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328"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 id="329" r:id="rId48"/>
    <p:sldId id="257" r:id="rId49"/>
    <p:sldId id="259" r:id="rId50"/>
    <p:sldId id="260" r:id="rId51"/>
    <p:sldId id="261" r:id="rId52"/>
    <p:sldId id="262" r:id="rId53"/>
    <p:sldId id="263" r:id="rId54"/>
    <p:sldId id="264" r:id="rId55"/>
    <p:sldId id="265" r:id="rId56"/>
    <p:sldId id="266" r:id="rId57"/>
    <p:sldId id="268" r:id="rId58"/>
    <p:sldId id="269" r:id="rId59"/>
    <p:sldId id="270" r:id="rId60"/>
    <p:sldId id="273" r:id="rId61"/>
    <p:sldId id="274" r:id="rId62"/>
    <p:sldId id="275" r:id="rId63"/>
    <p:sldId id="267" r:id="rId64"/>
    <p:sldId id="271" r:id="rId65"/>
    <p:sldId id="272" r:id="rId66"/>
    <p:sldId id="276" r:id="rId67"/>
    <p:sldId id="278" r:id="rId68"/>
    <p:sldId id="277" r:id="rId69"/>
    <p:sldId id="279" r:id="rId70"/>
    <p:sldId id="280" r:id="rId71"/>
    <p:sldId id="283" r:id="rId72"/>
    <p:sldId id="284" r:id="rId73"/>
    <p:sldId id="281" r:id="rId74"/>
    <p:sldId id="285" r:id="rId75"/>
    <p:sldId id="356" r:id="rId76"/>
    <p:sldId id="357" r:id="rId77"/>
    <p:sldId id="358" r:id="rId78"/>
    <p:sldId id="359" r:id="rId79"/>
    <p:sldId id="360" r:id="rId80"/>
    <p:sldId id="361" r:id="rId81"/>
    <p:sldId id="362" r:id="rId82"/>
    <p:sldId id="363" r:id="rId83"/>
    <p:sldId id="364" r:id="rId84"/>
    <p:sldId id="365" r:id="rId85"/>
    <p:sldId id="366" r:id="rId86"/>
    <p:sldId id="367" r:id="rId87"/>
    <p:sldId id="368" r:id="rId88"/>
    <p:sldId id="369" r:id="rId89"/>
    <p:sldId id="370" r:id="rId90"/>
    <p:sldId id="371" r:id="rId91"/>
    <p:sldId id="372" r:id="rId92"/>
    <p:sldId id="373" r:id="rId93"/>
    <p:sldId id="374" r:id="rId94"/>
    <p:sldId id="375" r:id="rId95"/>
    <p:sldId id="376" r:id="rId96"/>
    <p:sldId id="377" r:id="rId97"/>
    <p:sldId id="378" r:id="rId98"/>
    <p:sldId id="379" r:id="rId99"/>
    <p:sldId id="380" r:id="rId100"/>
    <p:sldId id="381" r:id="rId101"/>
    <p:sldId id="382" r:id="rId102"/>
    <p:sldId id="383" r:id="rId103"/>
    <p:sldId id="384" r:id="rId104"/>
    <p:sldId id="385" r:id="rId105"/>
    <p:sldId id="386" r:id="rId106"/>
    <p:sldId id="387" r:id="rId107"/>
    <p:sldId id="388" r:id="rId108"/>
    <p:sldId id="389" r:id="rId109"/>
    <p:sldId id="390" r:id="rId110"/>
    <p:sldId id="391" r:id="rId111"/>
    <p:sldId id="392" r:id="rId112"/>
    <p:sldId id="393" r:id="rId113"/>
    <p:sldId id="394" r:id="rId114"/>
    <p:sldId id="286" r:id="rId115"/>
    <p:sldId id="287" r:id="rId116"/>
    <p:sldId id="288" r:id="rId117"/>
    <p:sldId id="289" r:id="rId118"/>
    <p:sldId id="290" r:id="rId119"/>
    <p:sldId id="291" r:id="rId120"/>
    <p:sldId id="258" r:id="rId121"/>
    <p:sldId id="292" r:id="rId122"/>
    <p:sldId id="293" r:id="rId123"/>
    <p:sldId id="294" r:id="rId124"/>
    <p:sldId id="295" r:id="rId125"/>
    <p:sldId id="296" r:id="rId126"/>
    <p:sldId id="297" r:id="rId127"/>
    <p:sldId id="298" r:id="rId128"/>
    <p:sldId id="282" r:id="rId129"/>
    <p:sldId id="299" r:id="rId130"/>
    <p:sldId id="300" r:id="rId131"/>
    <p:sldId id="301" r:id="rId132"/>
    <p:sldId id="302" r:id="rId133"/>
    <p:sldId id="303" r:id="rId134"/>
    <p:sldId id="304" r:id="rId135"/>
    <p:sldId id="305" r:id="rId136"/>
    <p:sldId id="306" r:id="rId137"/>
    <p:sldId id="307" r:id="rId138"/>
    <p:sldId id="308" r:id="rId139"/>
    <p:sldId id="309" r:id="rId1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734809931@qq.com" initials="7" lastIdx="0" clrIdx="0">
    <p:extLst>
      <p:ext uri="{19B8F6BF-5375-455C-9EA6-DF929625EA0E}">
        <p15:presenceInfo xmlns:p15="http://schemas.microsoft.com/office/powerpoint/2012/main" userId="7888e323ef7958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66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9" autoAdjust="0"/>
    <p:restoredTop sz="81633" autoAdjust="0"/>
  </p:normalViewPr>
  <p:slideViewPr>
    <p:cSldViewPr snapToGrid="0">
      <p:cViewPr varScale="1">
        <p:scale>
          <a:sx n="59" d="100"/>
          <a:sy n="59" d="100"/>
        </p:scale>
        <p:origin x="115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7019D-CF7B-42A1-AF4E-FB343B26B9D5}" type="datetimeFigureOut">
              <a:rPr lang="zh-CN" altLang="en-US" smtClean="0"/>
              <a:t>2018/5/30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D3B0E-95BF-4BCD-8D83-2227214E8415}" type="slidenum">
              <a:rPr lang="zh-CN" altLang="en-US" smtClean="0"/>
              <a:t>‹#›</a:t>
            </a:fld>
            <a:endParaRPr lang="zh-CN" altLang="en-US"/>
          </a:p>
        </p:txBody>
      </p:sp>
    </p:spTree>
    <p:extLst>
      <p:ext uri="{BB962C8B-B14F-4D97-AF65-F5344CB8AC3E}">
        <p14:creationId xmlns:p14="http://schemas.microsoft.com/office/powerpoint/2010/main" val="3786943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概率论是</a:t>
            </a:r>
            <a:r>
              <a:rPr lang="zh-CN" altLang="en-US" sz="1200" b="0" i="0" kern="1200" dirty="0">
                <a:solidFill>
                  <a:schemeClr val="tx1"/>
                </a:solidFill>
                <a:effectLst/>
                <a:latin typeface="+mn-lt"/>
                <a:ea typeface="+mn-ea"/>
                <a:cs typeface="+mn-cs"/>
              </a:rPr>
              <a:t>研究随机现象数量规律的数学分支。</a:t>
            </a:r>
            <a:r>
              <a:rPr lang="zh-CN" altLang="en-US" dirty="0"/>
              <a:t>图论是研究图的学科，图是抽象的点和关系。</a:t>
            </a:r>
            <a:endParaRPr lang="en-US" altLang="zh-CN" dirty="0"/>
          </a:p>
          <a:p>
            <a:pPr marL="228600" indent="-228600">
              <a:buAutoNum type="arabicPeriod"/>
            </a:pPr>
            <a:r>
              <a:rPr lang="zh-CN" altLang="en-US" dirty="0"/>
              <a:t>模型参数之间的概率关系复杂难懂，在图上解决概率问题，利用图结构分析问题</a:t>
            </a:r>
            <a:endParaRPr lang="en-US" altLang="zh-CN" dirty="0"/>
          </a:p>
          <a:p>
            <a:pPr marL="228600" indent="-228600">
              <a:buAutoNum type="arabicPeriod"/>
            </a:pPr>
            <a:r>
              <a:rPr lang="zh-CN" altLang="en-US" dirty="0"/>
              <a:t>图适合人们理解</a:t>
            </a:r>
            <a:endParaRPr lang="en-US" altLang="zh-CN" dirty="0"/>
          </a:p>
          <a:p>
            <a:pPr marL="228600" indent="-228600">
              <a:buAutoNum type="arabicPeriod"/>
            </a:pPr>
            <a:r>
              <a:rPr lang="zh-CN" altLang="en-US" dirty="0"/>
              <a:t>理论基础，胶水</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43C5F836-0D25-433F-8FCF-94FFC6CF8F5C}" type="slidenum">
              <a:rPr lang="zh-CN" altLang="en-US" smtClean="0"/>
              <a:t>3</a:t>
            </a:fld>
            <a:endParaRPr lang="zh-CN" altLang="en-US"/>
          </a:p>
        </p:txBody>
      </p:sp>
    </p:spTree>
    <p:extLst>
      <p:ext uri="{BB962C8B-B14F-4D97-AF65-F5344CB8AC3E}">
        <p14:creationId xmlns:p14="http://schemas.microsoft.com/office/powerpoint/2010/main" val="2806733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27</a:t>
            </a:fld>
            <a:endParaRPr lang="zh-CN" altLang="en-US"/>
          </a:p>
        </p:txBody>
      </p:sp>
    </p:spTree>
    <p:extLst>
      <p:ext uri="{BB962C8B-B14F-4D97-AF65-F5344CB8AC3E}">
        <p14:creationId xmlns:p14="http://schemas.microsoft.com/office/powerpoint/2010/main" val="9771606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我们已知</a:t>
            </a:r>
            <a:r>
              <a:rPr lang="en-US" altLang="zh-CN" dirty="0"/>
              <a:t>theta</a:t>
            </a:r>
            <a:r>
              <a:rPr lang="zh-CN" altLang="en-US" dirty="0"/>
              <a:t>时，两次抛掷是项目独立的，但是在</a:t>
            </a:r>
            <a:r>
              <a:rPr lang="en-US" altLang="zh-CN" dirty="0"/>
              <a:t>theta</a:t>
            </a:r>
            <a:r>
              <a:rPr lang="zh-CN" altLang="en-US" dirty="0"/>
              <a:t>不固定时，这些抛掷的边缘独立性不成立，每次抛掷都会给我们一些关于参数</a:t>
            </a:r>
            <a:r>
              <a:rPr lang="en-US" altLang="zh-CN" dirty="0"/>
              <a:t>theta</a:t>
            </a:r>
            <a:r>
              <a:rPr lang="zh-CN" altLang="en-US" dirty="0"/>
              <a:t>的信息。于是我们假定这些抛掷在给定</a:t>
            </a:r>
            <a:r>
              <a:rPr lang="en-US" altLang="zh-CN" dirty="0"/>
              <a:t>theta</a:t>
            </a:r>
            <a:r>
              <a:rPr lang="zh-CN" altLang="en-US" dirty="0"/>
              <a:t>时时条件独立的。之后我们可以完成这个网络联合分布的表示，并以此完成</a:t>
            </a:r>
            <a:r>
              <a:rPr lang="en-US" altLang="zh-CN" dirty="0"/>
              <a:t>theta</a:t>
            </a:r>
            <a:r>
              <a:rPr lang="zh-CN" altLang="en-US" dirty="0"/>
              <a:t>上的后验概率分布，这个后验概率中，分子第一项就是我们的似然，第二项就是我们的先验，而分母是一个归一化因子，不用去管。我们可以看到我们的后验成了似然和先验的乘积，也就是说如果我们的</a:t>
            </a:r>
            <a:r>
              <a:rPr lang="en-US" altLang="zh-CN" dirty="0"/>
              <a:t>p(theta)=1</a:t>
            </a:r>
            <a:r>
              <a:rPr lang="zh-CN" altLang="en-US" dirty="0"/>
              <a:t>，也就是均匀分布，其就是我们的最大似然函数。由此可以看出如何定义一个好的</a:t>
            </a:r>
            <a:r>
              <a:rPr lang="en-US" altLang="zh-CN" dirty="0"/>
              <a:t>P</a:t>
            </a:r>
            <a:r>
              <a:rPr lang="zh-CN" altLang="en-US" dirty="0"/>
              <a:t>（</a:t>
            </a:r>
            <a:r>
              <a:rPr lang="en-US" altLang="zh-CN" dirty="0"/>
              <a:t>theta</a:t>
            </a:r>
            <a:r>
              <a:rPr lang="zh-CN" altLang="en-US" dirty="0"/>
              <a:t>）就是贝叶斯估计的关键</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128</a:t>
            </a:fld>
            <a:endParaRPr lang="zh-CN" altLang="en-US"/>
          </a:p>
        </p:txBody>
      </p:sp>
    </p:spTree>
    <p:extLst>
      <p:ext uri="{BB962C8B-B14F-4D97-AF65-F5344CB8AC3E}">
        <p14:creationId xmlns:p14="http://schemas.microsoft.com/office/powerpoint/2010/main" val="10516186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Dirichlet</a:t>
            </a:r>
            <a:r>
              <a:rPr lang="zh-CN" altLang="en-US" sz="1200" b="0" i="0" kern="1200" dirty="0">
                <a:solidFill>
                  <a:schemeClr val="tx1"/>
                </a:solidFill>
                <a:effectLst/>
                <a:latin typeface="+mn-lt"/>
                <a:ea typeface="+mn-ea"/>
                <a:cs typeface="+mn-cs"/>
              </a:rPr>
              <a:t>分布是多项式分布的共轭分布，</a:t>
            </a:r>
            <a:r>
              <a:rPr lang="en-US" altLang="zh-CN" sz="1200" b="0" i="0" kern="1200" dirty="0">
                <a:solidFill>
                  <a:schemeClr val="tx1"/>
                </a:solidFill>
                <a:effectLst/>
                <a:latin typeface="+mn-lt"/>
                <a:ea typeface="+mn-ea"/>
                <a:cs typeface="+mn-cs"/>
              </a:rPr>
              <a:t>Beta</a:t>
            </a:r>
            <a:r>
              <a:rPr lang="zh-CN" altLang="en-US" sz="1200" b="0" i="0" kern="1200" dirty="0">
                <a:solidFill>
                  <a:schemeClr val="tx1"/>
                </a:solidFill>
                <a:effectLst/>
                <a:latin typeface="+mn-lt"/>
                <a:ea typeface="+mn-ea"/>
                <a:cs typeface="+mn-cs"/>
              </a:rPr>
              <a:t>分布是</a:t>
            </a:r>
            <a:r>
              <a:rPr lang="en-US" altLang="zh-CN" sz="1200" b="0" i="0" kern="1200" dirty="0" err="1">
                <a:solidFill>
                  <a:schemeClr val="tx1"/>
                </a:solidFill>
                <a:effectLst/>
                <a:latin typeface="+mn-lt"/>
                <a:ea typeface="+mn-ea"/>
                <a:cs typeface="+mn-cs"/>
              </a:rPr>
              <a:t>Dirichlet</a:t>
            </a:r>
            <a:r>
              <a:rPr lang="zh-CN" altLang="en-US" sz="1200" b="0" i="0" kern="1200" dirty="0">
                <a:solidFill>
                  <a:schemeClr val="tx1"/>
                </a:solidFill>
                <a:effectLst/>
                <a:latin typeface="+mn-lt"/>
                <a:ea typeface="+mn-ea"/>
                <a:cs typeface="+mn-cs"/>
              </a:rPr>
              <a:t>分布的特例，是二元形式。也就是说狄利克雷分布泛化了之前的</a:t>
            </a:r>
            <a:r>
              <a:rPr lang="en-US" altLang="zh-CN" sz="1200" b="0" i="0" kern="1200" dirty="0">
                <a:solidFill>
                  <a:schemeClr val="tx1"/>
                </a:solidFill>
                <a:effectLst/>
                <a:latin typeface="+mn-lt"/>
                <a:ea typeface="+mn-ea"/>
                <a:cs typeface="+mn-cs"/>
              </a:rPr>
              <a:t>Beta</a:t>
            </a:r>
            <a:r>
              <a:rPr lang="zh-CN" altLang="en-US" sz="1200" b="0" i="0" kern="1200" dirty="0">
                <a:solidFill>
                  <a:schemeClr val="tx1"/>
                </a:solidFill>
                <a:effectLst/>
                <a:latin typeface="+mn-lt"/>
                <a:ea typeface="+mn-ea"/>
                <a:cs typeface="+mn-cs"/>
              </a:rPr>
              <a:t>分布</a:t>
            </a:r>
            <a:br>
              <a:rPr lang="zh-CN" altLang="en-US" dirty="0"/>
            </a:br>
            <a:r>
              <a:rPr lang="zh-CN" altLang="en-US" sz="1200" b="0" i="0" kern="1200" dirty="0">
                <a:solidFill>
                  <a:schemeClr val="tx1"/>
                </a:solidFill>
                <a:effectLst/>
                <a:latin typeface="+mn-lt"/>
                <a:ea typeface="+mn-ea"/>
                <a:cs typeface="+mn-cs"/>
              </a:rPr>
              <a:t>　　根据维基百科的定义，</a:t>
            </a:r>
            <a:r>
              <a:rPr lang="en-US" altLang="zh-CN" sz="1200" b="0" i="0" kern="1200" dirty="0" err="1">
                <a:solidFill>
                  <a:schemeClr val="tx1"/>
                </a:solidFill>
                <a:effectLst/>
                <a:latin typeface="+mn-lt"/>
                <a:ea typeface="+mn-ea"/>
                <a:cs typeface="+mn-cs"/>
              </a:rPr>
              <a:t>Dirichlet</a:t>
            </a:r>
            <a:r>
              <a:rPr lang="zh-CN" altLang="en-US" sz="1200" b="0" i="0" kern="1200" dirty="0">
                <a:solidFill>
                  <a:schemeClr val="tx1"/>
                </a:solidFill>
                <a:effectLst/>
                <a:latin typeface="+mn-lt"/>
                <a:ea typeface="+mn-ea"/>
                <a:cs typeface="+mn-cs"/>
              </a:rPr>
              <a:t>分布是一组连续的多元概率分布，其参数是一个正直向量</a:t>
            </a:r>
            <a:r>
              <a:rPr lang="en-US" altLang="zh-CN" sz="1200" b="0" i="0" kern="1200" dirty="0">
                <a:solidFill>
                  <a:schemeClr val="tx1"/>
                </a:solidFill>
                <a:effectLst/>
                <a:latin typeface="+mn-lt"/>
                <a:ea typeface="+mn-ea"/>
                <a:cs typeface="+mn-cs"/>
              </a:rPr>
              <a:t>\alpha</a:t>
            </a:r>
            <a:r>
              <a:rPr lang="en-US" altLang="zh-CN" sz="1200" b="0" i="1" kern="1200" dirty="0">
                <a:solidFill>
                  <a:schemeClr val="tx1"/>
                </a:solidFill>
                <a:effectLst/>
                <a:latin typeface="+mn-lt"/>
                <a:ea typeface="+mn-ea"/>
                <a:cs typeface="+mn-cs"/>
              </a:rPr>
              <a:t>α</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Dirichlet</a:t>
            </a:r>
            <a:r>
              <a:rPr lang="zh-CN" altLang="en-US" sz="1200" b="0" i="0" kern="1200" dirty="0">
                <a:solidFill>
                  <a:schemeClr val="tx1"/>
                </a:solidFill>
                <a:effectLst/>
                <a:latin typeface="+mn-lt"/>
                <a:ea typeface="+mn-ea"/>
                <a:cs typeface="+mn-cs"/>
              </a:rPr>
              <a:t>分布常常用在贝叶斯分布中作为先验分布存在</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129</a:t>
            </a:fld>
            <a:endParaRPr lang="zh-CN" altLang="en-US"/>
          </a:p>
        </p:txBody>
      </p:sp>
    </p:spTree>
    <p:extLst>
      <p:ext uri="{BB962C8B-B14F-4D97-AF65-F5344CB8AC3E}">
        <p14:creationId xmlns:p14="http://schemas.microsoft.com/office/powerpoint/2010/main" val="13930514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theta</a:t>
            </a:r>
            <a:r>
              <a:rPr lang="zh-CN" altLang="en-US" sz="1200" b="0" i="0" kern="1200" dirty="0">
                <a:solidFill>
                  <a:schemeClr val="tx1"/>
                </a:solidFill>
                <a:effectLst/>
                <a:latin typeface="+mn-lt"/>
                <a:ea typeface="+mn-ea"/>
                <a:cs typeface="+mn-cs"/>
              </a:rPr>
              <a:t>的先验分布是狄利克雷的，其</a:t>
            </a:r>
            <a:r>
              <a:rPr lang="en-US" altLang="zh-CN" sz="1200" b="0" i="0" kern="1200" dirty="0">
                <a:solidFill>
                  <a:schemeClr val="tx1"/>
                </a:solidFill>
                <a:effectLst/>
                <a:latin typeface="+mn-lt"/>
                <a:ea typeface="+mn-ea"/>
                <a:cs typeface="+mn-cs"/>
              </a:rPr>
              <a:t>CPD</a:t>
            </a:r>
            <a:r>
              <a:rPr lang="zh-CN" altLang="en-US" sz="1200" b="0" i="0" kern="1200" dirty="0">
                <a:solidFill>
                  <a:schemeClr val="tx1"/>
                </a:solidFill>
                <a:effectLst/>
                <a:latin typeface="+mn-lt"/>
                <a:ea typeface="+mn-ea"/>
                <a:cs typeface="+mn-cs"/>
              </a:rPr>
              <a:t>服从多项分布，那么</a:t>
            </a:r>
            <a:r>
              <a:rPr lang="en-US" altLang="zh-CN" sz="1200" b="0" i="0" kern="1200" dirty="0">
                <a:solidFill>
                  <a:schemeClr val="tx1"/>
                </a:solidFill>
                <a:effectLst/>
                <a:latin typeface="+mn-lt"/>
                <a:ea typeface="+mn-ea"/>
                <a:cs typeface="+mn-cs"/>
              </a:rPr>
              <a:t>theta</a:t>
            </a:r>
            <a:r>
              <a:rPr lang="zh-CN" altLang="en-US" sz="1200" b="0" i="0" kern="1200" dirty="0">
                <a:solidFill>
                  <a:schemeClr val="tx1"/>
                </a:solidFill>
                <a:effectLst/>
                <a:latin typeface="+mn-lt"/>
                <a:ea typeface="+mn-ea"/>
                <a:cs typeface="+mn-cs"/>
              </a:rPr>
              <a:t>的后验分布也是狄利克雷的。其后验的狄利克雷分布参数就是先验的</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Datacount</a:t>
            </a:r>
            <a:r>
              <a:rPr lang="zh-CN" altLang="en-US" sz="1200" b="0" i="0" kern="1200" dirty="0">
                <a:solidFill>
                  <a:schemeClr val="tx1"/>
                </a:solidFill>
                <a:effectLst/>
                <a:latin typeface="+mn-lt"/>
                <a:ea typeface="+mn-ea"/>
                <a:cs typeface="+mn-cs"/>
              </a:rPr>
              <a:t>数</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130</a:t>
            </a:fld>
            <a:endParaRPr lang="zh-CN" altLang="en-US"/>
          </a:p>
        </p:txBody>
      </p:sp>
    </p:spTree>
    <p:extLst>
      <p:ext uri="{BB962C8B-B14F-4D97-AF65-F5344CB8AC3E}">
        <p14:creationId xmlns:p14="http://schemas.microsoft.com/office/powerpoint/2010/main" val="20075557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对于之前的二元的贝叶斯网络，我们说</a:t>
            </a:r>
            <a:r>
              <a:rPr lang="en-US" altLang="zh-CN" dirty="0" err="1"/>
              <a:t>thetaX</a:t>
            </a:r>
            <a:r>
              <a:rPr lang="zh-CN" altLang="en-US" dirty="0"/>
              <a:t>和</a:t>
            </a:r>
            <a:r>
              <a:rPr lang="en-US" altLang="zh-CN" dirty="0" err="1"/>
              <a:t>thetay|x</a:t>
            </a:r>
            <a:r>
              <a:rPr lang="zh-CN" altLang="en-US" dirty="0"/>
              <a:t>肯定是独立的，因为有一个</a:t>
            </a:r>
            <a:r>
              <a:rPr lang="en-US" altLang="zh-CN" dirty="0"/>
              <a:t>d-</a:t>
            </a:r>
            <a:r>
              <a:rPr lang="zh-CN" altLang="en-US" dirty="0"/>
              <a:t>分离，同时虽然说我们可以看到</a:t>
            </a:r>
            <a:r>
              <a:rPr lang="en-US" altLang="zh-CN" dirty="0" err="1"/>
              <a:t>thetaY</a:t>
            </a:r>
            <a:r>
              <a:rPr lang="en-US" altLang="zh-CN" dirty="0"/>
              <a:t>/X</a:t>
            </a:r>
            <a:r>
              <a:rPr lang="zh-CN" altLang="en-US" dirty="0"/>
              <a:t>之间有一个路径，但通过详细写出式子可以得到</a:t>
            </a:r>
            <a:r>
              <a:rPr lang="en-US" altLang="zh-CN" dirty="0"/>
              <a:t>theta </a:t>
            </a:r>
            <a:r>
              <a:rPr lang="en-US" altLang="zh-CN" dirty="0" err="1"/>
              <a:t>y|x</a:t>
            </a:r>
            <a:r>
              <a:rPr lang="zh-CN" altLang="en-US" dirty="0"/>
              <a:t>的内部独立，那么我们的联合分布可以写成三项参数的连乘形式，而这三项，其实每一项都是一个先验乘以似然。</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131</a:t>
            </a:fld>
            <a:endParaRPr lang="zh-CN" altLang="en-US"/>
          </a:p>
        </p:txBody>
      </p:sp>
    </p:spTree>
    <p:extLst>
      <p:ext uri="{BB962C8B-B14F-4D97-AF65-F5344CB8AC3E}">
        <p14:creationId xmlns:p14="http://schemas.microsoft.com/office/powerpoint/2010/main" val="14161132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比如我们假设</a:t>
            </a:r>
            <a:r>
              <a:rPr lang="en-US" altLang="zh-CN" dirty="0"/>
              <a:t>X,Y</a:t>
            </a:r>
            <a:r>
              <a:rPr lang="zh-CN" altLang="en-US" dirty="0"/>
              <a:t>都是二元的，那么我们可以设定先验概率</a:t>
            </a:r>
            <a:r>
              <a:rPr lang="en-US" altLang="zh-CN" dirty="0"/>
              <a:t>theta</a:t>
            </a:r>
            <a:r>
              <a:rPr lang="zh-CN" altLang="en-US" dirty="0"/>
              <a:t>，如果我们领该先验概率符合狄利克雷分布，那么后验概率</a:t>
            </a:r>
            <a:r>
              <a:rPr lang="en-US" altLang="zh-CN" dirty="0"/>
              <a:t>P</a:t>
            </a:r>
            <a:r>
              <a:rPr lang="zh-CN" altLang="en-US" dirty="0"/>
              <a:t>（</a:t>
            </a:r>
            <a:r>
              <a:rPr lang="en-US" altLang="zh-CN" dirty="0" err="1"/>
              <a:t>thetaX</a:t>
            </a:r>
            <a:r>
              <a:rPr lang="en-US" altLang="zh-CN" dirty="0"/>
              <a:t>|</a:t>
            </a:r>
            <a:r>
              <a:rPr lang="zh-CN" altLang="en-US" dirty="0"/>
              <a:t>。。。。）也会满足狄利克雷分布。并且超参数就像后面一样，对于整个图的后验就可以写成连乘的形式。这个结果就能又到处一个预测的模型也就是最下面的式子，相比之前的</a:t>
            </a:r>
            <a:r>
              <a:rPr lang="en-US" altLang="zh-CN" dirty="0"/>
              <a:t>MLE</a:t>
            </a:r>
            <a:r>
              <a:rPr lang="zh-CN" altLang="en-US" dirty="0"/>
              <a:t>，多了一些狄利克雷分布</a:t>
            </a:r>
            <a:r>
              <a:rPr lang="en-US" altLang="zh-CN" dirty="0"/>
              <a:t>a</a:t>
            </a:r>
            <a:r>
              <a:rPr lang="zh-CN" altLang="en-US" dirty="0"/>
              <a:t>的超参数，避免了多拟合。之前所讲的这些都是一些基于独立参数的参数估计，还有一些共享参数的参数估计感兴趣的可以课后了解。</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132</a:t>
            </a:fld>
            <a:endParaRPr lang="zh-CN" altLang="en-US"/>
          </a:p>
        </p:txBody>
      </p:sp>
    </p:spTree>
    <p:extLst>
      <p:ext uri="{BB962C8B-B14F-4D97-AF65-F5344CB8AC3E}">
        <p14:creationId xmlns:p14="http://schemas.microsoft.com/office/powerpoint/2010/main" val="39395628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马尔科夫相比贝叶斯网络，其似然函数通常并不能分解。</a:t>
            </a:r>
            <a:r>
              <a:rPr lang="en-US" altLang="zh-CN" dirty="0"/>
              <a:t>D</a:t>
            </a:r>
            <a:r>
              <a:rPr lang="zh-CN" altLang="en-US" dirty="0"/>
              <a:t>为团的集合，</a:t>
            </a:r>
            <a:r>
              <a:rPr lang="en-US" altLang="zh-CN" dirty="0"/>
              <a:t>Z</a:t>
            </a:r>
            <a:r>
              <a:rPr lang="zh-CN" altLang="en-US" dirty="0"/>
              <a:t>为正则常数。目标函数关于</a:t>
            </a:r>
            <a:r>
              <a:rPr lang="en-US" altLang="zh-CN" dirty="0" err="1"/>
              <a:t>epilson</a:t>
            </a:r>
            <a:r>
              <a:rPr lang="zh-CN" altLang="en-US" dirty="0"/>
              <a:t>为凹函数，因此有了一个无约束极大化问题，可以使用梯度下降或者二阶方法来进行求解。当数据的</a:t>
            </a:r>
            <a:r>
              <a:rPr lang="en-US" altLang="zh-CN" dirty="0"/>
              <a:t>count</a:t>
            </a:r>
            <a:r>
              <a:rPr lang="zh-CN" altLang="en-US" dirty="0"/>
              <a:t>数和我们预测的</a:t>
            </a:r>
            <a:r>
              <a:rPr lang="en-US" altLang="zh-CN" dirty="0"/>
              <a:t>count</a:t>
            </a:r>
            <a:r>
              <a:rPr lang="zh-CN" altLang="en-US" dirty="0"/>
              <a:t>数相等的时候其梯度为</a:t>
            </a:r>
            <a:r>
              <a:rPr lang="en-US" altLang="zh-CN" dirty="0"/>
              <a:t>0</a:t>
            </a:r>
            <a:r>
              <a:rPr lang="zh-CN" altLang="en-US" dirty="0"/>
              <a:t>。其实也就是得到了最优解，但是数据上的最优解不一定是最优解，为了防止过拟合，可以给</a:t>
            </a:r>
            <a:r>
              <a:rPr lang="en-US" altLang="zh-CN" dirty="0" err="1"/>
              <a:t>epilson</a:t>
            </a:r>
            <a:r>
              <a:rPr lang="zh-CN" altLang="en-US" dirty="0"/>
              <a:t>加先验，一个高斯分布。因为马尔科夫网络无法拆分，</a:t>
            </a:r>
            <a:r>
              <a:rPr lang="zh-CN" altLang="en-US" sz="1200" b="0" i="0" kern="1200" dirty="0">
                <a:solidFill>
                  <a:schemeClr val="tx1"/>
                </a:solidFill>
                <a:effectLst/>
                <a:latin typeface="+mn-lt"/>
                <a:ea typeface="+mn-ea"/>
                <a:cs typeface="+mn-cs"/>
              </a:rPr>
              <a:t>因而很少用最大似然的方法来求解这个问题</a:t>
            </a:r>
            <a:endParaRPr lang="zh-CN" altLang="en-US" dirty="0"/>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133</a:t>
            </a:fld>
            <a:endParaRPr lang="zh-CN" altLang="en-US"/>
          </a:p>
        </p:txBody>
      </p:sp>
    </p:spTree>
    <p:extLst>
      <p:ext uri="{BB962C8B-B14F-4D97-AF65-F5344CB8AC3E}">
        <p14:creationId xmlns:p14="http://schemas.microsoft.com/office/powerpoint/2010/main" val="11898874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sz="1200" b="0" i="0" kern="1200" dirty="0">
                <a:solidFill>
                  <a:schemeClr val="tx1"/>
                </a:solidFill>
                <a:effectLst/>
                <a:latin typeface="+mn-lt"/>
                <a:ea typeface="+mn-ea"/>
                <a:cs typeface="+mn-cs"/>
              </a:rPr>
              <a:t>对于学习得到的图模型，有两种错误方式：</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、缺失的依赖关系：依赖确实的结果是</a:t>
            </a:r>
            <a:r>
              <a:rPr lang="en-US" altLang="zh-CN" sz="1200" b="0" i="0" kern="1200" dirty="0">
                <a:solidFill>
                  <a:schemeClr val="tx1"/>
                </a:solidFill>
                <a:effectLst/>
                <a:latin typeface="+mn-lt"/>
                <a:ea typeface="+mn-ea"/>
                <a:cs typeface="+mn-cs"/>
              </a:rPr>
              <a:t>P(ABCD)</a:t>
            </a:r>
            <a:r>
              <a:rPr lang="zh-CN" altLang="en-US" sz="1200" b="0" i="0" kern="1200" dirty="0">
                <a:solidFill>
                  <a:schemeClr val="tx1"/>
                </a:solidFill>
                <a:effectLst/>
                <a:latin typeface="+mn-lt"/>
                <a:ea typeface="+mn-ea"/>
                <a:cs typeface="+mn-cs"/>
              </a:rPr>
              <a:t>错误，该结果下，会得到</a:t>
            </a:r>
            <a:r>
              <a:rPr lang="en-US" altLang="zh-CN" sz="1200" b="0" i="0" kern="1200" dirty="0">
                <a:solidFill>
                  <a:schemeClr val="tx1"/>
                </a:solidFill>
                <a:effectLst/>
                <a:latin typeface="+mn-lt"/>
                <a:ea typeface="+mn-ea"/>
                <a:cs typeface="+mn-cs"/>
              </a:rPr>
              <a:t>AD</a:t>
            </a:r>
            <a:r>
              <a:rPr lang="zh-CN" altLang="en-US" sz="1200" b="0" i="0" kern="1200" dirty="0">
                <a:solidFill>
                  <a:schemeClr val="tx1"/>
                </a:solidFill>
                <a:effectLst/>
                <a:latin typeface="+mn-lt"/>
                <a:ea typeface="+mn-ea"/>
                <a:cs typeface="+mn-cs"/>
              </a:rPr>
              <a:t>无关的结论。也就是边际掉</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对</a:t>
            </a:r>
            <a:r>
              <a:rPr lang="en-US" altLang="zh-CN" sz="1200" b="0" i="0" kern="1200" dirty="0">
                <a:solidFill>
                  <a:schemeClr val="tx1"/>
                </a:solidFill>
                <a:effectLst/>
                <a:latin typeface="+mn-lt"/>
                <a:ea typeface="+mn-ea"/>
                <a:cs typeface="+mn-cs"/>
              </a:rPr>
              <a:t>BCD</a:t>
            </a:r>
            <a:r>
              <a:rPr lang="zh-CN" altLang="en-US" sz="1200" b="0" i="0" kern="1200" dirty="0">
                <a:solidFill>
                  <a:schemeClr val="tx1"/>
                </a:solidFill>
                <a:effectLst/>
                <a:latin typeface="+mn-lt"/>
                <a:ea typeface="+mn-ea"/>
                <a:cs typeface="+mn-cs"/>
              </a:rPr>
              <a:t>的分布并无影响。</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、多余的依赖关系：在多余的依赖关系中，</a:t>
            </a:r>
            <a:r>
              <a:rPr lang="en-US" altLang="zh-CN" sz="1200" b="0" i="0" kern="1200" dirty="0">
                <a:solidFill>
                  <a:schemeClr val="tx1"/>
                </a:solidFill>
                <a:effectLst/>
                <a:latin typeface="+mn-lt"/>
                <a:ea typeface="+mn-ea"/>
                <a:cs typeface="+mn-cs"/>
              </a:rPr>
              <a:t>AB</a:t>
            </a:r>
            <a:r>
              <a:rPr lang="zh-CN" altLang="en-US" sz="1200" b="0" i="0" kern="1200" dirty="0">
                <a:solidFill>
                  <a:schemeClr val="tx1"/>
                </a:solidFill>
                <a:effectLst/>
                <a:latin typeface="+mn-lt"/>
                <a:ea typeface="+mn-ea"/>
                <a:cs typeface="+mn-cs"/>
              </a:rPr>
              <a:t>之间产生了联系相当于</a:t>
            </a:r>
            <a:r>
              <a:rPr lang="en-US" altLang="zh-CN" sz="1200" b="0" i="0" kern="1200" dirty="0">
                <a:solidFill>
                  <a:schemeClr val="tx1"/>
                </a:solidFill>
                <a:effectLst/>
                <a:latin typeface="+mn-lt"/>
                <a:ea typeface="+mn-ea"/>
                <a:cs typeface="+mn-cs"/>
              </a:rPr>
              <a:t>P(ABCD)</a:t>
            </a:r>
            <a:r>
              <a:rPr lang="zh-CN" altLang="en-US" sz="1200" b="0" i="0" kern="1200" dirty="0">
                <a:solidFill>
                  <a:schemeClr val="tx1"/>
                </a:solidFill>
                <a:effectLst/>
                <a:latin typeface="+mn-lt"/>
                <a:ea typeface="+mn-ea"/>
                <a:cs typeface="+mn-cs"/>
              </a:rPr>
              <a:t>多乘了一项</a:t>
            </a:r>
            <a:r>
              <a:rPr lang="en-US" altLang="zh-CN" sz="1200" b="0" i="0" kern="1200" dirty="0">
                <a:solidFill>
                  <a:schemeClr val="tx1"/>
                </a:solidFill>
                <a:effectLst/>
                <a:latin typeface="+mn-lt"/>
                <a:ea typeface="+mn-ea"/>
                <a:cs typeface="+mn-cs"/>
              </a:rPr>
              <a:t>P(B|A)</a:t>
            </a:r>
            <a:r>
              <a:rPr lang="zh-CN" altLang="en-US" sz="1200" b="0" i="0" kern="1200" dirty="0">
                <a:solidFill>
                  <a:schemeClr val="tx1"/>
                </a:solidFill>
                <a:effectLst/>
                <a:latin typeface="+mn-lt"/>
                <a:ea typeface="+mn-ea"/>
                <a:cs typeface="+mn-cs"/>
              </a:rPr>
              <a:t>而少了一项</a:t>
            </a:r>
            <a:r>
              <a:rPr lang="en-US" altLang="zh-CN" sz="1200" b="0" i="0" kern="1200" dirty="0">
                <a:solidFill>
                  <a:schemeClr val="tx1"/>
                </a:solidFill>
                <a:effectLst/>
                <a:latin typeface="+mn-lt"/>
                <a:ea typeface="+mn-ea"/>
                <a:cs typeface="+mn-cs"/>
              </a:rPr>
              <a:t>P(B).</a:t>
            </a:r>
          </a:p>
          <a:p>
            <a:r>
              <a:rPr lang="zh-CN" altLang="en-US" sz="1200" b="0" i="0" kern="1200" dirty="0">
                <a:solidFill>
                  <a:schemeClr val="tx1"/>
                </a:solidFill>
                <a:effectLst/>
                <a:latin typeface="+mn-lt"/>
                <a:ea typeface="+mn-ea"/>
                <a:cs typeface="+mn-cs"/>
              </a:rPr>
              <a:t>　　实际上，对于多余依赖关系的图依然可以正确的对分布进行推测（分布反正就是</a:t>
            </a:r>
            <a:r>
              <a:rPr lang="en-US" altLang="zh-CN" sz="1200" b="0" i="0" kern="1200" dirty="0">
                <a:solidFill>
                  <a:schemeClr val="tx1"/>
                </a:solidFill>
                <a:effectLst/>
                <a:latin typeface="+mn-lt"/>
                <a:ea typeface="+mn-ea"/>
                <a:cs typeface="+mn-cs"/>
              </a:rPr>
              <a:t>P(ABCD)</a:t>
            </a:r>
            <a:r>
              <a:rPr lang="zh-CN" altLang="en-US" sz="1200" b="0" i="0" kern="1200" dirty="0">
                <a:solidFill>
                  <a:schemeClr val="tx1"/>
                </a:solidFill>
                <a:effectLst/>
                <a:latin typeface="+mn-lt"/>
                <a:ea typeface="+mn-ea"/>
                <a:cs typeface="+mn-cs"/>
              </a:rPr>
              <a:t>，相关关系都摆在那儿了）。但是依赖关系的多余会造成其他步骤变得复杂。多一条边，</a:t>
            </a:r>
            <a:r>
              <a:rPr lang="en-US" altLang="zh-CN" sz="1200" b="0" i="0" kern="1200" dirty="0">
                <a:solidFill>
                  <a:schemeClr val="tx1"/>
                </a:solidFill>
                <a:effectLst/>
                <a:latin typeface="+mn-lt"/>
                <a:ea typeface="+mn-ea"/>
                <a:cs typeface="+mn-cs"/>
              </a:rPr>
              <a:t>CPD</a:t>
            </a:r>
            <a:r>
              <a:rPr lang="zh-CN" altLang="en-US" sz="1200" b="0" i="0" kern="1200" dirty="0">
                <a:solidFill>
                  <a:schemeClr val="tx1"/>
                </a:solidFill>
                <a:effectLst/>
                <a:latin typeface="+mn-lt"/>
                <a:ea typeface="+mn-ea"/>
                <a:cs typeface="+mn-cs"/>
              </a:rPr>
              <a:t>就会指数爆炸一次。所以依赖关系缺失最终的结果不一定不好。</a:t>
            </a:r>
          </a:p>
          <a:p>
            <a:endParaRPr lang="en-US" altLang="zh-CN" dirty="0"/>
          </a:p>
          <a:p>
            <a:r>
              <a:rPr lang="zh-CN" altLang="en-US" dirty="0"/>
              <a:t>基于约束的方法将贝叶斯网络看做依赖的代表，来找到数据中条件的独立以及依赖，之后找到一个最能描述这种独立依赖关系的网络。这种方法非常直观，因为其思想就和贝叶斯网络的定义一样，其缺点就是对于单点的错误很敏感。</a:t>
            </a:r>
            <a:endParaRPr lang="en-US" altLang="zh-CN" dirty="0"/>
          </a:p>
          <a:p>
            <a:r>
              <a:rPr lang="zh-CN" altLang="en-US" dirty="0"/>
              <a:t>第二种为基于得分的方法，这种方法将贝叶斯网络看作为是一个特定的统计模型，将学习作为一个模型选择的问题来进行处理。</a:t>
            </a:r>
            <a:endParaRPr lang="en-US" altLang="zh-CN" dirty="0"/>
          </a:p>
          <a:p>
            <a:endParaRPr lang="en-US" altLang="zh-CN" dirty="0"/>
          </a:p>
          <a:p>
            <a:r>
              <a:rPr lang="zh-CN" altLang="en-US" sz="1200" b="0" i="0" kern="1200" dirty="0">
                <a:solidFill>
                  <a:schemeClr val="tx1"/>
                </a:solidFill>
                <a:effectLst/>
                <a:latin typeface="+mn-lt"/>
                <a:ea typeface="+mn-ea"/>
                <a:cs typeface="+mn-cs"/>
              </a:rPr>
              <a:t>所有这些操作都遵循相同的原则：我们定义了一个潜在模型的假设空间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我们愿意考虑的一组可能的网络结构，以及一个评分函数，用来衡量模型对观察到的数据的拟合程度。我们的计算任务是找出得分最高的网络结构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贝叶斯网络的空间是一个组合空间，由超指数的结构</a:t>
            </a:r>
            <a:r>
              <a:rPr lang="en-US" altLang="zh-CN" sz="1200" b="0" i="0" kern="1200" dirty="0">
                <a:solidFill>
                  <a:schemeClr val="tx1"/>
                </a:solidFill>
                <a:effectLst/>
                <a:latin typeface="+mn-lt"/>
                <a:ea typeface="+mn-ea"/>
                <a:cs typeface="+mn-cs"/>
              </a:rPr>
              <a:t>-2O(N2)</a:t>
            </a:r>
            <a:r>
              <a:rPr lang="zh-CN" altLang="en-US" sz="1200" b="0" i="0" kern="1200" dirty="0">
                <a:solidFill>
                  <a:schemeClr val="tx1"/>
                </a:solidFill>
                <a:effectLst/>
                <a:latin typeface="+mn-lt"/>
                <a:ea typeface="+mn-ea"/>
                <a:cs typeface="+mn-cs"/>
              </a:rPr>
              <a:t>组成。因此，即使有了得分函数，也不清楚如何才能找到得分最高的网络。在一些非常特殊的情况下，我们可以找到最优的网络。然而，一般来说，问题是</a:t>
            </a:r>
            <a:r>
              <a:rPr lang="en-US" altLang="zh-CN" sz="1200" b="0" i="0" kern="1200" dirty="0">
                <a:solidFill>
                  <a:schemeClr val="tx1"/>
                </a:solidFill>
                <a:effectLst/>
                <a:latin typeface="+mn-lt"/>
                <a:ea typeface="+mn-ea"/>
                <a:cs typeface="+mn-cs"/>
              </a:rPr>
              <a:t>NP</a:t>
            </a:r>
            <a:r>
              <a:rPr lang="zh-CN" altLang="en-US" sz="1200" b="0" i="0" kern="1200" dirty="0">
                <a:solidFill>
                  <a:schemeClr val="tx1"/>
                </a:solidFill>
                <a:effectLst/>
                <a:latin typeface="+mn-lt"/>
                <a:ea typeface="+mn-ea"/>
                <a:cs typeface="+mn-cs"/>
              </a:rPr>
              <a:t>困难的，我们采用启发式搜索技术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。基于分数的方法一次考虑整个结构，因此对单个失败不那么敏感，更善于在数据中变量依赖的程度与增加边缘的“成本”之间做出妥协。基于分数的方法的缺点是它们不能保证收敛到最优解。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第三种就不是去寻找一个单一结构，而是将一个大的架构内的结构都计算并求平均。缺点就是结构多，有时候算的慢，需要求近似解。</a:t>
            </a:r>
            <a:endParaRPr lang="zh-CN" altLang="en-US" dirty="0"/>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134</a:t>
            </a:fld>
            <a:endParaRPr lang="zh-CN" altLang="en-US"/>
          </a:p>
        </p:txBody>
      </p:sp>
    </p:spTree>
    <p:extLst>
      <p:ext uri="{BB962C8B-B14F-4D97-AF65-F5344CB8AC3E}">
        <p14:creationId xmlns:p14="http://schemas.microsoft.com/office/powerpoint/2010/main" val="3242679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基于分数的方法事实上就是把结构学习的问题转化为一种最优化问题。我们定义了一个</a:t>
            </a:r>
            <a:r>
              <a:rPr lang="en-US" altLang="zh-CN" dirty="0"/>
              <a:t>score</a:t>
            </a:r>
            <a:r>
              <a:rPr lang="zh-CN" altLang="en-US" dirty="0"/>
              <a:t>函数，并且用这个函数依据数据集给候选函数进行打分，然后找到一个得分最高的结构。从这里也可以看出来，基于</a:t>
            </a:r>
            <a:r>
              <a:rPr lang="en-US" altLang="zh-CN" dirty="0"/>
              <a:t>score</a:t>
            </a:r>
            <a:r>
              <a:rPr lang="zh-CN" altLang="en-US" dirty="0"/>
              <a:t>的方法最重要的就是</a:t>
            </a:r>
            <a:r>
              <a:rPr lang="en-US" altLang="zh-CN" dirty="0"/>
              <a:t>score</a:t>
            </a:r>
            <a:r>
              <a:rPr lang="zh-CN" altLang="en-US" dirty="0"/>
              <a:t>函数的选择。</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135</a:t>
            </a:fld>
            <a:endParaRPr lang="zh-CN" altLang="en-US"/>
          </a:p>
        </p:txBody>
      </p:sp>
    </p:spTree>
    <p:extLst>
      <p:ext uri="{BB962C8B-B14F-4D97-AF65-F5344CB8AC3E}">
        <p14:creationId xmlns:p14="http://schemas.microsoft.com/office/powerpoint/2010/main" val="9816812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讲之前参数估计的似然函数拿过来作为</a:t>
            </a:r>
            <a:r>
              <a:rPr lang="en-US" altLang="zh-CN" dirty="0"/>
              <a:t>score</a:t>
            </a:r>
            <a:r>
              <a:rPr lang="zh-CN" altLang="en-US" dirty="0"/>
              <a:t>函数。相比参数学习，其多了一个要求的变量</a:t>
            </a:r>
            <a:r>
              <a:rPr lang="en-US" altLang="zh-CN" dirty="0"/>
              <a:t>g</a:t>
            </a:r>
            <a:r>
              <a:rPr lang="zh-CN" altLang="en-US" dirty="0"/>
              <a:t>，我们的目标就是找到了一个</a:t>
            </a:r>
            <a:r>
              <a:rPr lang="en-US" altLang="zh-CN" dirty="0"/>
              <a:t>g</a:t>
            </a:r>
            <a:r>
              <a:rPr lang="zh-CN" altLang="en-US" dirty="0"/>
              <a:t>和</a:t>
            </a:r>
            <a:r>
              <a:rPr lang="en-US" altLang="zh-CN" dirty="0"/>
              <a:t>theta</a:t>
            </a:r>
            <a:r>
              <a:rPr lang="zh-CN" altLang="en-US" dirty="0"/>
              <a:t>是的似然函数最大。这其实就意味着我们要找到一个</a:t>
            </a:r>
            <a:r>
              <a:rPr lang="en-US" altLang="zh-CN" dirty="0"/>
              <a:t>g</a:t>
            </a:r>
            <a:r>
              <a:rPr lang="zh-CN" altLang="en-US" dirty="0"/>
              <a:t>，使得用了</a:t>
            </a:r>
            <a:r>
              <a:rPr lang="en-US" altLang="zh-CN" dirty="0"/>
              <a:t>MLE</a:t>
            </a:r>
            <a:r>
              <a:rPr lang="zh-CN" altLang="en-US" dirty="0"/>
              <a:t>后最终的似然函数值达到最大。</a:t>
            </a:r>
            <a:endParaRPr lang="en-US" altLang="zh-CN" dirty="0"/>
          </a:p>
          <a:p>
            <a:r>
              <a:rPr lang="zh-CN" altLang="en-US" dirty="0"/>
              <a:t>基于这种思想我们写出了这个似然函数的例子，</a:t>
            </a:r>
            <a:r>
              <a:rPr lang="en-US" altLang="zh-CN" dirty="0" err="1"/>
              <a:t>thetahat</a:t>
            </a:r>
            <a:r>
              <a:rPr lang="zh-CN" altLang="en-US" dirty="0"/>
              <a:t>就是在</a:t>
            </a:r>
            <a:r>
              <a:rPr lang="en-US" altLang="zh-CN" dirty="0"/>
              <a:t>g</a:t>
            </a:r>
            <a:r>
              <a:rPr lang="zh-CN" altLang="en-US" dirty="0"/>
              <a:t>上用</a:t>
            </a:r>
            <a:r>
              <a:rPr lang="en-US" altLang="zh-CN" dirty="0"/>
              <a:t>MLE</a:t>
            </a:r>
            <a:r>
              <a:rPr lang="zh-CN" altLang="en-US" dirty="0"/>
              <a:t>求出的最优</a:t>
            </a:r>
            <a:r>
              <a:rPr lang="en-US" altLang="zh-CN" dirty="0"/>
              <a:t>theta</a:t>
            </a:r>
            <a:r>
              <a:rPr lang="zh-CN" altLang="en-US" dirty="0"/>
              <a:t>，换言之这两个参数其实是一体的。</a:t>
            </a:r>
            <a:endParaRPr lang="en-US" altLang="zh-CN" dirty="0"/>
          </a:p>
          <a:p>
            <a:r>
              <a:rPr lang="zh-CN" altLang="en-US" dirty="0"/>
              <a:t>因为可以写出显示解或者用梯度下降的方法解，之后就是从候选集找到最优解的</a:t>
            </a:r>
            <a:r>
              <a:rPr lang="en-US" altLang="zh-CN" dirty="0"/>
              <a:t>g. </a:t>
            </a:r>
            <a:r>
              <a:rPr lang="zh-CN" altLang="en-US" dirty="0"/>
              <a:t>而这个得分可以分解为两段，第一段代表的是互信息，在</a:t>
            </a:r>
            <a:r>
              <a:rPr lang="en-US" altLang="zh-CN" dirty="0"/>
              <a:t>G</a:t>
            </a:r>
            <a:r>
              <a:rPr lang="zh-CN" altLang="en-US" dirty="0"/>
              <a:t>中</a:t>
            </a:r>
            <a:r>
              <a:rPr lang="en-US" altLang="zh-CN" dirty="0"/>
              <a:t>X</a:t>
            </a:r>
            <a:r>
              <a:rPr lang="zh-CN" altLang="en-US" dirty="0"/>
              <a:t>和</a:t>
            </a:r>
            <a:r>
              <a:rPr lang="en-US" altLang="zh-CN" dirty="0"/>
              <a:t>Par</a:t>
            </a:r>
            <a:r>
              <a:rPr lang="zh-CN" altLang="en-US" dirty="0"/>
              <a:t>联系越高，其分数就越高，第二项则是独立于</a:t>
            </a:r>
            <a:r>
              <a:rPr lang="en-US" altLang="zh-CN" dirty="0"/>
              <a:t>G</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136</a:t>
            </a:fld>
            <a:endParaRPr lang="zh-CN" altLang="en-US"/>
          </a:p>
        </p:txBody>
      </p:sp>
    </p:spTree>
    <p:extLst>
      <p:ext uri="{BB962C8B-B14F-4D97-AF65-F5344CB8AC3E}">
        <p14:creationId xmlns:p14="http://schemas.microsoft.com/office/powerpoint/2010/main" val="13388450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这种方法的问题就和参数估计一样，容易导致过拟合。会过分的学习模型间的依赖，就像之前那张图一样，会多出一些依赖，虽然在训练集上效果很好，但是对于新的样本泛化性不好。</a:t>
            </a:r>
            <a:endParaRPr lang="en-US" altLang="zh-CN" dirty="0"/>
          </a:p>
          <a:p>
            <a:endParaRPr lang="en-US" altLang="zh-CN" dirty="0"/>
          </a:p>
          <a:p>
            <a:r>
              <a:rPr lang="zh-CN" altLang="en-US" dirty="0"/>
              <a:t>举个例子，我们假设</a:t>
            </a:r>
            <a:r>
              <a:rPr lang="en-US" altLang="zh-CN" dirty="0"/>
              <a:t>g1</a:t>
            </a:r>
            <a:r>
              <a:rPr lang="zh-CN" altLang="en-US" dirty="0"/>
              <a:t>为</a:t>
            </a:r>
            <a:r>
              <a:rPr lang="en-US" altLang="zh-CN" dirty="0"/>
              <a:t>X-&gt;Y</a:t>
            </a:r>
            <a:r>
              <a:rPr lang="zh-CN" altLang="en-US" dirty="0"/>
              <a:t>这样的一个模型，</a:t>
            </a:r>
            <a:r>
              <a:rPr lang="en-US" altLang="zh-CN" dirty="0"/>
              <a:t>g0</a:t>
            </a:r>
            <a:r>
              <a:rPr lang="zh-CN" altLang="en-US" dirty="0"/>
              <a:t>为没有线的模型，分别写出似然函数相减。通过计算每个条件概率出现在这个项的次数，可以将计数写为下一条式子，之后令</a:t>
            </a:r>
            <a:r>
              <a:rPr lang="en-US" altLang="zh-CN" dirty="0"/>
              <a:t>Phat</a:t>
            </a:r>
            <a:r>
              <a:rPr lang="zh-CN" altLang="en-US" dirty="0"/>
              <a:t>为从数据中观察到的经验分布，我们可以将</a:t>
            </a:r>
            <a:r>
              <a:rPr lang="en-US" altLang="zh-CN" dirty="0" err="1"/>
              <a:t>M【x,y</a:t>
            </a:r>
            <a:r>
              <a:rPr lang="en-US" altLang="zh-CN" dirty="0"/>
              <a:t>】</a:t>
            </a:r>
            <a:r>
              <a:rPr lang="zh-CN" altLang="en-US" dirty="0"/>
              <a:t>写为</a:t>
            </a:r>
            <a:r>
              <a:rPr lang="en-US" altLang="zh-CN" dirty="0"/>
              <a:t>…….</a:t>
            </a:r>
          </a:p>
          <a:p>
            <a:r>
              <a:rPr lang="zh-CN" altLang="en-US" dirty="0"/>
              <a:t>于是最终我们可以化简的到这么一个式子，其中</a:t>
            </a:r>
            <a:r>
              <a:rPr lang="en-US" altLang="zh-CN" dirty="0"/>
              <a:t>I</a:t>
            </a:r>
            <a:r>
              <a:rPr lang="en-US" altLang="zh-CN" baseline="0" dirty="0"/>
              <a:t> phat</a:t>
            </a:r>
            <a:r>
              <a:rPr lang="zh-CN" altLang="en-US" baseline="0" dirty="0"/>
              <a:t>这个代表的是在</a:t>
            </a:r>
            <a:r>
              <a:rPr lang="en-US" altLang="zh-CN" baseline="0" dirty="0"/>
              <a:t>phat</a:t>
            </a:r>
            <a:r>
              <a:rPr lang="zh-CN" altLang="en-US" baseline="0" dirty="0"/>
              <a:t>分布中</a:t>
            </a:r>
            <a:r>
              <a:rPr lang="en-US" altLang="zh-CN" baseline="0" dirty="0"/>
              <a:t>X</a:t>
            </a:r>
            <a:r>
              <a:rPr lang="zh-CN" altLang="en-US" baseline="0" dirty="0"/>
              <a:t>与</a:t>
            </a:r>
            <a:r>
              <a:rPr lang="en-US" altLang="zh-CN" baseline="0" dirty="0"/>
              <a:t>Y</a:t>
            </a:r>
            <a:r>
              <a:rPr lang="zh-CN" altLang="en-US" baseline="0" dirty="0"/>
              <a:t>的交互信息。</a:t>
            </a:r>
            <a:endParaRPr lang="en-US" altLang="zh-CN" baseline="0" dirty="0"/>
          </a:p>
          <a:p>
            <a:endParaRPr lang="en-US" altLang="zh-CN" baseline="0" dirty="0"/>
          </a:p>
          <a:p>
            <a:r>
              <a:rPr lang="zh-CN" altLang="en-US" baseline="0" dirty="0"/>
              <a:t>我们可以看到最大似然网络更倾向于复杂的网络，只有数据集中</a:t>
            </a:r>
            <a:r>
              <a:rPr lang="en-US" altLang="zh-CN" baseline="0" dirty="0"/>
              <a:t>X</a:t>
            </a:r>
            <a:r>
              <a:rPr lang="zh-CN" altLang="en-US" baseline="0" dirty="0"/>
              <a:t>，</a:t>
            </a:r>
            <a:r>
              <a:rPr lang="en-US" altLang="zh-CN" baseline="0" dirty="0"/>
              <a:t>Y</a:t>
            </a:r>
            <a:r>
              <a:rPr lang="zh-CN" altLang="en-US" baseline="0" dirty="0"/>
              <a:t>真正独立，两者才会为</a:t>
            </a:r>
            <a:r>
              <a:rPr lang="en-US" altLang="zh-CN" baseline="0" dirty="0"/>
              <a:t>0</a:t>
            </a:r>
            <a:r>
              <a:rPr lang="zh-CN" altLang="en-US" baseline="0" dirty="0"/>
              <a:t>。也有证明可以表明，多一条边绝对不可能降低最大似然的分数，这就是最大似然比较局限的地方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137</a:t>
            </a:fld>
            <a:endParaRPr lang="zh-CN" altLang="en-US"/>
          </a:p>
        </p:txBody>
      </p:sp>
    </p:spTree>
    <p:extLst>
      <p:ext uri="{BB962C8B-B14F-4D97-AF65-F5344CB8AC3E}">
        <p14:creationId xmlns:p14="http://schemas.microsoft.com/office/powerpoint/2010/main" val="1711420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所以，现在可以将等价陈述写成如下形式：</a:t>
            </a:r>
            <a:r>
              <a:rPr lang="zh-CN" altLang="en-US" sz="1200" dirty="0"/>
              <a:t>如果概率分布 </a:t>
            </a:r>
            <a:r>
              <a:rPr lang="en-US" altLang="zh-CN" sz="1200" dirty="0"/>
              <a:t>P </a:t>
            </a:r>
            <a:r>
              <a:rPr lang="zh-CN" altLang="en-US" sz="1200" dirty="0"/>
              <a:t>可以按照某个图 </a:t>
            </a:r>
            <a:r>
              <a:rPr lang="en-US" altLang="zh-CN" sz="1200" dirty="0"/>
              <a:t>G </a:t>
            </a:r>
            <a:r>
              <a:rPr lang="zh-CN" altLang="en-US" sz="1200" dirty="0"/>
              <a:t>因子分解，那么 </a:t>
            </a:r>
            <a:r>
              <a:rPr lang="en-US" altLang="zh-CN" sz="1200" dirty="0"/>
              <a:t>G </a:t>
            </a:r>
            <a:r>
              <a:rPr lang="zh-CN" altLang="en-US" sz="1200" dirty="0"/>
              <a:t>就是 </a:t>
            </a:r>
            <a:r>
              <a:rPr lang="en-US" altLang="zh-CN" sz="1200" dirty="0"/>
              <a:t>P </a:t>
            </a:r>
            <a:r>
              <a:rPr lang="zh-CN" altLang="en-US" sz="1200" dirty="0"/>
              <a:t>的一个独立图。反之，如果 </a:t>
            </a:r>
            <a:r>
              <a:rPr lang="en-US" altLang="zh-CN" sz="1200" dirty="0"/>
              <a:t>G </a:t>
            </a:r>
            <a:r>
              <a:rPr lang="zh-CN" altLang="en-US" sz="1200" dirty="0"/>
              <a:t>是概率分布 </a:t>
            </a:r>
            <a:r>
              <a:rPr lang="en-US" altLang="zh-CN" sz="1200" dirty="0"/>
              <a:t>P </a:t>
            </a:r>
            <a:r>
              <a:rPr lang="zh-CN" altLang="en-US" sz="1200" dirty="0"/>
              <a:t>的一个独立图，那么 </a:t>
            </a:r>
            <a:r>
              <a:rPr lang="en-US" altLang="zh-CN" sz="1200" dirty="0"/>
              <a:t>P </a:t>
            </a:r>
            <a:r>
              <a:rPr lang="zh-CN" altLang="en-US" sz="1200" dirty="0"/>
              <a:t>可以按照 </a:t>
            </a:r>
            <a:r>
              <a:rPr lang="en-US" altLang="zh-CN" sz="1200" dirty="0"/>
              <a:t>G </a:t>
            </a:r>
            <a:r>
              <a:rPr lang="zh-CN" altLang="en-US" sz="1200" dirty="0"/>
              <a:t>来进行因子分解。</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28</a:t>
            </a:fld>
            <a:endParaRPr lang="zh-CN" altLang="en-US"/>
          </a:p>
        </p:txBody>
      </p:sp>
    </p:spTree>
    <p:extLst>
      <p:ext uri="{BB962C8B-B14F-4D97-AF65-F5344CB8AC3E}">
        <p14:creationId xmlns:p14="http://schemas.microsoft.com/office/powerpoint/2010/main" val="25818741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这里是之前参数估计是贝叶斯方法的一种延伸，其实也就是利用先验知识来找到较优的模型以及较好的参数，</a:t>
            </a:r>
            <a:r>
              <a:rPr lang="en-US" altLang="zh-CN" dirty="0"/>
              <a:t>P</a:t>
            </a:r>
            <a:r>
              <a:rPr lang="zh-CN" altLang="en-US" dirty="0"/>
              <a:t>（</a:t>
            </a:r>
            <a:r>
              <a:rPr lang="en-US" altLang="zh-CN" dirty="0"/>
              <a:t>g</a:t>
            </a:r>
            <a:r>
              <a:rPr lang="zh-CN" altLang="en-US" dirty="0"/>
              <a:t>）就代表了我们结构上的先验，分母</a:t>
            </a:r>
            <a:r>
              <a:rPr lang="en-US" altLang="zh-CN" dirty="0"/>
              <a:t>P</a:t>
            </a:r>
            <a:r>
              <a:rPr lang="zh-CN" altLang="en-US" dirty="0"/>
              <a:t>（</a:t>
            </a:r>
            <a:r>
              <a:rPr lang="en-US" altLang="zh-CN" dirty="0"/>
              <a:t>D</a:t>
            </a:r>
            <a:r>
              <a:rPr lang="zh-CN" altLang="en-US" dirty="0"/>
              <a:t>）是一个归一化的因子，因而我们可以将我们的</a:t>
            </a:r>
            <a:r>
              <a:rPr lang="en-US" altLang="zh-CN" dirty="0"/>
              <a:t>score</a:t>
            </a:r>
            <a:r>
              <a:rPr lang="zh-CN" altLang="en-US" dirty="0"/>
              <a:t>函数写成下面这种形式。先验这项的引入使得我们可以对结构进行选择，就比如说我们可以选择更稀疏的结构来防止过于复杂结构的过拟合。同时，有一些结果表明这一项相比前一项来说影响较小，也就是说</a:t>
            </a:r>
            <a:r>
              <a:rPr lang="en-US" altLang="zh-CN" dirty="0"/>
              <a:t>P</a:t>
            </a:r>
            <a:r>
              <a:rPr lang="zh-CN" altLang="en-US" dirty="0"/>
              <a:t>（</a:t>
            </a:r>
            <a:r>
              <a:rPr lang="en-US" altLang="zh-CN" dirty="0" err="1"/>
              <a:t>D|g</a:t>
            </a:r>
            <a:r>
              <a:rPr lang="zh-CN" altLang="en-US" dirty="0"/>
              <a:t>）为主体，第一项则考虑了我们对参数的不确定性。</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138</a:t>
            </a:fld>
            <a:endParaRPr lang="zh-CN" altLang="en-US"/>
          </a:p>
        </p:txBody>
      </p:sp>
    </p:spTree>
    <p:extLst>
      <p:ext uri="{BB962C8B-B14F-4D97-AF65-F5344CB8AC3E}">
        <p14:creationId xmlns:p14="http://schemas.microsoft.com/office/powerpoint/2010/main" val="15836323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BIC</a:t>
            </a:r>
            <a:r>
              <a:rPr lang="zh-CN" altLang="en-US" dirty="0"/>
              <a:t>得分就是给贝叶斯网络中所有的参数都遵从狄利克雷分布时，当</a:t>
            </a:r>
            <a:r>
              <a:rPr lang="en-US" altLang="zh-CN" dirty="0"/>
              <a:t>M</a:t>
            </a:r>
            <a:r>
              <a:rPr lang="zh-CN" altLang="en-US" dirty="0"/>
              <a:t>趋向于无穷大的贝叶斯得分。直观的来看，其多了一个惩罚项，来限制</a:t>
            </a:r>
            <a:r>
              <a:rPr lang="en-US" altLang="zh-CN" dirty="0"/>
              <a:t>g</a:t>
            </a:r>
            <a:r>
              <a:rPr lang="zh-CN" altLang="en-US" dirty="0"/>
              <a:t>的维度。</a:t>
            </a:r>
            <a:endParaRPr lang="en-US" altLang="zh-CN" dirty="0"/>
          </a:p>
          <a:p>
            <a:r>
              <a:rPr lang="zh-CN" altLang="en-US" sz="1200" b="0" i="0" kern="1200" dirty="0">
                <a:solidFill>
                  <a:schemeClr val="tx1"/>
                </a:solidFill>
                <a:effectLst/>
                <a:latin typeface="+mn-lt"/>
                <a:ea typeface="+mn-ea"/>
                <a:cs typeface="+mn-cs"/>
              </a:rPr>
              <a:t>在此函数下，</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代表训练样本，</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第一项是似然，使得学习的结果尽可能表达数据集中的关系。第二项是罚函数，是一个与图的维度成正比的量。</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BIC Score </a:t>
            </a:r>
            <a:r>
              <a:rPr lang="zh-CN" altLang="en-US" sz="1200" b="0" i="0" kern="1200" dirty="0">
                <a:solidFill>
                  <a:schemeClr val="tx1"/>
                </a:solidFill>
                <a:effectLst/>
                <a:latin typeface="+mn-lt"/>
                <a:ea typeface="+mn-ea"/>
                <a:cs typeface="+mn-cs"/>
              </a:rPr>
              <a:t>有一个显著的特征称为渐进一致性。由于第一项是随着数据集的大小线性增长的，而第二项是随着数据集的大小对数增长的，所以在数据集足够大的时候第一项会压过第二项，最终的网络会尽量和数据接近。</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139</a:t>
            </a:fld>
            <a:endParaRPr lang="zh-CN" altLang="en-US"/>
          </a:p>
        </p:txBody>
      </p:sp>
    </p:spTree>
    <p:extLst>
      <p:ext uri="{BB962C8B-B14F-4D97-AF65-F5344CB8AC3E}">
        <p14:creationId xmlns:p14="http://schemas.microsoft.com/office/powerpoint/2010/main" val="1129934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从因子分解到条件独立，可以依照之前的例子。因子式中蕴含的独立性断言，都可以在对应图中找到相应的条件独立。</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29</a:t>
            </a:fld>
            <a:endParaRPr lang="zh-CN" altLang="en-US"/>
          </a:p>
        </p:txBody>
      </p:sp>
    </p:spTree>
    <p:extLst>
      <p:ext uri="{BB962C8B-B14F-4D97-AF65-F5344CB8AC3E}">
        <p14:creationId xmlns:p14="http://schemas.microsoft.com/office/powerpoint/2010/main" val="911613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接着看条件独立到因子分解这个方向，首先根据链式法则可以将联合分布</a:t>
            </a:r>
            <a:r>
              <a:rPr lang="en-US" altLang="zh-CN" dirty="0"/>
              <a:t>P</a:t>
            </a:r>
            <a:r>
              <a:rPr lang="zh-CN" altLang="en-US" dirty="0"/>
              <a:t>写成这样的形式。然后，我们根据在图上找到的一个个独立性断言，可以对因子的条件进行相应的约减，然后就可以得到最终的因子式。</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30</a:t>
            </a:fld>
            <a:endParaRPr lang="zh-CN" altLang="en-US"/>
          </a:p>
        </p:txBody>
      </p:sp>
    </p:spTree>
    <p:extLst>
      <p:ext uri="{BB962C8B-B14F-4D97-AF65-F5344CB8AC3E}">
        <p14:creationId xmlns:p14="http://schemas.microsoft.com/office/powerpoint/2010/main" val="79499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从条件独立和因子分解两个观点来看，我们得到了贝叶斯网的双重对偶视角：</a:t>
            </a:r>
            <a:r>
              <a:rPr lang="zh-CN" altLang="en-US" sz="1200" dirty="0"/>
              <a:t>图 </a:t>
            </a:r>
            <a:r>
              <a:rPr lang="en-US" altLang="zh-CN" sz="1200" dirty="0"/>
              <a:t>G </a:t>
            </a:r>
            <a:r>
              <a:rPr lang="zh-CN" altLang="en-US" sz="1200" dirty="0"/>
              <a:t>可以用来表示概率分布 </a:t>
            </a:r>
            <a:r>
              <a:rPr lang="en-US" altLang="zh-CN" sz="1200" dirty="0"/>
              <a:t>P</a:t>
            </a:r>
            <a:r>
              <a:rPr lang="zh-CN" altLang="en-US" sz="1200" dirty="0"/>
              <a:t>，</a:t>
            </a:r>
            <a:r>
              <a:rPr lang="zh-CN" altLang="en-US" dirty="0"/>
              <a:t>是在分布中蕴含的独立关系集合的一个紧凑表示</a:t>
            </a:r>
            <a:r>
              <a:rPr lang="zh-CN" altLang="en-US" sz="1200" dirty="0"/>
              <a:t>，</a:t>
            </a:r>
            <a:r>
              <a:rPr lang="en-US" altLang="zh-CN" sz="1200" dirty="0"/>
              <a:t>P </a:t>
            </a:r>
            <a:r>
              <a:rPr lang="zh-CN" altLang="en-US" sz="1200" dirty="0"/>
              <a:t>可以用来表达图 </a:t>
            </a:r>
            <a:r>
              <a:rPr lang="en-US" altLang="zh-CN" sz="1200" dirty="0"/>
              <a:t>G </a:t>
            </a:r>
            <a:r>
              <a:rPr lang="zh-CN" altLang="en-US" sz="1200" dirty="0"/>
              <a:t>所展示的独立关系。</a:t>
            </a:r>
            <a:r>
              <a:rPr lang="zh-CN" altLang="en-US" dirty="0"/>
              <a:t>图定义了紧凑表示高维分布的一种框架：与其对图中所有变量可能取值的概率进行编码， 不如将分布“分解”为些更小的因子，使每一个因子定义在更小的概率空间上。然后，我们可以将总体的联合分布定义为这些因子的乘积。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图作为独立关系集合的表示与图作为分解分布的框架，在深层意义上是等价的。准确地说， 正是分布的独立特性才使得分布能够紧凑地以因子分解的形式表示。而且，分布的一个特别的因子分解确保了某些独立关系的成立。 </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31</a:t>
            </a:fld>
            <a:endParaRPr lang="zh-CN" altLang="en-US"/>
          </a:p>
        </p:txBody>
      </p:sp>
    </p:spTree>
    <p:extLst>
      <p:ext uri="{BB962C8B-B14F-4D97-AF65-F5344CB8AC3E}">
        <p14:creationId xmlns:p14="http://schemas.microsoft.com/office/powerpoint/2010/main" val="38269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那么对于之前提到的第二个问题：当已知一个分布</a:t>
            </a:r>
            <a:r>
              <a:rPr lang="en-US" altLang="zh-CN" sz="1200" dirty="0"/>
              <a:t>P</a:t>
            </a:r>
            <a:r>
              <a:rPr lang="zh-CN" altLang="en-US" sz="1200" dirty="0"/>
              <a:t>根据</a:t>
            </a:r>
            <a:r>
              <a:rPr lang="en-US" altLang="zh-CN" sz="1200" dirty="0"/>
              <a:t>G</a:t>
            </a:r>
            <a:r>
              <a:rPr lang="zh-CN" altLang="en-US" sz="1200" dirty="0"/>
              <a:t>因子分解时，是否可以从图中读出</a:t>
            </a:r>
            <a:r>
              <a:rPr lang="en-US" altLang="zh-CN" sz="1200" dirty="0"/>
              <a:t>P</a:t>
            </a:r>
            <a:r>
              <a:rPr lang="zh-CN" altLang="en-US" sz="1200" dirty="0"/>
              <a:t>蕴含的独立关系？</a:t>
            </a:r>
            <a:endParaRPr lang="en-US" altLang="zh-CN" sz="1200" dirty="0"/>
          </a:p>
          <a:p>
            <a:r>
              <a:rPr lang="zh-CN" altLang="en-US" sz="1200" b="0" i="0" u="none" strike="noStrike" kern="1200" dirty="0">
                <a:solidFill>
                  <a:schemeClr val="tx1"/>
                </a:solidFill>
                <a:effectLst/>
                <a:latin typeface="+mn-lt"/>
                <a:ea typeface="+mn-ea"/>
                <a:cs typeface="+mn-cs"/>
              </a:rPr>
              <a:t>已知一个分布 </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 根据图 </a:t>
            </a:r>
            <a:r>
              <a:rPr lang="en-US" altLang="zh-CN" sz="1200" b="0" i="0" u="none" strike="noStrike" kern="1200" dirty="0">
                <a:solidFill>
                  <a:schemeClr val="tx1"/>
                </a:solidFill>
                <a:effectLst/>
                <a:latin typeface="+mn-lt"/>
                <a:ea typeface="+mn-ea"/>
                <a:cs typeface="+mn-cs"/>
              </a:rPr>
              <a:t>G</a:t>
            </a:r>
            <a:r>
              <a:rPr lang="zh-CN" altLang="en-US" sz="1200" b="0" i="0" u="none" strike="noStrike" kern="1200" dirty="0">
                <a:solidFill>
                  <a:schemeClr val="tx1"/>
                </a:solidFill>
                <a:effectLst/>
                <a:latin typeface="+mn-lt"/>
                <a:ea typeface="+mn-ea"/>
                <a:cs typeface="+mn-cs"/>
              </a:rPr>
              <a:t> 因子分解时，确实可以从这图的结构中读出该分布蕴含的独立关系。但是，不能保证读出分布中的所有独立性关系。这一点从独立图的定义就可以理解，因为定义中只要求 </a:t>
            </a:r>
            <a:r>
              <a:rPr lang="en-US" altLang="zh-CN" sz="1200" b="0" i="0" u="none" strike="noStrike" kern="1200" dirty="0">
                <a:solidFill>
                  <a:schemeClr val="tx1"/>
                </a:solidFill>
                <a:effectLst/>
                <a:latin typeface="+mn-lt"/>
                <a:ea typeface="+mn-ea"/>
                <a:cs typeface="+mn-cs"/>
              </a:rPr>
              <a:t>I(G)⊆I(P)</a:t>
            </a:r>
            <a:r>
              <a:rPr lang="zh-CN" altLang="en-US" sz="1200" b="0" i="0" u="none" strike="noStrike" kern="1200" dirty="0">
                <a:solidFill>
                  <a:schemeClr val="tx1"/>
                </a:solidFill>
                <a:effectLst/>
                <a:latin typeface="+mn-lt"/>
                <a:ea typeface="+mn-ea"/>
                <a:cs typeface="+mn-cs"/>
              </a:rPr>
              <a:t>，而不是 </a:t>
            </a:r>
            <a:r>
              <a:rPr lang="en-US" altLang="zh-CN" sz="1200" b="0" i="0" u="none" strike="noStrike" kern="1200" dirty="0">
                <a:solidFill>
                  <a:schemeClr val="tx1"/>
                </a:solidFill>
                <a:effectLst/>
                <a:latin typeface="+mn-lt"/>
                <a:ea typeface="+mn-ea"/>
                <a:cs typeface="+mn-cs"/>
              </a:rPr>
              <a:t>I(G)=I(P)</a:t>
            </a:r>
            <a:r>
              <a:rPr lang="zh-CN" altLang="en-US" sz="1200" b="0" i="0" u="none" strike="noStrike" kern="1200" dirty="0">
                <a:solidFill>
                  <a:schemeClr val="tx1"/>
                </a:solidFill>
                <a:effectLst/>
                <a:latin typeface="+mn-lt"/>
                <a:ea typeface="+mn-ea"/>
                <a:cs typeface="+mn-cs"/>
              </a:rPr>
              <a:t>。</a:t>
            </a:r>
            <a:endParaRPr lang="en-US" altLang="zh-CN" sz="1200"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32</a:t>
            </a:fld>
            <a:endParaRPr lang="zh-CN" altLang="en-US"/>
          </a:p>
        </p:txBody>
      </p:sp>
    </p:spTree>
    <p:extLst>
      <p:ext uri="{BB962C8B-B14F-4D97-AF65-F5344CB8AC3E}">
        <p14:creationId xmlns:p14="http://schemas.microsoft.com/office/powerpoint/2010/main" val="387097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接下来，我们介绍马尔科夫网的表示方面的内容</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33</a:t>
            </a:fld>
            <a:endParaRPr lang="zh-CN" altLang="en-US"/>
          </a:p>
        </p:txBody>
      </p:sp>
    </p:spTree>
    <p:extLst>
      <p:ext uri="{BB962C8B-B14F-4D97-AF65-F5344CB8AC3E}">
        <p14:creationId xmlns:p14="http://schemas.microsoft.com/office/powerpoint/2010/main" val="2803734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的结构上，我们可以直观地看出贝叶斯网和马尔可夫网的联系与区别。简单的来说，一个是有向图，一个是无向图。两者的节点都是代表一个或一组随机变量，贝叶斯网的有向边表现出随机变量之间的单向、直接影响，体现“因果关系”；马尔可夫网的无向边表现随机变量之间的相互依赖。对于我们不能对随机变量之间的交互影响自然地指定方向时，可以选择建立马尔可夫网模型。</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34</a:t>
            </a:fld>
            <a:endParaRPr lang="zh-CN" altLang="en-US"/>
          </a:p>
        </p:txBody>
      </p:sp>
    </p:spTree>
    <p:extLst>
      <p:ext uri="{BB962C8B-B14F-4D97-AF65-F5344CB8AC3E}">
        <p14:creationId xmlns:p14="http://schemas.microsoft.com/office/powerpoint/2010/main" val="3015256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除了对交互影响建模的需求之外，对特定独立性条件建模的需求有时候也会使我们倾向于选择建立马尔可夫网模型。考虑有四个随机变量</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，我只想要图模型蕴含</a:t>
                </a:r>
                <a14:m>
                  <m:oMath xmlns:m="http://schemas.openxmlformats.org/officeDocument/2006/math">
                    <m:r>
                      <a:rPr lang="en-US" altLang="zh-CN" sz="1200" b="0" i="0" dirty="0" smtClean="0">
                        <a:latin typeface="Cambria Math" panose="02040503050406030204" pitchFamily="18" charset="0"/>
                      </a:rPr>
                      <m:t>(</m:t>
                    </m:r>
                    <m:r>
                      <a:rPr lang="en-US" altLang="zh-CN" sz="1200" b="0" i="1" dirty="0" smtClean="0">
                        <a:latin typeface="Cambria Math" panose="02040503050406030204" pitchFamily="18" charset="0"/>
                      </a:rPr>
                      <m:t>𝐴</m:t>
                    </m:r>
                    <m:r>
                      <a:rPr lang="zh-CN" altLang="en-US" sz="1200" i="0" dirty="0" smtClean="0">
                        <a:latin typeface="Cambria Math" panose="02040503050406030204" pitchFamily="18" charset="0"/>
                      </a:rPr>
                      <m:t>⊥</m:t>
                    </m:r>
                    <m:r>
                      <m:rPr>
                        <m:sty m:val="p"/>
                      </m:rPr>
                      <a:rPr lang="en-US" altLang="zh-CN" sz="1200" b="0" i="0" dirty="0" smtClean="0">
                        <a:latin typeface="Cambria Math" panose="02040503050406030204" pitchFamily="18" charset="0"/>
                      </a:rPr>
                      <m:t>C</m:t>
                    </m:r>
                    <m:r>
                      <a:rPr lang="en-US" altLang="zh-CN" sz="1200" b="0" i="1" dirty="0" smtClean="0">
                        <a:latin typeface="Cambria Math" panose="02040503050406030204" pitchFamily="18" charset="0"/>
                      </a:rPr>
                      <m:t> </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 </m:t>
                    </m:r>
                    <m:d>
                      <m:dPr>
                        <m:begChr m:val="{"/>
                        <m:endChr m:val="}"/>
                        <m:ctrlPr>
                          <a:rPr lang="en-US" altLang="zh-CN" sz="1200" b="0" i="1" dirty="0" smtClean="0">
                            <a:latin typeface="Cambria Math" panose="02040503050406030204" pitchFamily="18" charset="0"/>
                          </a:rPr>
                        </m:ctrlPr>
                      </m:dPr>
                      <m:e>
                        <m:r>
                          <a:rPr lang="en-US" altLang="zh-CN" sz="1200" b="0" i="1" dirty="0" smtClean="0">
                            <a:latin typeface="Cambria Math" panose="02040503050406030204" pitchFamily="18" charset="0"/>
                          </a:rPr>
                          <m:t>𝐵</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𝐷</m:t>
                        </m:r>
                      </m:e>
                    </m:d>
                    <m:r>
                      <a:rPr lang="en-US" altLang="zh-CN" sz="1200" b="0" i="1" dirty="0" smtClean="0">
                        <a:latin typeface="Cambria Math" panose="02040503050406030204" pitchFamily="18" charset="0"/>
                      </a:rPr>
                      <m:t>)</m:t>
                    </m:r>
                    <m:r>
                      <a:rPr lang="zh-CN" altLang="en-US" sz="1200" i="1" dirty="0" smtClean="0">
                        <a:latin typeface="Cambria Math" panose="02040503050406030204" pitchFamily="18" charset="0"/>
                      </a:rPr>
                      <m:t>和</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𝐵</m:t>
                    </m:r>
                    <m:r>
                      <a:rPr lang="zh-CN" altLang="en-US" sz="1200" i="0" dirty="0" smtClean="0">
                        <a:latin typeface="Cambria Math" panose="02040503050406030204" pitchFamily="18" charset="0"/>
                      </a:rPr>
                      <m:t>⊥</m:t>
                    </m:r>
                    <m:r>
                      <m:rPr>
                        <m:sty m:val="p"/>
                      </m:rPr>
                      <a:rPr lang="en-US" altLang="zh-CN" sz="1200" b="0" i="0" dirty="0" smtClean="0">
                        <a:latin typeface="Cambria Math" panose="02040503050406030204" pitchFamily="18" charset="0"/>
                      </a:rPr>
                      <m:t>D</m:t>
                    </m:r>
                    <m:r>
                      <a:rPr lang="en-US" altLang="zh-CN" sz="1200" b="0" i="1" dirty="0" smtClean="0">
                        <a:latin typeface="Cambria Math" panose="02040503050406030204" pitchFamily="18" charset="0"/>
                      </a:rPr>
                      <m:t> </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 </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𝐴</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𝐶</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m:t>
                    </m:r>
                  </m:oMath>
                </a14:m>
                <a:r>
                  <a:rPr lang="zh-CN" altLang="en-US" dirty="0"/>
                  <a:t>两个独立性断言，事实上我们无法构造出符合要求的贝叶斯网，比如图</a:t>
                </a:r>
                <a:r>
                  <a:rPr lang="en-US" altLang="zh-CN" dirty="0"/>
                  <a:t>b</a:t>
                </a:r>
                <a:r>
                  <a:rPr lang="zh-CN" altLang="en-US" dirty="0"/>
                  <a:t>满足</a:t>
                </a:r>
                <a14:m>
                  <m:oMath xmlns:m="http://schemas.openxmlformats.org/officeDocument/2006/math">
                    <m:r>
                      <a:rPr lang="en-US" altLang="zh-CN" sz="1200" b="0" i="0" dirty="0" smtClean="0">
                        <a:latin typeface="Cambria Math" panose="02040503050406030204" pitchFamily="18" charset="0"/>
                      </a:rPr>
                      <m:t>(</m:t>
                    </m:r>
                    <m:r>
                      <a:rPr lang="en-US" altLang="zh-CN" sz="1200" b="0" i="1" dirty="0" smtClean="0">
                        <a:latin typeface="Cambria Math" panose="02040503050406030204" pitchFamily="18" charset="0"/>
                      </a:rPr>
                      <m:t>𝐴</m:t>
                    </m:r>
                    <m:r>
                      <a:rPr lang="zh-CN" altLang="en-US" sz="1200" i="0" dirty="0" smtClean="0">
                        <a:latin typeface="Cambria Math" panose="02040503050406030204" pitchFamily="18" charset="0"/>
                      </a:rPr>
                      <m:t>⊥</m:t>
                    </m:r>
                    <m:r>
                      <m:rPr>
                        <m:sty m:val="p"/>
                      </m:rPr>
                      <a:rPr lang="en-US" altLang="zh-CN" sz="1200" b="0" i="0" dirty="0" smtClean="0">
                        <a:latin typeface="Cambria Math" panose="02040503050406030204" pitchFamily="18" charset="0"/>
                      </a:rPr>
                      <m:t>C</m:t>
                    </m:r>
                    <m:r>
                      <a:rPr lang="en-US" altLang="zh-CN" sz="1200" b="0" i="1" dirty="0" smtClean="0">
                        <a:latin typeface="Cambria Math" panose="02040503050406030204" pitchFamily="18" charset="0"/>
                      </a:rPr>
                      <m:t> </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 </m:t>
                    </m:r>
                    <m:d>
                      <m:dPr>
                        <m:begChr m:val="{"/>
                        <m:endChr m:val="}"/>
                        <m:ctrlPr>
                          <a:rPr lang="en-US" altLang="zh-CN" sz="1200" b="0" i="1" dirty="0" smtClean="0">
                            <a:latin typeface="Cambria Math" panose="02040503050406030204" pitchFamily="18" charset="0"/>
                          </a:rPr>
                        </m:ctrlPr>
                      </m:dPr>
                      <m:e>
                        <m:r>
                          <a:rPr lang="en-US" altLang="zh-CN" sz="1200" b="0" i="1" dirty="0" smtClean="0">
                            <a:latin typeface="Cambria Math" panose="02040503050406030204" pitchFamily="18" charset="0"/>
                          </a:rPr>
                          <m:t>𝐵</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𝐷</m:t>
                        </m:r>
                      </m:e>
                    </m:d>
                    <m:r>
                      <a:rPr lang="en-US" altLang="zh-CN" sz="1200" b="0" i="1" dirty="0" smtClean="0">
                        <a:latin typeface="Cambria Math" panose="02040503050406030204" pitchFamily="18" charset="0"/>
                      </a:rPr>
                      <m:t>)</m:t>
                    </m:r>
                  </m:oMath>
                </a14:m>
                <a:r>
                  <a:rPr lang="zh-CN" altLang="en-US" dirty="0"/>
                  <a:t>但不满足</a:t>
                </a:r>
                <a14:m>
                  <m:oMath xmlns:m="http://schemas.openxmlformats.org/officeDocument/2006/math">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𝐵</m:t>
                    </m:r>
                    <m:r>
                      <a:rPr lang="zh-CN" altLang="en-US" sz="1200" i="0" dirty="0" smtClean="0">
                        <a:latin typeface="Cambria Math" panose="02040503050406030204" pitchFamily="18" charset="0"/>
                      </a:rPr>
                      <m:t>⊥</m:t>
                    </m:r>
                    <m:r>
                      <m:rPr>
                        <m:sty m:val="p"/>
                      </m:rPr>
                      <a:rPr lang="en-US" altLang="zh-CN" sz="1200" b="0" i="0" dirty="0" smtClean="0">
                        <a:latin typeface="Cambria Math" panose="02040503050406030204" pitchFamily="18" charset="0"/>
                      </a:rPr>
                      <m:t>D</m:t>
                    </m:r>
                    <m:r>
                      <a:rPr lang="en-US" altLang="zh-CN" sz="1200" b="0" i="1" dirty="0" smtClean="0">
                        <a:latin typeface="Cambria Math" panose="02040503050406030204" pitchFamily="18" charset="0"/>
                      </a:rPr>
                      <m:t> </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 </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𝐴</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𝐶</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m:t>
                    </m:r>
                  </m:oMath>
                </a14:m>
                <a:r>
                  <a:rPr lang="zh-CN" altLang="en-US" dirty="0"/>
                  <a:t>，而图</a:t>
                </a:r>
                <a:r>
                  <a:rPr lang="en-US" altLang="zh-CN" dirty="0"/>
                  <a:t>c</a:t>
                </a:r>
                <a:r>
                  <a:rPr lang="zh-CN" altLang="en-US" dirty="0"/>
                  <a:t>满足</a:t>
                </a:r>
                <a14:m>
                  <m:oMath xmlns:m="http://schemas.openxmlformats.org/officeDocument/2006/math">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𝐵</m:t>
                    </m:r>
                    <m:r>
                      <a:rPr lang="zh-CN" altLang="en-US" sz="1200" i="0" dirty="0" smtClean="0">
                        <a:latin typeface="Cambria Math" panose="02040503050406030204" pitchFamily="18" charset="0"/>
                      </a:rPr>
                      <m:t>⊥</m:t>
                    </m:r>
                    <m:r>
                      <m:rPr>
                        <m:sty m:val="p"/>
                      </m:rPr>
                      <a:rPr lang="en-US" altLang="zh-CN" sz="1200" b="0" i="0" dirty="0" smtClean="0">
                        <a:latin typeface="Cambria Math" panose="02040503050406030204" pitchFamily="18" charset="0"/>
                      </a:rPr>
                      <m:t>D</m:t>
                    </m:r>
                    <m:r>
                      <a:rPr lang="en-US" altLang="zh-CN" sz="1200" b="0" i="1" dirty="0" smtClean="0">
                        <a:latin typeface="Cambria Math" panose="02040503050406030204" pitchFamily="18" charset="0"/>
                      </a:rPr>
                      <m:t> </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 </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𝐴</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𝐶</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m:t>
                    </m:r>
                  </m:oMath>
                </a14:m>
                <a:r>
                  <a:rPr lang="zh-CN" altLang="en-US" dirty="0"/>
                  <a:t>而不满足</a:t>
                </a:r>
                <a14:m>
                  <m:oMath xmlns:m="http://schemas.openxmlformats.org/officeDocument/2006/math">
                    <m:r>
                      <a:rPr lang="en-US" altLang="zh-CN" sz="1200" b="0" i="0" dirty="0" smtClean="0">
                        <a:latin typeface="Cambria Math" panose="02040503050406030204" pitchFamily="18" charset="0"/>
                      </a:rPr>
                      <m:t>(</m:t>
                    </m:r>
                    <m:r>
                      <a:rPr lang="en-US" altLang="zh-CN" sz="1200" b="0" i="1" dirty="0" smtClean="0">
                        <a:latin typeface="Cambria Math" panose="02040503050406030204" pitchFamily="18" charset="0"/>
                      </a:rPr>
                      <m:t>𝐴</m:t>
                    </m:r>
                    <m:r>
                      <a:rPr lang="zh-CN" altLang="en-US" sz="1200" i="0" dirty="0" smtClean="0">
                        <a:latin typeface="Cambria Math" panose="02040503050406030204" pitchFamily="18" charset="0"/>
                      </a:rPr>
                      <m:t>⊥</m:t>
                    </m:r>
                    <m:r>
                      <m:rPr>
                        <m:sty m:val="p"/>
                      </m:rPr>
                      <a:rPr lang="en-US" altLang="zh-CN" sz="1200" b="0" i="0" dirty="0" smtClean="0">
                        <a:latin typeface="Cambria Math" panose="02040503050406030204" pitchFamily="18" charset="0"/>
                      </a:rPr>
                      <m:t>C</m:t>
                    </m:r>
                    <m:r>
                      <a:rPr lang="en-US" altLang="zh-CN" sz="1200" b="0" i="1" dirty="0" smtClean="0">
                        <a:latin typeface="Cambria Math" panose="02040503050406030204" pitchFamily="18" charset="0"/>
                      </a:rPr>
                      <m:t> </m:t>
                    </m:r>
                    <m:r>
                      <a:rPr lang="en-US" altLang="zh-CN" sz="1200" i="1" dirty="0">
                        <a:latin typeface="Cambria Math" panose="02040503050406030204" pitchFamily="18" charset="0"/>
                      </a:rPr>
                      <m:t>|</m:t>
                    </m:r>
                    <m:r>
                      <a:rPr lang="en-US" altLang="zh-CN" sz="1200" b="0" i="1" dirty="0" smtClean="0">
                        <a:latin typeface="Cambria Math" panose="02040503050406030204" pitchFamily="18" charset="0"/>
                      </a:rPr>
                      <m:t> </m:t>
                    </m:r>
                    <m:d>
                      <m:dPr>
                        <m:begChr m:val="{"/>
                        <m:endChr m:val="}"/>
                        <m:ctrlPr>
                          <a:rPr lang="en-US" altLang="zh-CN" sz="1200" b="0" i="1" dirty="0" smtClean="0">
                            <a:latin typeface="Cambria Math" panose="02040503050406030204" pitchFamily="18" charset="0"/>
                          </a:rPr>
                        </m:ctrlPr>
                      </m:dPr>
                      <m:e>
                        <m:r>
                          <a:rPr lang="en-US" altLang="zh-CN" sz="1200" b="0" i="1" dirty="0" smtClean="0">
                            <a:latin typeface="Cambria Math" panose="02040503050406030204" pitchFamily="18" charset="0"/>
                          </a:rPr>
                          <m:t>𝐵</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𝐷</m:t>
                        </m:r>
                      </m:e>
                    </m:d>
                    <m:r>
                      <a:rPr lang="en-US" altLang="zh-CN" sz="1200" b="0" i="1" dirty="0" smtClean="0">
                        <a:latin typeface="Cambria Math" panose="02040503050406030204" pitchFamily="18" charset="0"/>
                      </a:rPr>
                      <m:t>)</m:t>
                    </m:r>
                  </m:oMath>
                </a14:m>
                <a:r>
                  <a:rPr lang="zh-CN" altLang="en-US" dirty="0"/>
                  <a:t>。如果我们选择构造如图</a:t>
                </a:r>
                <a:r>
                  <a:rPr lang="en-US" altLang="zh-CN" dirty="0"/>
                  <a:t>a</a:t>
                </a:r>
                <a:r>
                  <a:rPr lang="zh-CN" altLang="en-US" dirty="0"/>
                  <a:t>的马尔可夫网，则能够达成我们想要的要求。关于马尔可夫网结构中蕴含的独立性，我们在之后会进行介绍。</a:t>
                </a:r>
              </a:p>
            </p:txBody>
          </p:sp>
        </mc:Choice>
        <mc:Fallback xmlns="">
          <p:sp>
            <p:nvSpPr>
              <p:cNvPr id="3" name="备注占位符 2"/>
              <p:cNvSpPr>
                <a:spLocks noGrp="1"/>
              </p:cNvSpPr>
              <p:nvPr>
                <p:ph type="body" idx="1"/>
              </p:nvPr>
            </p:nvSpPr>
            <p:spPr/>
            <p:txBody>
              <a:bodyPr/>
              <a:lstStyle/>
              <a:p>
                <a:r>
                  <a:rPr lang="zh-CN" altLang="en-US" dirty="0" smtClean="0"/>
                  <a:t>除了对交互影响建模的需求之外，对特定独立性条件建模的需求有时候也会使我们倾向于选择建立马尔可夫网模型。考虑有四个随机变量</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，我只想要图模型蕴含</a:t>
                </a:r>
                <a:r>
                  <a:rPr lang="en-US" altLang="zh-CN" sz="1200" b="0" i="0" dirty="0" smtClean="0">
                    <a:latin typeface="Cambria Math" panose="02040503050406030204" pitchFamily="18" charset="0"/>
                  </a:rPr>
                  <a:t>(</a:t>
                </a:r>
                <a:r>
                  <a:rPr lang="en-US" altLang="zh-CN" sz="1200" b="0" i="0" dirty="0" smtClean="0">
                    <a:latin typeface="Cambria Math" panose="02040503050406030204" pitchFamily="18" charset="0"/>
                  </a:rPr>
                  <a:t>𝐴</a:t>
                </a:r>
                <a:r>
                  <a:rPr lang="zh-CN" altLang="en-US" sz="1200" i="0" dirty="0" smtClean="0">
                    <a:latin typeface="Cambria Math" panose="02040503050406030204" pitchFamily="18" charset="0"/>
                  </a:rPr>
                  <a:t>⊥</a:t>
                </a:r>
                <a:r>
                  <a:rPr lang="en-US" altLang="zh-CN" sz="1200" b="0" i="0" dirty="0" smtClean="0">
                    <a:latin typeface="Cambria Math" panose="02040503050406030204" pitchFamily="18" charset="0"/>
                  </a:rPr>
                  <a:t>C </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 {𝐵,𝐷})</a:t>
                </a:r>
                <a:r>
                  <a:rPr lang="zh-CN" altLang="en-US" sz="1200" i="0" dirty="0" smtClean="0">
                    <a:latin typeface="Cambria Math" panose="02040503050406030204" pitchFamily="18" charset="0"/>
                  </a:rPr>
                  <a:t>和</a:t>
                </a:r>
                <a:r>
                  <a:rPr lang="en-US" altLang="zh-CN" sz="1200" b="0" i="0" dirty="0" smtClean="0">
                    <a:latin typeface="Cambria Math" panose="02040503050406030204" pitchFamily="18" charset="0"/>
                  </a:rPr>
                  <a:t>(𝐵</a:t>
                </a:r>
                <a:r>
                  <a:rPr lang="zh-CN" altLang="en-US" sz="1200" i="0" dirty="0" smtClean="0">
                    <a:latin typeface="Cambria Math" panose="02040503050406030204" pitchFamily="18" charset="0"/>
                  </a:rPr>
                  <a:t>⊥</a:t>
                </a:r>
                <a:r>
                  <a:rPr lang="en-US" altLang="zh-CN" sz="1200" b="0" i="0" dirty="0" smtClean="0">
                    <a:latin typeface="Cambria Math" panose="02040503050406030204" pitchFamily="18" charset="0"/>
                  </a:rPr>
                  <a:t>D </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 </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𝐴,𝐶</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a:t>
                </a:r>
                <a:r>
                  <a:rPr lang="zh-CN" altLang="en-US" dirty="0" smtClean="0"/>
                  <a:t>两个独立性断言，事实上我们无法构造出符合要求的贝叶斯网，比如图</a:t>
                </a:r>
                <a:r>
                  <a:rPr lang="en-US" altLang="zh-CN" dirty="0" smtClean="0"/>
                  <a:t>b</a:t>
                </a:r>
                <a:r>
                  <a:rPr lang="zh-CN" altLang="en-US" dirty="0" smtClean="0"/>
                  <a:t>满足</a:t>
                </a:r>
                <a:r>
                  <a:rPr lang="en-US" altLang="zh-CN" sz="1200" b="0" i="0" dirty="0" smtClean="0">
                    <a:latin typeface="Cambria Math" panose="02040503050406030204" pitchFamily="18" charset="0"/>
                  </a:rPr>
                  <a:t>(</a:t>
                </a:r>
                <a:r>
                  <a:rPr lang="en-US" altLang="zh-CN" sz="1200" b="0" i="0" dirty="0" smtClean="0">
                    <a:latin typeface="Cambria Math" panose="02040503050406030204" pitchFamily="18" charset="0"/>
                  </a:rPr>
                  <a:t>𝐴</a:t>
                </a:r>
                <a:r>
                  <a:rPr lang="zh-CN" altLang="en-US" sz="1200" i="0" dirty="0" smtClean="0">
                    <a:latin typeface="Cambria Math" panose="02040503050406030204" pitchFamily="18" charset="0"/>
                  </a:rPr>
                  <a:t>⊥</a:t>
                </a:r>
                <a:r>
                  <a:rPr lang="en-US" altLang="zh-CN" sz="1200" b="0" i="0" dirty="0" smtClean="0">
                    <a:latin typeface="Cambria Math" panose="02040503050406030204" pitchFamily="18" charset="0"/>
                  </a:rPr>
                  <a:t>C </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 {𝐵,𝐷})</a:t>
                </a:r>
                <a:r>
                  <a:rPr lang="zh-CN" altLang="en-US" dirty="0" smtClean="0"/>
                  <a:t>但不满足</a:t>
                </a:r>
                <a:r>
                  <a:rPr lang="en-US" altLang="zh-CN" sz="1200" b="0" i="0" dirty="0" smtClean="0">
                    <a:latin typeface="Cambria Math" panose="02040503050406030204" pitchFamily="18" charset="0"/>
                  </a:rPr>
                  <a:t>(𝐵</a:t>
                </a:r>
                <a:r>
                  <a:rPr lang="zh-CN" altLang="en-US" sz="1200" i="0" dirty="0" smtClean="0">
                    <a:latin typeface="Cambria Math" panose="02040503050406030204" pitchFamily="18" charset="0"/>
                  </a:rPr>
                  <a:t>⊥</a:t>
                </a:r>
                <a:r>
                  <a:rPr lang="en-US" altLang="zh-CN" sz="1200" b="0" i="0" dirty="0" smtClean="0">
                    <a:latin typeface="Cambria Math" panose="02040503050406030204" pitchFamily="18" charset="0"/>
                  </a:rPr>
                  <a:t>D </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 </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𝐴,𝐶</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a:t>
                </a:r>
                <a:r>
                  <a:rPr lang="zh-CN" altLang="en-US" dirty="0" smtClean="0"/>
                  <a:t>，而图</a:t>
                </a:r>
                <a:r>
                  <a:rPr lang="en-US" altLang="zh-CN" dirty="0" smtClean="0"/>
                  <a:t>c</a:t>
                </a:r>
                <a:r>
                  <a:rPr lang="zh-CN" altLang="en-US" dirty="0" smtClean="0"/>
                  <a:t>满足</a:t>
                </a:r>
                <a:r>
                  <a:rPr lang="en-US" altLang="zh-CN" sz="1200" b="0" i="0" dirty="0" smtClean="0">
                    <a:latin typeface="Cambria Math" panose="02040503050406030204" pitchFamily="18" charset="0"/>
                  </a:rPr>
                  <a:t>(𝐵</a:t>
                </a:r>
                <a:r>
                  <a:rPr lang="zh-CN" altLang="en-US" sz="1200" i="0" dirty="0" smtClean="0">
                    <a:latin typeface="Cambria Math" panose="02040503050406030204" pitchFamily="18" charset="0"/>
                  </a:rPr>
                  <a:t>⊥</a:t>
                </a:r>
                <a:r>
                  <a:rPr lang="en-US" altLang="zh-CN" sz="1200" b="0" i="0" dirty="0" smtClean="0">
                    <a:latin typeface="Cambria Math" panose="02040503050406030204" pitchFamily="18" charset="0"/>
                  </a:rPr>
                  <a:t>D </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 </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𝐴,𝐶</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a:t>
                </a:r>
                <a:r>
                  <a:rPr lang="zh-CN" altLang="en-US" dirty="0" smtClean="0"/>
                  <a:t>而不满足</a:t>
                </a:r>
                <a:r>
                  <a:rPr lang="en-US" altLang="zh-CN" sz="1200" b="0" i="0" dirty="0" smtClean="0">
                    <a:latin typeface="Cambria Math" panose="02040503050406030204" pitchFamily="18" charset="0"/>
                  </a:rPr>
                  <a:t>(</a:t>
                </a:r>
                <a:r>
                  <a:rPr lang="en-US" altLang="zh-CN" sz="1200" b="0" i="0" dirty="0" smtClean="0">
                    <a:latin typeface="Cambria Math" panose="02040503050406030204" pitchFamily="18" charset="0"/>
                  </a:rPr>
                  <a:t>𝐴</a:t>
                </a:r>
                <a:r>
                  <a:rPr lang="zh-CN" altLang="en-US" sz="1200" i="0" dirty="0" smtClean="0">
                    <a:latin typeface="Cambria Math" panose="02040503050406030204" pitchFamily="18" charset="0"/>
                  </a:rPr>
                  <a:t>⊥</a:t>
                </a:r>
                <a:r>
                  <a:rPr lang="en-US" altLang="zh-CN" sz="1200" b="0" i="0" dirty="0" smtClean="0">
                    <a:latin typeface="Cambria Math" panose="02040503050406030204" pitchFamily="18" charset="0"/>
                  </a:rPr>
                  <a:t>C </a:t>
                </a:r>
                <a:r>
                  <a:rPr lang="en-US" altLang="zh-CN" sz="1200" i="0" dirty="0">
                    <a:latin typeface="Cambria Math" panose="02040503050406030204" pitchFamily="18" charset="0"/>
                  </a:rPr>
                  <a:t>|</a:t>
                </a:r>
                <a:r>
                  <a:rPr lang="en-US" altLang="zh-CN" sz="1200" b="0" i="0" dirty="0" smtClean="0">
                    <a:latin typeface="Cambria Math" panose="02040503050406030204" pitchFamily="18" charset="0"/>
                  </a:rPr>
                  <a:t> {𝐵,𝐷})</a:t>
                </a:r>
                <a:r>
                  <a:rPr lang="zh-CN" altLang="en-US" dirty="0" smtClean="0"/>
                  <a:t>。如果我们选择构造如图</a:t>
                </a:r>
                <a:r>
                  <a:rPr lang="en-US" altLang="zh-CN" dirty="0" smtClean="0"/>
                  <a:t>a</a:t>
                </a:r>
                <a:r>
                  <a:rPr lang="zh-CN" altLang="en-US" dirty="0" smtClean="0"/>
                  <a:t>的马尔可夫网，则能够达成我们想要的要求。关于马尔可夫网结构中蕴含的独立性，我们在之后会进行介绍。</a:t>
                </a:r>
                <a:endParaRPr lang="zh-CN" altLang="en-US" dirty="0"/>
              </a:p>
            </p:txBody>
          </p:sp>
        </mc:Fallback>
      </mc:AlternateContent>
      <p:sp>
        <p:nvSpPr>
          <p:cNvPr id="4" name="灯片编号占位符 3"/>
          <p:cNvSpPr>
            <a:spLocks noGrp="1"/>
          </p:cNvSpPr>
          <p:nvPr>
            <p:ph type="sldNum" sz="quarter" idx="10"/>
          </p:nvPr>
        </p:nvSpPr>
        <p:spPr/>
        <p:txBody>
          <a:bodyPr/>
          <a:lstStyle/>
          <a:p>
            <a:fld id="{F7254C51-A493-4F41-82B2-8C43FA364486}" type="slidenum">
              <a:rPr lang="zh-CN" altLang="en-US" smtClean="0"/>
              <a:t>35</a:t>
            </a:fld>
            <a:endParaRPr lang="zh-CN" altLang="en-US"/>
          </a:p>
        </p:txBody>
      </p:sp>
    </p:spTree>
    <p:extLst>
      <p:ext uri="{BB962C8B-B14F-4D97-AF65-F5344CB8AC3E}">
        <p14:creationId xmlns:p14="http://schemas.microsoft.com/office/powerpoint/2010/main" val="2697763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这里，首先我们对马尔可夫网的交互影响进行参数化。因为</a:t>
            </a:r>
            <a:r>
              <a:rPr lang="zh-CN" altLang="en-US" sz="1200" dirty="0"/>
              <a:t>马尔可夫网中的交互影响是无向的，需要使用更加对称的参数化方法。</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下面的例子展示了对图中四对交互影响均定义一个兼容性因子。假设每个随机变量的取值都是</a:t>
            </a:r>
            <a:r>
              <a:rPr lang="en-US" altLang="zh-CN" sz="1200" dirty="0">
                <a:solidFill>
                  <a:srgbClr val="FF0000"/>
                </a:solidFill>
              </a:rPr>
              <a:t>0</a:t>
            </a:r>
            <a:r>
              <a:rPr lang="zh-CN" altLang="en-US" sz="1200" dirty="0">
                <a:solidFill>
                  <a:srgbClr val="FF0000"/>
                </a:solidFill>
              </a:rPr>
              <a:t>或</a:t>
            </a:r>
            <a:r>
              <a:rPr lang="en-US" altLang="zh-CN" sz="1200" dirty="0">
                <a:solidFill>
                  <a:srgbClr val="FF0000"/>
                </a:solidFill>
              </a:rPr>
              <a:t>1</a:t>
            </a:r>
            <a:r>
              <a:rPr lang="zh-CN" altLang="en-US" sz="1200" dirty="0">
                <a:solidFill>
                  <a:srgbClr val="FF0000"/>
                </a:solidFill>
              </a:rPr>
              <a:t>。这些因子都没有归一化，很多表值都不在</a:t>
            </a:r>
            <a:r>
              <a:rPr lang="en-US" altLang="zh-CN" sz="1200" dirty="0">
                <a:solidFill>
                  <a:srgbClr val="FF0000"/>
                </a:solidFill>
              </a:rPr>
              <a:t>0</a:t>
            </a:r>
            <a:r>
              <a:rPr lang="zh-CN" altLang="en-US" sz="1200" dirty="0">
                <a:solidFill>
                  <a:srgbClr val="FF0000"/>
                </a:solidFill>
              </a:rPr>
              <a:t>到</a:t>
            </a:r>
            <a:r>
              <a:rPr lang="en-US" altLang="zh-CN" sz="1200" dirty="0">
                <a:solidFill>
                  <a:srgbClr val="FF0000"/>
                </a:solidFill>
              </a:rPr>
              <a:t>1</a:t>
            </a:r>
            <a:r>
              <a:rPr lang="zh-CN" altLang="en-US" sz="1200" dirty="0">
                <a:solidFill>
                  <a:srgbClr val="FF0000"/>
                </a:solidFill>
              </a:rPr>
              <a:t>的范围内。不过大致上，我们还是可以看出</a:t>
            </a:r>
            <a:r>
              <a:rPr lang="en-US" altLang="zh-CN" sz="1200" dirty="0">
                <a:solidFill>
                  <a:srgbClr val="FF0000"/>
                </a:solidFill>
              </a:rPr>
              <a:t>AB</a:t>
            </a:r>
            <a:r>
              <a:rPr lang="zh-CN" altLang="en-US" sz="1200" dirty="0">
                <a:solidFill>
                  <a:srgbClr val="FF0000"/>
                </a:solidFill>
              </a:rPr>
              <a:t>取值相同的可能性较高，</a:t>
            </a:r>
            <a:r>
              <a:rPr lang="en-US" altLang="zh-CN" sz="1200" dirty="0">
                <a:solidFill>
                  <a:srgbClr val="FF0000"/>
                </a:solidFill>
              </a:rPr>
              <a:t>BC</a:t>
            </a:r>
            <a:r>
              <a:rPr lang="zh-CN" altLang="en-US" sz="1200" dirty="0">
                <a:solidFill>
                  <a:srgbClr val="FF0000"/>
                </a:solidFill>
              </a:rPr>
              <a:t>、</a:t>
            </a:r>
            <a:r>
              <a:rPr lang="en-US" altLang="zh-CN" sz="1200" dirty="0">
                <a:solidFill>
                  <a:srgbClr val="FF0000"/>
                </a:solidFill>
              </a:rPr>
              <a:t>AD</a:t>
            </a:r>
            <a:r>
              <a:rPr lang="zh-CN" altLang="en-US" sz="1200" dirty="0">
                <a:solidFill>
                  <a:srgbClr val="FF0000"/>
                </a:solidFill>
              </a:rPr>
              <a:t>也是如此，</a:t>
            </a:r>
            <a:r>
              <a:rPr lang="en-US" altLang="zh-CN" sz="1200" dirty="0">
                <a:solidFill>
                  <a:srgbClr val="FF0000"/>
                </a:solidFill>
              </a:rPr>
              <a:t>CD</a:t>
            </a:r>
            <a:r>
              <a:rPr lang="zh-CN" altLang="en-US" sz="1200" dirty="0">
                <a:solidFill>
                  <a:srgbClr val="FF0000"/>
                </a:solidFill>
              </a:rPr>
              <a:t>取值不同的可能性较高。</a:t>
            </a:r>
            <a:endParaRPr lang="en-US" altLang="zh-CN" sz="1200" dirty="0">
              <a:solidFill>
                <a:srgbClr val="FF0000"/>
              </a:solidFill>
            </a:endParaRPr>
          </a:p>
        </p:txBody>
      </p:sp>
      <p:sp>
        <p:nvSpPr>
          <p:cNvPr id="4" name="灯片编号占位符 3"/>
          <p:cNvSpPr>
            <a:spLocks noGrp="1"/>
          </p:cNvSpPr>
          <p:nvPr>
            <p:ph type="sldNum" sz="quarter" idx="10"/>
          </p:nvPr>
        </p:nvSpPr>
        <p:spPr/>
        <p:txBody>
          <a:bodyPr/>
          <a:lstStyle/>
          <a:p>
            <a:fld id="{F7254C51-A493-4F41-82B2-8C43FA364486}" type="slidenum">
              <a:rPr lang="zh-CN" altLang="en-US" smtClean="0"/>
              <a:t>36</a:t>
            </a:fld>
            <a:endParaRPr lang="zh-CN" altLang="en-US"/>
          </a:p>
        </p:txBody>
      </p:sp>
    </p:spTree>
    <p:extLst>
      <p:ext uri="{BB962C8B-B14F-4D97-AF65-F5344CB8AC3E}">
        <p14:creationId xmlns:p14="http://schemas.microsoft.com/office/powerpoint/2010/main" val="1975440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a:t>
            </a:r>
          </a:p>
          <a:p>
            <a:pPr marL="228600" indent="-228600">
              <a:buAutoNum type="arabicPeriod"/>
            </a:pPr>
            <a:r>
              <a:rPr lang="zh-CN" altLang="en-US" dirty="0"/>
              <a:t>三个变量变成两个变量</a:t>
            </a:r>
            <a:endParaRPr lang="en-US" altLang="zh-CN" dirty="0"/>
          </a:p>
          <a:p>
            <a:pPr marL="228600" indent="-228600">
              <a:buAutoNum type="arabicPeriod"/>
            </a:pPr>
            <a:r>
              <a:rPr lang="zh-CN" altLang="en-US" dirty="0"/>
              <a:t>两方面，一些不能被观测到，一些要被观测到</a:t>
            </a:r>
            <a:endParaRPr lang="en-US" altLang="zh-CN" dirty="0"/>
          </a:p>
        </p:txBody>
      </p:sp>
      <p:sp>
        <p:nvSpPr>
          <p:cNvPr id="4" name="灯片编号占位符 3"/>
          <p:cNvSpPr>
            <a:spLocks noGrp="1"/>
          </p:cNvSpPr>
          <p:nvPr>
            <p:ph type="sldNum" sz="quarter" idx="10"/>
          </p:nvPr>
        </p:nvSpPr>
        <p:spPr/>
        <p:txBody>
          <a:bodyPr/>
          <a:lstStyle/>
          <a:p>
            <a:fld id="{43C5F836-0D25-433F-8FCF-94FFC6CF8F5C}" type="slidenum">
              <a:rPr lang="zh-CN" altLang="en-US" smtClean="0"/>
              <a:t>6</a:t>
            </a:fld>
            <a:endParaRPr lang="zh-CN" altLang="en-US"/>
          </a:p>
        </p:txBody>
      </p:sp>
    </p:spTree>
    <p:extLst>
      <p:ext uri="{BB962C8B-B14F-4D97-AF65-F5344CB8AC3E}">
        <p14:creationId xmlns:p14="http://schemas.microsoft.com/office/powerpoint/2010/main" val="161786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直接相关的变量之间定义了局部交互影响之后，为了定义全局模型，有必要对这些交互影响进行组合。在贝叶斯网中，局部模型以相乘的方式进行组合，因此，这里我们非常期望可以通过将这四个因子相乘的方式表示联合概率分布。同时，为了保证有这个过程得到的结果是一个合法的联合概率分布，我们需要将其归一化。右图展示了归一化前后的结果。我们可以利用这个联合分布来回答一些查询问题。这种表示的好处是，它对于我们表示变量之间的交互影响给予了比较大的灵活性，只需要修改对应因子中的表值即可。</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37</a:t>
            </a:fld>
            <a:endParaRPr lang="zh-CN" altLang="en-US"/>
          </a:p>
        </p:txBody>
      </p:sp>
    </p:spTree>
    <p:extLst>
      <p:ext uri="{BB962C8B-B14F-4D97-AF65-F5344CB8AC3E}">
        <p14:creationId xmlns:p14="http://schemas.microsoft.com/office/powerpoint/2010/main" val="1023944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像这样通过因子相乘求得联合概率分布，有着更一般的概念来定义。</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38</a:t>
            </a:fld>
            <a:endParaRPr lang="zh-CN" altLang="en-US"/>
          </a:p>
        </p:txBody>
      </p:sp>
    </p:spTree>
    <p:extLst>
      <p:ext uri="{BB962C8B-B14F-4D97-AF65-F5344CB8AC3E}">
        <p14:creationId xmlns:p14="http://schemas.microsoft.com/office/powerpoint/2010/main" val="2849441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我们可以尝试</a:t>
            </a:r>
            <a:r>
              <a:rPr lang="zh-CN" altLang="en-US" sz="1200" dirty="0"/>
              <a:t>将因子理解为变量在其辖域上的边缘分布。根据联合分布，我们可以得到</a:t>
            </a:r>
            <a:r>
              <a:rPr lang="en-US" altLang="zh-CN" sz="1200" dirty="0"/>
              <a:t>AB</a:t>
            </a:r>
            <a:r>
              <a:rPr lang="zh-CN" altLang="en-US" sz="1200" dirty="0"/>
              <a:t>的边缘分布，发现赋值</a:t>
            </a:r>
            <a:r>
              <a:rPr lang="en-US" altLang="zh-CN" sz="1200" dirty="0"/>
              <a:t>a0b0</a:t>
            </a:r>
            <a:r>
              <a:rPr lang="zh-CN" altLang="en-US" sz="1200" dirty="0"/>
              <a:t>的概率并不高。相反，因子</a:t>
            </a:r>
            <a:r>
              <a:rPr lang="en-US" altLang="zh-CN" sz="1200" dirty="0" err="1"/>
              <a:t>faiAB</a:t>
            </a:r>
            <a:r>
              <a:rPr lang="zh-CN" altLang="en-US" sz="1200" dirty="0"/>
              <a:t>中的最大表值与</a:t>
            </a:r>
            <a:r>
              <a:rPr lang="en-US" altLang="zh-CN" sz="1200" dirty="0"/>
              <a:t>a0b0</a:t>
            </a:r>
            <a:r>
              <a:rPr lang="zh-CN" altLang="en-US" sz="1200" dirty="0"/>
              <a:t>这一赋值对应。造成这种不一致的原因来自其他因子对分布的影响。</a:t>
            </a:r>
            <a:endParaRPr lang="en-US" altLang="zh-CN" sz="1200" dirty="0"/>
          </a:p>
          <a:p>
            <a:r>
              <a:rPr lang="zh-CN" altLang="en-US" dirty="0"/>
              <a:t>所以我们不能</a:t>
            </a:r>
            <a:r>
              <a:rPr lang="zh-CN" altLang="en-US" sz="1200" dirty="0"/>
              <a:t>将因子理解为变量在其辖域上的边缘分布。某个特定因子所传达的变量间关系，呈现在联合分布中时，可能会被其他更强的因子淹没掉。一个因子仅仅是影响联合分布的一个因素，而作为网络整体的联合分布需要将所有因子的影响考虑进去。</a:t>
            </a:r>
            <a:endParaRPr lang="zh-CN" altLang="en-US"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39</a:t>
            </a:fld>
            <a:endParaRPr lang="zh-CN" altLang="en-US"/>
          </a:p>
        </p:txBody>
      </p:sp>
    </p:spTree>
    <p:extLst>
      <p:ext uri="{BB962C8B-B14F-4D97-AF65-F5344CB8AC3E}">
        <p14:creationId xmlns:p14="http://schemas.microsoft.com/office/powerpoint/2010/main" val="2323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我们现在吉布斯分布的参数化与图的结构联系起来。如果参数化一个因子，这个因子的辖域包含</a:t>
            </a:r>
            <a:r>
              <a:rPr lang="en-US" altLang="zh-CN" dirty="0"/>
              <a:t>X</a:t>
            </a:r>
            <a:r>
              <a:rPr lang="zh-CN" altLang="en-US" dirty="0"/>
              <a:t>和</a:t>
            </a:r>
            <a:r>
              <a:rPr lang="en-US" altLang="zh-CN" dirty="0"/>
              <a:t>Y</a:t>
            </a:r>
            <a:r>
              <a:rPr lang="zh-CN" altLang="en-US" dirty="0"/>
              <a:t>，那么，实际上</a:t>
            </a:r>
            <a:r>
              <a:rPr lang="en-US" altLang="zh-CN" dirty="0"/>
              <a:t>X</a:t>
            </a:r>
            <a:r>
              <a:rPr lang="zh-CN" altLang="en-US" dirty="0"/>
              <a:t>和</a:t>
            </a:r>
            <a:r>
              <a:rPr lang="en-US" altLang="zh-CN" dirty="0"/>
              <a:t>Y</a:t>
            </a:r>
            <a:r>
              <a:rPr lang="zh-CN" altLang="en-US" dirty="0"/>
              <a:t>之间引入了一个直接的交互影响。直觉上，我们希望这些直接的交互影响能够在图的结构中表现出来。因此，如果参数化包含这样一个因子，那么我们要求对应的马尔可夫网结构包含一条连接</a:t>
            </a:r>
            <a:r>
              <a:rPr lang="en-US" altLang="zh-CN" dirty="0"/>
              <a:t>X</a:t>
            </a:r>
            <a:r>
              <a:rPr lang="zh-CN" altLang="en-US" dirty="0"/>
              <a:t>和</a:t>
            </a:r>
            <a:r>
              <a:rPr lang="en-US" altLang="zh-CN" dirty="0"/>
              <a:t>Y</a:t>
            </a:r>
            <a:r>
              <a:rPr lang="zh-CN" altLang="en-US" dirty="0"/>
              <a:t>的边。</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参数化马尔可夫网的因子通常称为</a:t>
            </a:r>
            <a:r>
              <a:rPr lang="zh-CN" altLang="en-US" sz="1200" b="1" dirty="0"/>
              <a:t>团位势</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我们可以通过只允许对极大团设定因子的方式来减少因子的数量，任何其他根据团的因子分解都可以转化为这一形式。</a:t>
            </a:r>
            <a:endParaRPr lang="en-US" altLang="zh-CN" sz="1100"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40</a:t>
            </a:fld>
            <a:endParaRPr lang="zh-CN" altLang="en-US"/>
          </a:p>
        </p:txBody>
      </p:sp>
    </p:spTree>
    <p:extLst>
      <p:ext uri="{BB962C8B-B14F-4D97-AF65-F5344CB8AC3E}">
        <p14:creationId xmlns:p14="http://schemas.microsoft.com/office/powerpoint/2010/main" val="3315310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关于马尔可夫网中的独立性，</a:t>
            </a:r>
            <a:r>
              <a:rPr lang="zh-CN" altLang="en-US" sz="1200" dirty="0"/>
              <a:t>同贝叶斯网一样，马尔可夫网中的图结构也可以看做是对一系列独立性假设的编码。</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直观上，在马尔可夫网中，概率影响在图中沿着有效路径“流动”，但当我们对某些中间节点取条件时，流动会受到阻碍。</a:t>
            </a:r>
            <a:endParaRPr lang="en-US" altLang="zh-CN" sz="1100"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41</a:t>
            </a:fld>
            <a:endParaRPr lang="zh-CN" altLang="en-US"/>
          </a:p>
        </p:txBody>
      </p:sp>
    </p:spTree>
    <p:extLst>
      <p:ext uri="{BB962C8B-B14F-4D97-AF65-F5344CB8AC3E}">
        <p14:creationId xmlns:p14="http://schemas.microsoft.com/office/powerpoint/2010/main" val="114119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zh-CN" altLang="en-US" sz="1200" dirty="0"/>
              <a:t>有效路径的概念，可以在图中定义分离的概念。</a:t>
            </a:r>
            <a:endParaRPr lang="en-US" altLang="zh-CN" sz="1200" dirty="0"/>
          </a:p>
          <a:p>
            <a:endParaRPr lang="en-US" altLang="zh-CN" sz="1200" dirty="0"/>
          </a:p>
          <a:p>
            <a:r>
              <a:rPr lang="zh-CN" altLang="en-US" sz="1200" dirty="0"/>
              <a:t>这张图展示了节点集</a:t>
            </a:r>
            <a:r>
              <a:rPr lang="en-US" altLang="zh-CN" sz="1200" dirty="0"/>
              <a:t>C</a:t>
            </a:r>
            <a:r>
              <a:rPr lang="zh-CN" altLang="en-US" sz="1200" dirty="0"/>
              <a:t>将</a:t>
            </a:r>
            <a:r>
              <a:rPr lang="en-US" altLang="zh-CN" sz="1200" dirty="0"/>
              <a:t>A</a:t>
            </a:r>
            <a:r>
              <a:rPr lang="zh-CN" altLang="en-US" sz="1200" dirty="0"/>
              <a:t>与分离的情况，表达给定</a:t>
            </a:r>
            <a:r>
              <a:rPr lang="en-US" altLang="zh-CN" sz="1200" dirty="0"/>
              <a:t>C</a:t>
            </a:r>
            <a:r>
              <a:rPr lang="zh-CN" altLang="en-US" sz="1200" dirty="0"/>
              <a:t>时，</a:t>
            </a:r>
            <a:r>
              <a:rPr lang="en-US" altLang="zh-CN" sz="1200" dirty="0"/>
              <a:t>A</a:t>
            </a:r>
            <a:r>
              <a:rPr lang="zh-CN" altLang="en-US" sz="1200" dirty="0"/>
              <a:t>和</a:t>
            </a:r>
            <a:r>
              <a:rPr lang="en-US" altLang="zh-CN" sz="1200" dirty="0"/>
              <a:t>B</a:t>
            </a:r>
            <a:r>
              <a:rPr lang="zh-CN" altLang="en-US" sz="1200" dirty="0"/>
              <a:t>独立。</a:t>
            </a:r>
            <a:endParaRPr lang="zh-CN" altLang="en-US"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42</a:t>
            </a:fld>
            <a:endParaRPr lang="zh-CN" altLang="en-US"/>
          </a:p>
        </p:txBody>
      </p:sp>
    </p:spTree>
    <p:extLst>
      <p:ext uri="{BB962C8B-B14F-4D97-AF65-F5344CB8AC3E}">
        <p14:creationId xmlns:p14="http://schemas.microsoft.com/office/powerpoint/2010/main" val="4258648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因此我们可以看到在之前给的这个例子上，</a:t>
            </a:r>
            <a:r>
              <a:rPr lang="en-US" altLang="zh-CN" dirty="0"/>
              <a:t>AC</a:t>
            </a:r>
            <a:r>
              <a:rPr lang="zh-CN" altLang="en-US" dirty="0"/>
              <a:t>被</a:t>
            </a:r>
            <a:r>
              <a:rPr lang="en-US" altLang="zh-CN" dirty="0"/>
              <a:t>BD</a:t>
            </a:r>
            <a:r>
              <a:rPr lang="zh-CN" altLang="en-US" dirty="0"/>
              <a:t>分离，</a:t>
            </a:r>
            <a:r>
              <a:rPr lang="en-US" altLang="zh-CN" dirty="0"/>
              <a:t>BD</a:t>
            </a:r>
            <a:r>
              <a:rPr lang="zh-CN" altLang="en-US" dirty="0"/>
              <a:t>被</a:t>
            </a:r>
            <a:r>
              <a:rPr lang="en-US" altLang="zh-CN" dirty="0"/>
              <a:t>AC</a:t>
            </a:r>
            <a:r>
              <a:rPr lang="zh-CN" altLang="en-US" dirty="0"/>
              <a:t>分离，不再蕴含其他的独立性断言。</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43</a:t>
            </a:fld>
            <a:endParaRPr lang="zh-CN" altLang="en-US"/>
          </a:p>
        </p:txBody>
      </p:sp>
    </p:spTree>
    <p:extLst>
      <p:ext uri="{BB962C8B-B14F-4D97-AF65-F5344CB8AC3E}">
        <p14:creationId xmlns:p14="http://schemas.microsoft.com/office/powerpoint/2010/main" val="840456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前面定义了马尔可夫网上的全局独立性，这里给出两个局部定义。</a:t>
            </a:r>
            <a:endParaRPr lang="en-US" altLang="zh-CN" dirty="0"/>
          </a:p>
          <a:p>
            <a:r>
              <a:rPr lang="zh-CN" altLang="en-US" dirty="0"/>
              <a:t>首先是成对独立性。该独立性基于这么一种直觉：只要两个变量直接相连，它们就有可能无需其它变量调节而直接相关。相反，如果两个变量没有直接连接，那么必定存在某种方式使他们条件独立，而此时我们可以要求变量</a:t>
            </a:r>
            <a:r>
              <a:rPr lang="en-US" altLang="zh-CN" dirty="0"/>
              <a:t>X</a:t>
            </a:r>
            <a:r>
              <a:rPr lang="zh-CN" altLang="en-US" dirty="0"/>
              <a:t>和</a:t>
            </a:r>
            <a:r>
              <a:rPr lang="en-US" altLang="zh-CN" dirty="0"/>
              <a:t>Y</a:t>
            </a:r>
            <a:r>
              <a:rPr lang="zh-CN" altLang="en-US" dirty="0"/>
              <a:t>在图中其他节点都给定时相互独立。</a:t>
            </a:r>
            <a:endParaRPr lang="en-US" altLang="zh-CN" dirty="0"/>
          </a:p>
          <a:p>
            <a:r>
              <a:rPr lang="zh-CN" altLang="en-US" dirty="0"/>
              <a:t>第二个局部定义是与贝叶斯网相关的局部独立性的一个无向类比，它基于这样一种直观认识：我们可以通过对节点的直接近邻取条件来阻止在该节点上的所有影响流动。</a:t>
            </a:r>
            <a:endParaRPr lang="en-US" altLang="zh-CN" dirty="0"/>
          </a:p>
          <a:p>
            <a:r>
              <a:rPr lang="zh-CN" altLang="en-US" dirty="0"/>
              <a:t>换句话说，上述局部独立性表明，在给定其直接近邻后，</a:t>
            </a:r>
            <a:r>
              <a:rPr lang="en-US" altLang="zh-CN" dirty="0"/>
              <a:t>X</a:t>
            </a:r>
            <a:r>
              <a:rPr lang="zh-CN" altLang="en-US" dirty="0"/>
              <a:t>与图中的其他节点独立。</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44</a:t>
            </a:fld>
            <a:endParaRPr lang="zh-CN" altLang="en-US"/>
          </a:p>
        </p:txBody>
      </p:sp>
    </p:spTree>
    <p:extLst>
      <p:ext uri="{BB962C8B-B14F-4D97-AF65-F5344CB8AC3E}">
        <p14:creationId xmlns:p14="http://schemas.microsoft.com/office/powerpoint/2010/main" val="4168241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1200" dirty="0"/>
              <a:t>关于条件独立和因子分解的联系，类似贝叶斯网，马尔可夫网结构所蕴含的独立性性质与一个分布在图上的分解之间也有着</a:t>
            </a:r>
            <a:r>
              <a:rPr lang="zh-CN" altLang="en-US" sz="1200" b="1" dirty="0"/>
              <a:t>等价性</a:t>
            </a:r>
            <a:r>
              <a:rPr lang="zh-CN" altLang="en-US" sz="1200" dirty="0"/>
              <a:t>的关系：</a:t>
            </a:r>
            <a:endParaRPr lang="en-US" altLang="zh-CN" sz="1200" dirty="0"/>
          </a:p>
          <a:p>
            <a:pPr marL="0" indent="0">
              <a:buFont typeface="Arial" panose="020B0604020202020204" pitchFamily="34" charset="0"/>
              <a:buNone/>
            </a:pPr>
            <a:r>
              <a:rPr lang="zh-CN" altLang="en-US" sz="1200" dirty="0"/>
              <a:t>如果分布 </a:t>
            </a:r>
            <a:r>
              <a:rPr lang="en-US" altLang="zh-CN" sz="1200" dirty="0"/>
              <a:t>P </a:t>
            </a:r>
            <a:r>
              <a:rPr lang="zh-CN" altLang="en-US" sz="1200" dirty="0"/>
              <a:t>是在马尔可夫网 </a:t>
            </a:r>
            <a:r>
              <a:rPr lang="en-US" altLang="zh-CN" sz="1200" dirty="0"/>
              <a:t>H </a:t>
            </a:r>
            <a:r>
              <a:rPr lang="zh-CN" altLang="en-US" sz="1200" dirty="0"/>
              <a:t>上因子分解的一个分布，那么 </a:t>
            </a:r>
            <a:r>
              <a:rPr lang="en-US" altLang="zh-CN" sz="1200" dirty="0"/>
              <a:t>H </a:t>
            </a:r>
            <a:r>
              <a:rPr lang="zh-CN" altLang="en-US" sz="1200" dirty="0"/>
              <a:t>就是 </a:t>
            </a:r>
            <a:r>
              <a:rPr lang="en-US" altLang="zh-CN" sz="1200" dirty="0"/>
              <a:t>P </a:t>
            </a:r>
            <a:r>
              <a:rPr lang="zh-CN" altLang="en-US" sz="1200" dirty="0"/>
              <a:t>的一个独立图。</a:t>
            </a:r>
            <a:endParaRPr lang="en-US" altLang="zh-CN" sz="1200" dirty="0"/>
          </a:p>
          <a:p>
            <a:pPr marL="0" indent="0">
              <a:buFont typeface="Arial" panose="020B0604020202020204" pitchFamily="34" charset="0"/>
              <a:buNone/>
            </a:pPr>
            <a:r>
              <a:rPr lang="zh-CN" altLang="en-US" sz="1200" dirty="0"/>
              <a:t>反之，如果马尔可夫网 </a:t>
            </a:r>
            <a:r>
              <a:rPr lang="en-US" altLang="zh-CN" sz="1200" dirty="0"/>
              <a:t>H </a:t>
            </a:r>
            <a:r>
              <a:rPr lang="zh-CN" altLang="en-US" sz="1200" dirty="0"/>
              <a:t>是</a:t>
            </a:r>
            <a:r>
              <a:rPr lang="zh-CN" altLang="en-US" sz="1200" dirty="0">
                <a:solidFill>
                  <a:srgbClr val="FF0000"/>
                </a:solidFill>
              </a:rPr>
              <a:t>正</a:t>
            </a:r>
            <a:r>
              <a:rPr lang="zh-CN" altLang="en-US" sz="1200" dirty="0"/>
              <a:t>分布 </a:t>
            </a:r>
            <a:r>
              <a:rPr lang="en-US" altLang="zh-CN" sz="1200" dirty="0"/>
              <a:t>P </a:t>
            </a:r>
            <a:r>
              <a:rPr lang="zh-CN" altLang="en-US" sz="1200" dirty="0"/>
              <a:t>的一个独立图，那么 </a:t>
            </a:r>
            <a:r>
              <a:rPr lang="en-US" altLang="zh-CN" sz="1200" dirty="0"/>
              <a:t>P </a:t>
            </a:r>
            <a:r>
              <a:rPr lang="zh-CN" altLang="en-US" sz="1200" dirty="0"/>
              <a:t>可以按照 </a:t>
            </a:r>
            <a:r>
              <a:rPr lang="en-US" altLang="zh-CN" sz="1200" dirty="0"/>
              <a:t>H </a:t>
            </a:r>
            <a:r>
              <a:rPr lang="zh-CN" altLang="en-US" sz="1200" dirty="0"/>
              <a:t>来进行因子分解。这就是哈默斯利</a:t>
            </a:r>
            <a:r>
              <a:rPr lang="en-US" altLang="zh-CN" sz="1200" dirty="0"/>
              <a:t>-</a:t>
            </a:r>
            <a:r>
              <a:rPr lang="zh-CN" altLang="en-US" sz="1200" dirty="0"/>
              <a:t>克利福德定理。</a:t>
            </a:r>
            <a:endParaRPr lang="en-US" altLang="zh-CN" sz="1200"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45</a:t>
            </a:fld>
            <a:endParaRPr lang="zh-CN" altLang="en-US"/>
          </a:p>
        </p:txBody>
      </p:sp>
    </p:spTree>
    <p:extLst>
      <p:ext uri="{BB962C8B-B14F-4D97-AF65-F5344CB8AC3E}">
        <p14:creationId xmlns:p14="http://schemas.microsoft.com/office/powerpoint/2010/main" val="75511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关于贝叶斯网向马尔可夫网的转换，有如下的定义。</a:t>
            </a:r>
            <a:endParaRPr lang="en-US" altLang="zh-CN" dirty="0"/>
          </a:p>
          <a:p>
            <a:endParaRPr lang="en-US" altLang="zh-CN" dirty="0"/>
          </a:p>
          <a:p>
            <a:r>
              <a:rPr lang="zh-CN" altLang="en-US" dirty="0"/>
              <a:t>直观的来看，这样的转化就是因子的一一对应。当然，这样的转化可能导致独立性关系的流失，比如图中</a:t>
            </a:r>
            <a:r>
              <a:rPr lang="en-US" altLang="zh-CN" dirty="0"/>
              <a:t>x1</a:t>
            </a:r>
            <a:r>
              <a:rPr lang="zh-CN" altLang="en-US" dirty="0"/>
              <a:t>，</a:t>
            </a:r>
            <a:r>
              <a:rPr lang="en-US" altLang="zh-CN" dirty="0"/>
              <a:t>x2</a:t>
            </a:r>
            <a:r>
              <a:rPr lang="zh-CN" altLang="en-US" dirty="0"/>
              <a:t>和</a:t>
            </a:r>
            <a:r>
              <a:rPr lang="en-US" altLang="zh-CN" dirty="0"/>
              <a:t>x3</a:t>
            </a:r>
            <a:r>
              <a:rPr lang="zh-CN" altLang="en-US" dirty="0"/>
              <a:t>之间的独立性关系。</a:t>
            </a:r>
            <a:endParaRPr lang="en-US" altLang="zh-CN"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46</a:t>
            </a:fld>
            <a:endParaRPr lang="zh-CN" altLang="en-US"/>
          </a:p>
        </p:txBody>
      </p:sp>
    </p:spTree>
    <p:extLst>
      <p:ext uri="{BB962C8B-B14F-4D97-AF65-F5344CB8AC3E}">
        <p14:creationId xmlns:p14="http://schemas.microsoft.com/office/powerpoint/2010/main" val="4294857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a:t>
            </a:r>
          </a:p>
          <a:p>
            <a:pPr marL="228600" indent="-228600">
              <a:buAutoNum type="arabicPeriod"/>
            </a:pPr>
            <a:r>
              <a:rPr lang="zh-CN" altLang="en-US" dirty="0"/>
              <a:t>概率模型，表达了条件独立假设</a:t>
            </a:r>
            <a:endParaRPr lang="en-US" altLang="zh-CN" dirty="0"/>
          </a:p>
          <a:p>
            <a:pPr marL="228600" indent="-228600">
              <a:buAutoNum type="arabicPeriod"/>
            </a:pPr>
            <a:r>
              <a:rPr lang="zh-CN" altLang="en-US" dirty="0"/>
              <a:t>图模型</a:t>
            </a:r>
            <a:endParaRPr lang="en-US" altLang="zh-CN" dirty="0"/>
          </a:p>
          <a:p>
            <a:pPr marL="228600" indent="-228600">
              <a:buAutoNum type="arabicPeriod"/>
            </a:pPr>
            <a:r>
              <a:rPr lang="en-US" altLang="zh-CN" dirty="0"/>
              <a:t>.</a:t>
            </a:r>
            <a:endParaRPr lang="zh-CN" altLang="en-US" dirty="0"/>
          </a:p>
        </p:txBody>
      </p:sp>
      <p:sp>
        <p:nvSpPr>
          <p:cNvPr id="4" name="灯片编号占位符 3"/>
          <p:cNvSpPr>
            <a:spLocks noGrp="1"/>
          </p:cNvSpPr>
          <p:nvPr>
            <p:ph type="sldNum" sz="quarter" idx="10"/>
          </p:nvPr>
        </p:nvSpPr>
        <p:spPr/>
        <p:txBody>
          <a:bodyPr/>
          <a:lstStyle/>
          <a:p>
            <a:fld id="{43C5F836-0D25-433F-8FCF-94FFC6CF8F5C}" type="slidenum">
              <a:rPr lang="zh-CN" altLang="en-US" smtClean="0"/>
              <a:t>7</a:t>
            </a:fld>
            <a:endParaRPr lang="zh-CN" altLang="en-US"/>
          </a:p>
        </p:txBody>
      </p:sp>
    </p:spTree>
    <p:extLst>
      <p:ext uri="{BB962C8B-B14F-4D97-AF65-F5344CB8AC3E}">
        <p14:creationId xmlns:p14="http://schemas.microsoft.com/office/powerpoint/2010/main" val="2346153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概率图的一个重要作用是进行推断，针对某个随机变量，告诉我们它到底有没有可能，有多大可能发生。之前在模型表示相关的内容中，我们更多的关心如何利用概率图减少联合分布的计算量。而推断相关的部分就是要介绍如何从联合概率中获得单个随机变量的概率。</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Xe</a:t>
            </a:r>
            <a:r>
              <a:rPr lang="zh-CN" altLang="en-US" sz="1200" b="0" i="0" kern="1200" dirty="0">
                <a:solidFill>
                  <a:schemeClr val="tx1"/>
                </a:solidFill>
                <a:effectLst/>
                <a:latin typeface="+mn-lt"/>
                <a:ea typeface="+mn-ea"/>
                <a:cs typeface="+mn-cs"/>
              </a:rPr>
              <a:t>证据变量会给出取值。</a:t>
            </a:r>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48</a:t>
            </a:fld>
            <a:endParaRPr lang="zh-CN" altLang="en-US"/>
          </a:p>
        </p:txBody>
      </p:sp>
    </p:spTree>
    <p:extLst>
      <p:ext uri="{BB962C8B-B14F-4D97-AF65-F5344CB8AC3E}">
        <p14:creationId xmlns:p14="http://schemas.microsoft.com/office/powerpoint/2010/main" val="1446895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三个类别</a:t>
            </a:r>
            <a:endParaRPr lang="en-US" altLang="zh-CN" dirty="0"/>
          </a:p>
          <a:p>
            <a:r>
              <a:rPr lang="zh-CN" altLang="en-US" dirty="0"/>
              <a:t>推断算法又分为精确推断和近似推断，</a:t>
            </a:r>
            <a:r>
              <a:rPr lang="zh-CN" altLang="zh-CN" sz="1200" kern="1200" dirty="0">
                <a:solidFill>
                  <a:schemeClr val="tx1"/>
                </a:solidFill>
                <a:effectLst/>
                <a:latin typeface="+mn-lt"/>
                <a:ea typeface="+mn-ea"/>
                <a:cs typeface="+mn-cs"/>
              </a:rPr>
              <a:t>精确推断希望能计算出目标变量的边际分布，或条件分布的精确值；一般情形下，精确算法的计算复杂度随着极大团规模的增长呈指数增长，适用范围有限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近似推断希望在较低的时间复杂度下获得原问题的近似解，此类方法在现实任务中更常用。</a:t>
            </a:r>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49</a:t>
            </a:fld>
            <a:endParaRPr lang="zh-CN" altLang="en-US"/>
          </a:p>
        </p:txBody>
      </p:sp>
    </p:spTree>
    <p:extLst>
      <p:ext uri="{BB962C8B-B14F-4D97-AF65-F5344CB8AC3E}">
        <p14:creationId xmlns:p14="http://schemas.microsoft.com/office/powerpoint/2010/main" val="574141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50</a:t>
            </a:fld>
            <a:endParaRPr lang="zh-CN" altLang="en-US"/>
          </a:p>
        </p:txBody>
      </p:sp>
    </p:spTree>
    <p:extLst>
      <p:ext uri="{BB962C8B-B14F-4D97-AF65-F5344CB8AC3E}">
        <p14:creationId xmlns:p14="http://schemas.microsoft.com/office/powerpoint/2010/main" val="626880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由马尔可夫图的团势分解定律可知，某个点的团仅与 </a:t>
            </a:r>
            <a:r>
              <a:rPr lang="zh-CN" altLang="en-US" sz="1200" b="1" i="0" kern="1200" dirty="0">
                <a:solidFill>
                  <a:schemeClr val="tx1"/>
                </a:solidFill>
                <a:effectLst/>
                <a:latin typeface="+mn-lt"/>
                <a:ea typeface="+mn-ea"/>
                <a:cs typeface="+mn-cs"/>
              </a:rPr>
              <a:t>其及其父节点有关</a:t>
            </a:r>
            <a:r>
              <a:rPr lang="zh-CN" altLang="en-US" sz="1200" b="0" i="0" kern="1200" dirty="0">
                <a:solidFill>
                  <a:schemeClr val="tx1"/>
                </a:solidFill>
                <a:effectLst/>
                <a:latin typeface="+mn-lt"/>
                <a:ea typeface="+mn-ea"/>
                <a:cs typeface="+mn-cs"/>
              </a:rPr>
              <a:t>，所以可以对上述联合概率进行因式分解。</a:t>
            </a:r>
            <a:r>
              <a:rPr lang="en-US" altLang="zh-CN" dirty="0"/>
              <a:t>Tao </a:t>
            </a:r>
            <a:r>
              <a:rPr lang="zh-CN" altLang="en-US" dirty="0"/>
              <a:t>为求加过程中中间结果，括号中间为此项中剩下的其他变量</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51</a:t>
            </a:fld>
            <a:endParaRPr lang="zh-CN" altLang="en-US"/>
          </a:p>
        </p:txBody>
      </p:sp>
    </p:spTree>
    <p:extLst>
      <p:ext uri="{BB962C8B-B14F-4D97-AF65-F5344CB8AC3E}">
        <p14:creationId xmlns:p14="http://schemas.microsoft.com/office/powerpoint/2010/main" val="3130404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最后结果仅与</a:t>
            </a:r>
            <a:r>
              <a:rPr lang="en-US" altLang="zh-CN" dirty="0"/>
              <a:t>J</a:t>
            </a:r>
            <a:r>
              <a:rPr lang="zh-CN" altLang="en-US" dirty="0"/>
              <a:t>有关。通过利用乘法对加法的分配律，变量消去法把多个变量的积的求和问题转化为对部分变量交替进行求积与求和的问题。使得每次运算被限制在局部，仅与部分变量有关，复杂度从</a:t>
            </a:r>
            <a:r>
              <a:rPr lang="en-US" altLang="zh-CN" dirty="0"/>
              <a:t>r</a:t>
            </a:r>
            <a:r>
              <a:rPr lang="zh-CN" altLang="en-US" dirty="0"/>
              <a:t>的</a:t>
            </a:r>
            <a:r>
              <a:rPr lang="en-US" altLang="zh-CN" dirty="0"/>
              <a:t>k</a:t>
            </a:r>
            <a:r>
              <a:rPr lang="zh-CN" altLang="en-US" dirty="0"/>
              <a:t>次方降为 </a:t>
            </a:r>
            <a:r>
              <a:rPr lang="en-US" altLang="zh-CN" dirty="0"/>
              <a:t>r</a:t>
            </a:r>
            <a:r>
              <a:rPr lang="zh-CN" altLang="en-US" dirty="0"/>
              <a:t>的平方，</a:t>
            </a:r>
            <a:r>
              <a:rPr lang="en-US" altLang="zh-CN" dirty="0"/>
              <a:t>r</a:t>
            </a:r>
            <a:r>
              <a:rPr lang="zh-CN" altLang="en-US" dirty="0"/>
              <a:t>的立方，简化了计算。</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52</a:t>
            </a:fld>
            <a:endParaRPr lang="zh-CN" altLang="en-US"/>
          </a:p>
        </p:txBody>
      </p:sp>
    </p:spTree>
    <p:extLst>
      <p:ext uri="{BB962C8B-B14F-4D97-AF65-F5344CB8AC3E}">
        <p14:creationId xmlns:p14="http://schemas.microsoft.com/office/powerpoint/2010/main" val="2376747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变量消去的顺序对整个计算复杂度很有影响。首先将图道德化，把节点的父节点连接起来，每个</a:t>
            </a:r>
            <a:r>
              <a:rPr lang="en-US" altLang="zh-CN" dirty="0" err="1"/>
              <a:t>tao</a:t>
            </a:r>
            <a:r>
              <a:rPr lang="zh-CN" altLang="en-US" dirty="0"/>
              <a:t>代表了一个团。希望总的消去开销能最小，找到消去后影响最少的一个点</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54</a:t>
            </a:fld>
            <a:endParaRPr lang="zh-CN" altLang="en-US"/>
          </a:p>
        </p:txBody>
      </p:sp>
    </p:spTree>
    <p:extLst>
      <p:ext uri="{BB962C8B-B14F-4D97-AF65-F5344CB8AC3E}">
        <p14:creationId xmlns:p14="http://schemas.microsoft.com/office/powerpoint/2010/main" val="3960469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总的消去开销也是最小的，什么样的点是消耗最小的呢？</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55</a:t>
            </a:fld>
            <a:endParaRPr lang="zh-CN" altLang="en-US"/>
          </a:p>
        </p:txBody>
      </p:sp>
    </p:spTree>
    <p:extLst>
      <p:ext uri="{BB962C8B-B14F-4D97-AF65-F5344CB8AC3E}">
        <p14:creationId xmlns:p14="http://schemas.microsoft.com/office/powerpoint/2010/main" val="4238058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接下来看消息传递类型的算法。</a:t>
            </a:r>
            <a:r>
              <a:rPr lang="zh-CN" altLang="zh-CN" sz="1200" kern="1200" dirty="0">
                <a:solidFill>
                  <a:schemeClr val="tx1"/>
                </a:solidFill>
                <a:effectLst/>
                <a:latin typeface="+mn-lt"/>
                <a:ea typeface="+mn-ea"/>
                <a:cs typeface="+mn-cs"/>
              </a:rPr>
              <a:t>马尔科夫模型</a:t>
            </a:r>
            <a:r>
              <a:rPr lang="zh-CN" altLang="en-US" sz="1200" kern="1200" dirty="0">
                <a:solidFill>
                  <a:schemeClr val="tx1"/>
                </a:solidFill>
                <a:effectLst/>
                <a:latin typeface="+mn-lt"/>
                <a:ea typeface="+mn-ea"/>
                <a:cs typeface="+mn-cs"/>
              </a:rPr>
              <a:t>打个比方来说</a:t>
            </a:r>
            <a:r>
              <a:rPr lang="zh-CN" altLang="zh-CN" sz="1200" kern="1200" dirty="0">
                <a:solidFill>
                  <a:schemeClr val="tx1"/>
                </a:solidFill>
                <a:effectLst/>
                <a:latin typeface="+mn-lt"/>
                <a:ea typeface="+mn-ea"/>
                <a:cs typeface="+mn-cs"/>
              </a:rPr>
              <a:t>是两个人交流后，其意见（两个随机变量）同意</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与不同意</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的概率组合。而势函数表达的是两个意见相同或者相左的程度。</a:t>
            </a:r>
            <a:r>
              <a:rPr lang="zh-CN" altLang="en-US" sz="1200" kern="1200" dirty="0">
                <a:solidFill>
                  <a:schemeClr val="tx1"/>
                </a:solidFill>
                <a:effectLst/>
                <a:latin typeface="+mn-lt"/>
                <a:ea typeface="+mn-ea"/>
                <a:cs typeface="+mn-cs"/>
              </a:rPr>
              <a:t>为了得到</a:t>
            </a:r>
            <a:r>
              <a:rPr lang="zh-CN" altLang="zh-CN" sz="1200" kern="1200" dirty="0">
                <a:solidFill>
                  <a:schemeClr val="tx1"/>
                </a:solidFill>
                <a:effectLst/>
                <a:latin typeface="+mn-lt"/>
                <a:ea typeface="+mn-ea"/>
                <a:cs typeface="+mn-cs"/>
              </a:rPr>
              <a:t>每个意见正确与否（随机变量取不同值的概率）</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与其采用解析的方法去算，去把所有其他的变量边际掉，那干脆采用模拟的方法，让这个消息传递跑起来，把系统迭代</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次以后的结果拿出来分析。</a:t>
            </a:r>
            <a:r>
              <a:rPr lang="zh-CN" altLang="en-US" sz="1200" kern="1200" dirty="0">
                <a:solidFill>
                  <a:schemeClr val="tx1"/>
                </a:solidFill>
                <a:effectLst/>
                <a:latin typeface="+mn-lt"/>
                <a:ea typeface="+mn-ea"/>
                <a:cs typeface="+mn-cs"/>
              </a:rPr>
              <a:t>这就是信念传播算法。把消息保留下来，避免了变量消去法计算不同边际概率时相同的</a:t>
            </a:r>
            <a:r>
              <a:rPr lang="en-US" altLang="zh-CN" sz="1200" kern="1200" dirty="0" err="1">
                <a:solidFill>
                  <a:schemeClr val="tx1"/>
                </a:solidFill>
                <a:effectLst/>
                <a:latin typeface="+mn-lt"/>
                <a:ea typeface="+mn-ea"/>
                <a:cs typeface="+mn-cs"/>
              </a:rPr>
              <a:t>tao</a:t>
            </a:r>
            <a:r>
              <a:rPr lang="zh-CN" altLang="en-US" sz="1200" kern="1200" dirty="0">
                <a:solidFill>
                  <a:schemeClr val="tx1"/>
                </a:solidFill>
                <a:effectLst/>
                <a:latin typeface="+mn-lt"/>
                <a:ea typeface="+mn-ea"/>
                <a:cs typeface="+mn-cs"/>
              </a:rPr>
              <a:t>还要重新计算的问题。</a:t>
            </a:r>
            <a:r>
              <a:rPr lang="zh-CN" altLang="zh-CN" sz="1200" kern="1200" dirty="0">
                <a:solidFill>
                  <a:schemeClr val="tx1"/>
                </a:solidFill>
                <a:effectLst/>
                <a:latin typeface="+mn-lt"/>
                <a:ea typeface="+mn-ea"/>
                <a:cs typeface="+mn-cs"/>
              </a:rPr>
              <a:t>在执行消息传递之前，我们需要指定两件事情：</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掌握消息的人有哪些，手里都有哪些消息。</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他把这个消息告诉了谁。为了解答这两个问题</a:t>
            </a:r>
            <a:r>
              <a:rPr lang="zh-CN" altLang="en-US" sz="1200" kern="1200" dirty="0">
                <a:solidFill>
                  <a:schemeClr val="tx1"/>
                </a:solidFill>
                <a:effectLst/>
                <a:latin typeface="+mn-lt"/>
                <a:ea typeface="+mn-ea"/>
                <a:cs typeface="+mn-cs"/>
              </a:rPr>
              <a:t>，我们够造了一种新的数据模型，聚类图。</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左边这个马尔可夫图可以转化成右边的聚类图。</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E1D3B0E-95BF-4BCD-8D83-2227214E8415}" type="slidenum">
              <a:rPr lang="zh-CN" altLang="en-US" smtClean="0"/>
              <a:t>56</a:t>
            </a:fld>
            <a:endParaRPr lang="zh-CN" altLang="en-US"/>
          </a:p>
        </p:txBody>
      </p:sp>
    </p:spTree>
    <p:extLst>
      <p:ext uri="{BB962C8B-B14F-4D97-AF65-F5344CB8AC3E}">
        <p14:creationId xmlns:p14="http://schemas.microsoft.com/office/powerpoint/2010/main" val="3144309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聚类图</a:t>
            </a:r>
            <a:r>
              <a:rPr lang="zh-CN" altLang="en-US" sz="1200" kern="1200" dirty="0">
                <a:solidFill>
                  <a:schemeClr val="tx1"/>
                </a:solidFill>
                <a:effectLst/>
                <a:latin typeface="+mn-lt"/>
                <a:ea typeface="+mn-ea"/>
                <a:cs typeface="+mn-cs"/>
              </a:rPr>
              <a:t>是一个无向图，当中</a:t>
            </a:r>
            <a:r>
              <a:rPr lang="zh-CN" altLang="zh-CN" sz="1200" kern="1200" dirty="0">
                <a:solidFill>
                  <a:schemeClr val="tx1"/>
                </a:solidFill>
                <a:effectLst/>
                <a:latin typeface="+mn-lt"/>
                <a:ea typeface="+mn-ea"/>
                <a:cs typeface="+mn-cs"/>
              </a:rPr>
              <a:t>中存在</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聚类</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分离集。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聚类</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就是掌握消息的人，</a:t>
            </a:r>
            <a:r>
              <a:rPr lang="zh-CN" altLang="en-US" sz="1200" kern="1200" dirty="0">
                <a:solidFill>
                  <a:schemeClr val="tx1"/>
                </a:solidFill>
                <a:effectLst/>
                <a:latin typeface="+mn-lt"/>
                <a:ea typeface="+mn-ea"/>
                <a:cs typeface="+mn-cs"/>
              </a:rPr>
              <a:t>聚类</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里的内容就是人所掌握的消息。</a:t>
            </a:r>
            <a:r>
              <a:rPr lang="zh-CN" altLang="en-US" sz="1200" kern="1200" dirty="0">
                <a:solidFill>
                  <a:schemeClr val="tx1"/>
                </a:solidFill>
                <a:effectLst/>
                <a:latin typeface="+mn-lt"/>
                <a:ea typeface="+mn-ea"/>
                <a:cs typeface="+mn-cs"/>
              </a:rPr>
              <a:t>下图中长方形的框就代表一个聚类。分离集</a:t>
            </a:r>
            <a:r>
              <a:rPr lang="zh-CN" altLang="zh-CN" sz="1200" kern="1200" dirty="0">
                <a:solidFill>
                  <a:schemeClr val="tx1"/>
                </a:solidFill>
                <a:effectLst/>
                <a:latin typeface="+mn-lt"/>
                <a:ea typeface="+mn-ea"/>
                <a:cs typeface="+mn-cs"/>
              </a:rPr>
              <a:t>连接了两个交互消息的人，</a:t>
            </a:r>
            <a:r>
              <a:rPr lang="zh-CN" altLang="en-US" sz="1200" kern="1200" dirty="0">
                <a:solidFill>
                  <a:schemeClr val="tx1"/>
                </a:solidFill>
                <a:effectLst/>
                <a:latin typeface="+mn-lt"/>
                <a:ea typeface="+mn-ea"/>
                <a:cs typeface="+mn-cs"/>
              </a:rPr>
              <a:t>分离集</a:t>
            </a:r>
            <a:r>
              <a:rPr lang="zh-CN" altLang="zh-CN" sz="1200" kern="1200" dirty="0">
                <a:solidFill>
                  <a:schemeClr val="tx1"/>
                </a:solidFill>
                <a:effectLst/>
                <a:latin typeface="+mn-lt"/>
                <a:ea typeface="+mn-ea"/>
                <a:cs typeface="+mn-cs"/>
              </a:rPr>
              <a:t>上是两个人交换的消息</a:t>
            </a:r>
            <a:r>
              <a:rPr lang="zh-CN" altLang="en-US" sz="1200" kern="1200" dirty="0">
                <a:solidFill>
                  <a:schemeClr val="tx1"/>
                </a:solidFill>
                <a:effectLst/>
                <a:latin typeface="+mn-lt"/>
                <a:ea typeface="+mn-ea"/>
                <a:cs typeface="+mn-cs"/>
              </a:rPr>
              <a:t>，在下图中由正方形表示</a:t>
            </a:r>
            <a:r>
              <a:rPr lang="zh-CN" altLang="zh-CN"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因子中包含的变量是聚类中变量的子集。因子</a:t>
            </a:r>
            <a:r>
              <a:rPr lang="zh-CN" altLang="zh-CN" sz="1200" kern="1200" dirty="0">
                <a:solidFill>
                  <a:schemeClr val="tx1"/>
                </a:solidFill>
                <a:effectLst/>
                <a:latin typeface="+mn-lt"/>
                <a:ea typeface="+mn-ea"/>
                <a:cs typeface="+mn-cs"/>
              </a:rPr>
              <a:t>表达的是两个人意见相同或者相左的程度，两个</a:t>
            </a:r>
            <a:r>
              <a:rPr lang="zh-CN" altLang="en-US" sz="1200" kern="1200" dirty="0">
                <a:solidFill>
                  <a:schemeClr val="tx1"/>
                </a:solidFill>
                <a:effectLst/>
                <a:latin typeface="+mn-lt"/>
                <a:ea typeface="+mn-ea"/>
                <a:cs typeface="+mn-cs"/>
              </a:rPr>
              <a:t>因子</a:t>
            </a:r>
            <a:r>
              <a:rPr lang="zh-CN" altLang="zh-CN" sz="1200" kern="1200" dirty="0">
                <a:solidFill>
                  <a:schemeClr val="tx1"/>
                </a:solidFill>
                <a:effectLst/>
                <a:latin typeface="+mn-lt"/>
                <a:ea typeface="+mn-ea"/>
                <a:cs typeface="+mn-cs"/>
              </a:rPr>
              <a:t>相乘则会表达多个消息相同或相左的程度。多个</a:t>
            </a:r>
            <a:r>
              <a:rPr lang="zh-CN" altLang="en-US" sz="1200" kern="1200" dirty="0">
                <a:solidFill>
                  <a:schemeClr val="tx1"/>
                </a:solidFill>
                <a:effectLst/>
                <a:latin typeface="+mn-lt"/>
                <a:ea typeface="+mn-ea"/>
                <a:cs typeface="+mn-cs"/>
              </a:rPr>
              <a:t>因子</a:t>
            </a:r>
            <a:r>
              <a:rPr lang="zh-CN" altLang="zh-CN" sz="1200" kern="1200" dirty="0">
                <a:solidFill>
                  <a:schemeClr val="tx1"/>
                </a:solidFill>
                <a:effectLst/>
                <a:latin typeface="+mn-lt"/>
                <a:ea typeface="+mn-ea"/>
                <a:cs typeface="+mn-cs"/>
              </a:rPr>
              <a:t>相乘可以成为某个人的消息函数。</a:t>
            </a:r>
            <a:r>
              <a:rPr lang="zh-CN" altLang="en-US" sz="1200" kern="1200" dirty="0">
                <a:solidFill>
                  <a:schemeClr val="tx1"/>
                </a:solidFill>
                <a:effectLst/>
                <a:latin typeface="+mn-lt"/>
                <a:ea typeface="+mn-ea"/>
                <a:cs typeface="+mn-cs"/>
              </a:rPr>
              <a:t>因子只能分配给一个聚类，但聚类可以获得多个因子。</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如果一个聚类只有一个因子的话，那它就等于原先的因子。</a:t>
            </a:r>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57</a:t>
            </a:fld>
            <a:endParaRPr lang="zh-CN" altLang="en-US"/>
          </a:p>
        </p:txBody>
      </p:sp>
    </p:spTree>
    <p:extLst>
      <p:ext uri="{BB962C8B-B14F-4D97-AF65-F5344CB8AC3E}">
        <p14:creationId xmlns:p14="http://schemas.microsoft.com/office/powerpoint/2010/main" val="89898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如何将因子</a:t>
            </a:r>
            <a:r>
              <a:rPr lang="en-US" altLang="zh-CN" dirty="0"/>
              <a:t>φ</a:t>
            </a:r>
            <a:r>
              <a:rPr lang="zh-CN" altLang="en-US" dirty="0"/>
              <a:t>分配给每个聚类。但是这种分配方式并不是唯一的。</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58</a:t>
            </a:fld>
            <a:endParaRPr lang="zh-CN" altLang="en-US"/>
          </a:p>
        </p:txBody>
      </p:sp>
    </p:spTree>
    <p:extLst>
      <p:ext uri="{BB962C8B-B14F-4D97-AF65-F5344CB8AC3E}">
        <p14:creationId xmlns:p14="http://schemas.microsoft.com/office/powerpoint/2010/main" val="153155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现在，我们知道可以从</a:t>
            </a:r>
            <a:r>
              <a:rPr lang="zh-CN" altLang="en-US" sz="1200" dirty="0"/>
              <a:t>两种截然不同的方式看待贝叶斯网。一方面，它提供了以因子分解的方式紧凑表示联合分布骨架的数据结构，将分布被表示为因子的乘积；另一方面，它是关于一个分布的一系列条件独立性假设的紧凑表示。那么，我们可以去思考，在深层意义上，因子分解和独立性关系会有什么样的联系呢？以及，当已知一个分布 </a:t>
            </a:r>
            <a:r>
              <a:rPr lang="en-US" altLang="zh-CN" sz="1200" dirty="0"/>
              <a:t>P </a:t>
            </a:r>
            <a:r>
              <a:rPr lang="zh-CN" altLang="en-US" sz="1200" dirty="0"/>
              <a:t>根据 </a:t>
            </a:r>
            <a:r>
              <a:rPr lang="en-US" altLang="zh-CN" sz="1200" dirty="0"/>
              <a:t>G </a:t>
            </a:r>
            <a:r>
              <a:rPr lang="zh-CN" altLang="en-US" sz="1200" dirty="0"/>
              <a:t>因子分解时，是否可从图 </a:t>
            </a:r>
            <a:r>
              <a:rPr lang="en-US" altLang="zh-CN" sz="1200" dirty="0"/>
              <a:t>G </a:t>
            </a:r>
            <a:r>
              <a:rPr lang="zh-CN" altLang="en-US" sz="1200" dirty="0"/>
              <a:t>中读出 </a:t>
            </a:r>
            <a:r>
              <a:rPr lang="en-US" altLang="zh-CN" sz="1200" dirty="0"/>
              <a:t>P </a:t>
            </a:r>
            <a:r>
              <a:rPr lang="zh-CN" altLang="en-US" sz="1200" dirty="0"/>
              <a:t>蕴含的独立关系？</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21</a:t>
            </a:fld>
            <a:endParaRPr lang="zh-CN" altLang="en-US"/>
          </a:p>
        </p:txBody>
      </p:sp>
    </p:spTree>
    <p:extLst>
      <p:ext uri="{BB962C8B-B14F-4D97-AF65-F5344CB8AC3E}">
        <p14:creationId xmlns:p14="http://schemas.microsoft.com/office/powerpoint/2010/main" val="61835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和之前的图很像，不同的地方在于，聚类</a:t>
            </a:r>
            <a:r>
              <a:rPr lang="en-US" altLang="zh-CN" dirty="0"/>
              <a:t>2</a:t>
            </a:r>
            <a:r>
              <a:rPr lang="zh-CN" altLang="en-US" dirty="0"/>
              <a:t>连到聚类四的那条边没有了。聚类</a:t>
            </a:r>
            <a:r>
              <a:rPr lang="en-US" altLang="zh-CN" dirty="0"/>
              <a:t>2</a:t>
            </a:r>
            <a:r>
              <a:rPr lang="zh-CN" altLang="en-US" dirty="0"/>
              <a:t>连上聚类</a:t>
            </a:r>
            <a:r>
              <a:rPr lang="en-US" altLang="zh-CN" dirty="0"/>
              <a:t>1</a:t>
            </a:r>
            <a:r>
              <a:rPr lang="zh-CN" altLang="en-US" dirty="0"/>
              <a:t>的分离集里加了变量</a:t>
            </a:r>
            <a:r>
              <a:rPr lang="en-US" altLang="zh-CN" dirty="0"/>
              <a:t>B</a:t>
            </a:r>
            <a:r>
              <a:rPr lang="zh-CN" altLang="en-US" dirty="0"/>
              <a:t>。</a:t>
            </a:r>
            <a:r>
              <a:rPr lang="en-US" altLang="zh-CN" dirty="0"/>
              <a:t>cluster not change ,edge and subsets change</a:t>
            </a:r>
            <a:r>
              <a:rPr lang="zh-CN" altLang="en-US" dirty="0"/>
              <a:t>。生成的聚类图也不止一种。</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59</a:t>
            </a:fld>
            <a:endParaRPr lang="zh-CN" altLang="en-US"/>
          </a:p>
        </p:txBody>
      </p:sp>
    </p:spTree>
    <p:extLst>
      <p:ext uri="{BB962C8B-B14F-4D97-AF65-F5344CB8AC3E}">
        <p14:creationId xmlns:p14="http://schemas.microsoft.com/office/powerpoint/2010/main" val="400039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因子</a:t>
            </a:r>
            <a:r>
              <a:rPr lang="zh-CN" altLang="zh-CN" sz="1200" kern="1200" dirty="0">
                <a:solidFill>
                  <a:schemeClr val="tx1"/>
                </a:solidFill>
                <a:effectLst/>
                <a:latin typeface="+mn-lt"/>
                <a:ea typeface="+mn-ea"/>
                <a:cs typeface="+mn-cs"/>
              </a:rPr>
              <a:t>描述了消息之间的关系，如果漏了，则失去了消息之间的某个信息，如果重复使用，则某种关系被多余的加强了。</a:t>
            </a:r>
            <a:r>
              <a:rPr lang="zh-CN" altLang="en-US" sz="1200" kern="1200" dirty="0">
                <a:solidFill>
                  <a:schemeClr val="tx1"/>
                </a:solidFill>
                <a:effectLst/>
                <a:latin typeface="+mn-lt"/>
                <a:ea typeface="+mn-ea"/>
                <a:cs typeface="+mn-cs"/>
              </a:rPr>
              <a:t>只存在唯一一条路径，</a:t>
            </a:r>
            <a:r>
              <a:rPr lang="zh-CN" altLang="en-US" dirty="0"/>
              <a:t>防止</a:t>
            </a:r>
            <a:r>
              <a:rPr lang="en-US" altLang="zh-CN" dirty="0"/>
              <a:t>loop ,</a:t>
            </a:r>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60</a:t>
            </a:fld>
            <a:endParaRPr lang="zh-CN" altLang="en-US"/>
          </a:p>
        </p:txBody>
      </p:sp>
    </p:spTree>
    <p:extLst>
      <p:ext uri="{BB962C8B-B14F-4D97-AF65-F5344CB8AC3E}">
        <p14:creationId xmlns:p14="http://schemas.microsoft.com/office/powerpoint/2010/main" val="874486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把包含变量</a:t>
            </a:r>
            <a:r>
              <a:rPr lang="en-US" altLang="zh-CN" dirty="0"/>
              <a:t>B</a:t>
            </a:r>
            <a:r>
              <a:rPr lang="zh-CN" altLang="en-US" dirty="0"/>
              <a:t>的聚类和分离集连起来，发现它是一棵树。对于任何</a:t>
            </a:r>
            <a:r>
              <a:rPr lang="en-US" altLang="zh-CN" dirty="0"/>
              <a:t>X</a:t>
            </a:r>
            <a:r>
              <a:rPr lang="zh-CN" altLang="en-US" dirty="0"/>
              <a:t>来说所有包含</a:t>
            </a:r>
            <a:r>
              <a:rPr lang="en-US" altLang="zh-CN" dirty="0"/>
              <a:t>X</a:t>
            </a:r>
            <a:r>
              <a:rPr lang="zh-CN" altLang="en-US" dirty="0"/>
              <a:t>的聚类以及分离集构成了一棵树，因为它的连接路径上不可能存在环。</a:t>
            </a:r>
            <a:r>
              <a:rPr lang="en-US" altLang="zh-CN" dirty="0"/>
              <a:t>Violate existence violate </a:t>
            </a:r>
            <a:r>
              <a:rPr lang="en-US" altLang="zh-CN" dirty="0" err="1"/>
              <a:t>uniquness</a:t>
            </a:r>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61</a:t>
            </a:fld>
            <a:endParaRPr lang="zh-CN" altLang="en-US"/>
          </a:p>
        </p:txBody>
      </p:sp>
    </p:spTree>
    <p:extLst>
      <p:ext uri="{BB962C8B-B14F-4D97-AF65-F5344CB8AC3E}">
        <p14:creationId xmlns:p14="http://schemas.microsoft.com/office/powerpoint/2010/main" val="2499325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特殊的聚类图，节点分成两种。满足聚类图所有要求，这样的聚类图一定不会存在环。人们倾向于优先够造这样的图，但是计算开销以及保存依赖关系的开销会有所上升。</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62</a:t>
            </a:fld>
            <a:endParaRPr lang="zh-CN" altLang="en-US"/>
          </a:p>
        </p:txBody>
      </p:sp>
    </p:spTree>
    <p:extLst>
      <p:ext uri="{BB962C8B-B14F-4D97-AF65-F5344CB8AC3E}">
        <p14:creationId xmlns:p14="http://schemas.microsoft.com/office/powerpoint/2010/main" val="2955697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让消息传递起来。</a:t>
            </a:r>
            <a:r>
              <a:rPr lang="zh-CN" altLang="zh-CN" sz="1200" kern="1200" dirty="0">
                <a:solidFill>
                  <a:schemeClr val="tx1"/>
                </a:solidFill>
                <a:effectLst/>
                <a:latin typeface="+mn-lt"/>
                <a:ea typeface="+mn-ea"/>
                <a:cs typeface="+mn-cs"/>
              </a:rPr>
              <a:t>最终计算某个人对所有消息的看法</a:t>
            </a:r>
            <a:r>
              <a:rPr lang="en-US" altLang="zh-CN" sz="1200" kern="1200" dirty="0">
                <a:solidFill>
                  <a:schemeClr val="tx1"/>
                </a:solidFill>
                <a:effectLst/>
                <a:latin typeface="+mn-lt"/>
                <a:ea typeface="+mn-ea"/>
                <a:cs typeface="+mn-cs"/>
              </a:rPr>
              <a:t>Belief </a:t>
            </a:r>
            <a:r>
              <a:rPr lang="zh-CN" altLang="zh-CN" sz="1200" kern="1200" dirty="0">
                <a:solidFill>
                  <a:schemeClr val="tx1"/>
                </a:solidFill>
                <a:effectLst/>
                <a:latin typeface="+mn-lt"/>
                <a:ea typeface="+mn-ea"/>
                <a:cs typeface="+mn-cs"/>
              </a:rPr>
              <a:t>（所有稳态输入消息</a:t>
            </a:r>
            <a:r>
              <a:rPr lang="en-US" altLang="zh-CN" sz="1200" kern="1200" dirty="0">
                <a:solidFill>
                  <a:schemeClr val="tx1"/>
                </a:solidFill>
                <a:effectLst/>
                <a:latin typeface="+mn-lt"/>
                <a:ea typeface="+mn-ea"/>
                <a:cs typeface="+mn-cs"/>
              </a:rPr>
              <a:t>δ </a:t>
            </a:r>
            <a:r>
              <a:rPr lang="zh-CN" altLang="zh-CN" sz="1200" kern="1200" dirty="0">
                <a:solidFill>
                  <a:schemeClr val="tx1"/>
                </a:solidFill>
                <a:effectLst/>
                <a:latin typeface="+mn-lt"/>
                <a:ea typeface="+mn-ea"/>
                <a:cs typeface="+mn-cs"/>
              </a:rPr>
              <a:t>乘以消息关系）</a:t>
            </a:r>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65</a:t>
            </a:fld>
            <a:endParaRPr lang="zh-CN" altLang="en-US"/>
          </a:p>
        </p:txBody>
      </p:sp>
    </p:spTree>
    <p:extLst>
      <p:ext uri="{BB962C8B-B14F-4D97-AF65-F5344CB8AC3E}">
        <p14:creationId xmlns:p14="http://schemas.microsoft.com/office/powerpoint/2010/main" val="310784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若图结构中没有环，则信念传播算法经过两个步骤即可完成所有消息传递，进而能计算所有变量上的边际分布。</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66</a:t>
            </a:fld>
            <a:endParaRPr lang="zh-CN" altLang="en-US"/>
          </a:p>
        </p:txBody>
      </p:sp>
    </p:spTree>
    <p:extLst>
      <p:ext uri="{BB962C8B-B14F-4D97-AF65-F5344CB8AC3E}">
        <p14:creationId xmlns:p14="http://schemas.microsoft.com/office/powerpoint/2010/main" val="2594311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结构类似于聚类图，不同于聚类图假设有个初始消息</a:t>
            </a:r>
            <a:r>
              <a:rPr lang="en-US" altLang="zh-CN" dirty="0"/>
              <a:t>δ</a:t>
            </a:r>
            <a:r>
              <a:rPr lang="zh-CN" altLang="en-US" dirty="0"/>
              <a:t>，团树的根节点和叶节点没有引入</a:t>
            </a:r>
            <a:r>
              <a:rPr lang="en-US" altLang="zh-CN" dirty="0"/>
              <a:t>delta</a:t>
            </a:r>
            <a:r>
              <a:rPr lang="zh-CN" altLang="en-US" dirty="0"/>
              <a:t>，直接就是它掌握的因子累加求和。同时存两个方向接受信息，因为是一棵树所以没有将消息循环传播。类似于变量消去</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67</a:t>
            </a:fld>
            <a:endParaRPr lang="zh-CN" altLang="en-US"/>
          </a:p>
        </p:txBody>
      </p:sp>
    </p:spTree>
    <p:extLst>
      <p:ext uri="{BB962C8B-B14F-4D97-AF65-F5344CB8AC3E}">
        <p14:creationId xmlns:p14="http://schemas.microsoft.com/office/powerpoint/2010/main" val="881499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每个方向每个点都在等待传递过来的消息来进行下一步操作。一旦模型迭代收敛之后。所有的消息都是不变的，每个消息都是可以被读取的。</a:t>
            </a:r>
            <a:r>
              <a:rPr lang="zh-CN" altLang="zh-CN" sz="1200" kern="1200" dirty="0">
                <a:solidFill>
                  <a:schemeClr val="tx1"/>
                </a:solidFill>
                <a:effectLst/>
                <a:latin typeface="+mn-lt"/>
                <a:ea typeface="+mn-ea"/>
                <a:cs typeface="+mn-cs"/>
              </a:rPr>
              <a:t>等待消息传递过来δ</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等待δ</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再传给</a:t>
            </a:r>
            <a:r>
              <a:rPr lang="zh-CN" altLang="zh-CN" sz="1200" kern="1200" dirty="0">
                <a:solidFill>
                  <a:schemeClr val="tx1"/>
                </a:solidFill>
                <a:effectLst/>
                <a:latin typeface="+mn-lt"/>
                <a:ea typeface="+mn-ea"/>
                <a:cs typeface="+mn-cs"/>
              </a:rPr>
              <a:t>δ</a:t>
            </a:r>
            <a:r>
              <a:rPr lang="en-US" altLang="zh-CN" sz="1200" kern="1200" dirty="0">
                <a:solidFill>
                  <a:schemeClr val="tx1"/>
                </a:solidFill>
                <a:effectLst/>
                <a:latin typeface="+mn-lt"/>
                <a:ea typeface="+mn-ea"/>
                <a:cs typeface="+mn-cs"/>
              </a:rPr>
              <a:t>34.</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E1D3B0E-95BF-4BCD-8D83-2227214E8415}" type="slidenum">
              <a:rPr lang="zh-CN" altLang="en-US" smtClean="0"/>
              <a:t>68</a:t>
            </a:fld>
            <a:endParaRPr lang="zh-CN" altLang="en-US"/>
          </a:p>
        </p:txBody>
      </p:sp>
    </p:spTree>
    <p:extLst>
      <p:ext uri="{BB962C8B-B14F-4D97-AF65-F5344CB8AC3E}">
        <p14:creationId xmlns:p14="http://schemas.microsoft.com/office/powerpoint/2010/main" val="3938992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CDI</a:t>
            </a:r>
            <a:r>
              <a:rPr lang="zh-CN" altLang="zh-CN" sz="1200" kern="1200" dirty="0">
                <a:solidFill>
                  <a:schemeClr val="tx1"/>
                </a:solidFill>
                <a:effectLst/>
                <a:latin typeface="+mn-lt"/>
                <a:ea typeface="+mn-ea"/>
                <a:cs typeface="+mn-cs"/>
              </a:rPr>
              <a:t>无法不通过</a:t>
            </a:r>
            <a:r>
              <a:rPr lang="en-US" altLang="zh-CN" sz="1200" kern="1200" dirty="0">
                <a:solidFill>
                  <a:schemeClr val="tx1"/>
                </a:solidFill>
                <a:effectLst/>
                <a:latin typeface="+mn-lt"/>
                <a:ea typeface="+mn-ea"/>
                <a:cs typeface="+mn-cs"/>
              </a:rPr>
              <a:t>GS</a:t>
            </a:r>
            <a:r>
              <a:rPr lang="zh-CN" altLang="zh-CN" sz="1200" kern="1200" dirty="0">
                <a:solidFill>
                  <a:schemeClr val="tx1"/>
                </a:solidFill>
                <a:effectLst/>
                <a:latin typeface="+mn-lt"/>
                <a:ea typeface="+mn-ea"/>
                <a:cs typeface="+mn-cs"/>
              </a:rPr>
              <a:t>去访问</a:t>
            </a:r>
            <a:r>
              <a:rPr lang="en-US" altLang="zh-CN" sz="1200" kern="1200" dirty="0">
                <a:solidFill>
                  <a:schemeClr val="tx1"/>
                </a:solidFill>
                <a:effectLst/>
                <a:latin typeface="+mn-lt"/>
                <a:ea typeface="+mn-ea"/>
                <a:cs typeface="+mn-cs"/>
              </a:rPr>
              <a:t>JLH</a:t>
            </a:r>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70</a:t>
            </a:fld>
            <a:endParaRPr lang="zh-CN" altLang="en-US"/>
          </a:p>
        </p:txBody>
      </p:sp>
    </p:spTree>
    <p:extLst>
      <p:ext uri="{BB962C8B-B14F-4D97-AF65-F5344CB8AC3E}">
        <p14:creationId xmlns:p14="http://schemas.microsoft.com/office/powerpoint/2010/main" val="38582835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每一步通过因子乘积生成一个因子</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，团树的</a:t>
                </a:r>
                <a:r>
                  <a:rPr lang="en-US" altLang="zh-CN" sz="1200" b="0" i="0" kern="1200" dirty="0">
                    <a:solidFill>
                      <a:schemeClr val="tx1"/>
                    </a:solidFill>
                    <a:effectLst/>
                    <a:latin typeface="+mn-lt"/>
                    <a:ea typeface="+mn-ea"/>
                    <a:cs typeface="+mn-cs"/>
                  </a:rPr>
                  <a:t>cluster </a:t>
                </a:r>
                <a:r>
                  <a:rPr lang="zh-CN" altLang="en-US" sz="1200" b="0" i="0" kern="1200" dirty="0">
                    <a:solidFill>
                      <a:schemeClr val="tx1"/>
                    </a:solidFill>
                    <a:effectLst/>
                    <a:latin typeface="+mn-lt"/>
                    <a:ea typeface="+mn-ea"/>
                    <a:cs typeface="+mn-cs"/>
                  </a:rPr>
                  <a:t>是多个 因子相乘得到的。多个</a:t>
                </a:r>
                <a:r>
                  <a:rPr lang="en-US" altLang="zh-CN" sz="1200" b="0" i="0" kern="1200" dirty="0">
                    <a:solidFill>
                      <a:schemeClr val="tx1"/>
                    </a:solidFill>
                    <a:effectLst/>
                    <a:latin typeface="+mn-lt"/>
                    <a:ea typeface="+mn-ea"/>
                    <a:cs typeface="+mn-cs"/>
                  </a:rPr>
                  <a:t>phi</a:t>
                </a:r>
                <a:r>
                  <a:rPr lang="zh-CN" altLang="en-US" sz="1200" b="0" i="0" kern="1200" dirty="0">
                    <a:solidFill>
                      <a:schemeClr val="tx1"/>
                    </a:solidFill>
                    <a:effectLst/>
                    <a:latin typeface="+mn-lt"/>
                    <a:ea typeface="+mn-ea"/>
                    <a:cs typeface="+mn-cs"/>
                  </a:rPr>
                  <a:t>相乘是</a:t>
                </a:r>
                <a:r>
                  <a:rPr lang="en-US" altLang="zh-CN" sz="1200" b="0" i="0" kern="1200" dirty="0">
                    <a:solidFill>
                      <a:schemeClr val="tx1"/>
                    </a:solidFill>
                    <a:effectLst/>
                    <a:latin typeface="+mn-lt"/>
                    <a:ea typeface="+mn-ea"/>
                    <a:cs typeface="+mn-cs"/>
                  </a:rPr>
                  <a:t>VE</a:t>
                </a:r>
                <a:r>
                  <a:rPr lang="zh-CN" altLang="en-US" sz="1200" b="0" i="0" kern="1200" dirty="0">
                    <a:solidFill>
                      <a:schemeClr val="tx1"/>
                    </a:solidFill>
                    <a:effectLst/>
                    <a:latin typeface="+mn-lt"/>
                    <a:ea typeface="+mn-ea"/>
                    <a:cs typeface="+mn-cs"/>
                  </a:rPr>
                  <a:t>算法构造初始的因子相乘。</a:t>
                </a:r>
                <a:endParaRPr lang="en-US" altLang="zh-CN" sz="1200" b="0" i="0" kern="1200" dirty="0">
                  <a:solidFill>
                    <a:schemeClr val="tx1"/>
                  </a:solidFill>
                  <a:effectLst/>
                  <a:latin typeface="+mn-lt"/>
                  <a:ea typeface="+mn-ea"/>
                  <a:cs typeface="+mn-cs"/>
                </a:endParaRPr>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rPr>
                          <m:t>𝑖</m:t>
                        </m:r>
                      </m:sub>
                    </m:sSub>
                    <m:r>
                      <a:rPr lang="zh-CN" altLang="en-US" i="1" smtClean="0">
                        <a:latin typeface="Cambria Math" panose="02040503050406030204" pitchFamily="18" charset="0"/>
                      </a:rPr>
                      <m:t>中</m:t>
                    </m:r>
                  </m:oMath>
                </a14:m>
                <a:r>
                  <a:rPr lang="zh-CN" altLang="en-US" dirty="0"/>
                  <a:t>的一个因子被消去产生新的中间</a:t>
                </a:r>
                <a14:m>
                  <m:oMath xmlns:m="http://schemas.openxmlformats.org/officeDocument/2006/math">
                    <m:r>
                      <a:rPr lang="zh-CN" altLang="en-US" i="1" dirty="0">
                        <a:latin typeface="Cambria Math" panose="02040503050406030204" pitchFamily="18" charset="0"/>
                      </a:rPr>
                      <m:t>计算</m:t>
                    </m:r>
                    <m:r>
                      <a:rPr lang="zh-CN" altLang="en-US" i="1" dirty="0" smtClean="0">
                        <a:latin typeface="Cambria Math" panose="02040503050406030204" pitchFamily="18" charset="0"/>
                      </a:rPr>
                      <m:t>结果</m:t>
                    </m:r>
                    <m:sSub>
                      <m:sSubPr>
                        <m:ctrlPr>
                          <a:rPr lang="en-US" altLang="zh-CN" i="1">
                            <a:latin typeface="Cambria Math" panose="02040503050406030204" pitchFamily="18" charset="0"/>
                          </a:rPr>
                        </m:ctrlPr>
                      </m:sSubPr>
                      <m:e>
                        <m:r>
                          <a:rPr lang="zh-CN" altLang="el-GR" i="1" smtClean="0">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，团树传递的消息实际上是两个</a:t>
                </a:r>
                <a:r>
                  <a:rPr lang="en-US" altLang="zh-CN" sz="1200" b="0" i="0" kern="1200" dirty="0">
                    <a:solidFill>
                      <a:schemeClr val="tx1"/>
                    </a:solidFill>
                    <a:effectLst/>
                    <a:latin typeface="+mn-lt"/>
                    <a:ea typeface="+mn-ea"/>
                    <a:cs typeface="+mn-cs"/>
                  </a:rPr>
                  <a:t>cluster</a:t>
                </a:r>
                <a:r>
                  <a:rPr lang="zh-CN" altLang="en-US" sz="1200" b="0" i="0" kern="1200" dirty="0">
                    <a:solidFill>
                      <a:schemeClr val="tx1"/>
                    </a:solidFill>
                    <a:effectLst/>
                    <a:latin typeface="+mn-lt"/>
                    <a:ea typeface="+mn-ea"/>
                    <a:cs typeface="+mn-cs"/>
                  </a:rPr>
                  <a:t>之间共同变量。从</a:t>
                </a:r>
                <a:r>
                  <a:rPr lang="en-US" altLang="zh-CN" sz="1200" b="0" i="0" kern="1200" dirty="0">
                    <a:solidFill>
                      <a:schemeClr val="tx1"/>
                    </a:solidFill>
                    <a:effectLst/>
                    <a:latin typeface="+mn-lt"/>
                    <a:ea typeface="+mn-ea"/>
                    <a:cs typeface="+mn-cs"/>
                  </a:rPr>
                  <a:t>1 - &gt; 2 </a:t>
                </a:r>
                <a:r>
                  <a:rPr lang="zh-CN" altLang="en-US" sz="1200" b="0" i="0" kern="1200" dirty="0">
                    <a:solidFill>
                      <a:schemeClr val="tx1"/>
                    </a:solidFill>
                    <a:effectLst/>
                    <a:latin typeface="+mn-lt"/>
                    <a:ea typeface="+mn-ea"/>
                    <a:cs typeface="+mn-cs"/>
                  </a:rPr>
                  <a:t>消除了</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不包含的变量。这与变量消去算法中把因子边际成 </a:t>
                </a:r>
                <a:r>
                  <a:rPr lang="en-US" altLang="zh-CN" sz="1200" b="0" i="0" kern="1200" dirty="0">
                    <a:solidFill>
                      <a:schemeClr val="tx1"/>
                    </a:solidFill>
                    <a:effectLst/>
                    <a:latin typeface="+mn-lt"/>
                    <a:ea typeface="+mn-ea"/>
                    <a:cs typeface="+mn-cs"/>
                  </a:rPr>
                  <a:t>τ </a:t>
                </a:r>
                <a:r>
                  <a:rPr lang="zh-CN" altLang="en-US" sz="1200" b="0" i="0" kern="1200" dirty="0">
                    <a:solidFill>
                      <a:schemeClr val="tx1"/>
                    </a:solidFill>
                    <a:effectLst/>
                    <a:latin typeface="+mn-lt"/>
                    <a:ea typeface="+mn-ea"/>
                    <a:cs typeface="+mn-cs"/>
                  </a:rPr>
                  <a:t>是一样的。</a:t>
                </a:r>
                <a:endParaRPr lang="zh-CN" altLang="en-US" dirty="0"/>
              </a:p>
            </p:txBody>
          </p:sp>
        </mc:Choice>
        <mc:Fallback xmlns="">
          <p:sp>
            <p:nvSpPr>
              <p:cNvPr id="3" name="备注占位符 2"/>
              <p:cNvSpPr>
                <a:spLocks noGrp="1"/>
              </p:cNvSpPr>
              <p:nvPr>
                <p:ph type="body" idx="1"/>
              </p:nvPr>
            </p:nvSpPr>
            <p:spPr/>
            <p:txBody>
              <a:bodyPr/>
              <a:lstStyle/>
              <a:p>
                <a:r>
                  <a:rPr lang="zh-CN" altLang="en-US" dirty="0"/>
                  <a:t>每一步通过因子乘积生成一个因子</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𝑖</a:t>
                </a:r>
                <a:r>
                  <a:rPr lang="zh-CN" altLang="en-US" sz="1200" b="0" i="0" kern="1200" dirty="0">
                    <a:solidFill>
                      <a:schemeClr val="tx1"/>
                    </a:solidFill>
                    <a:effectLst/>
                    <a:latin typeface="+mn-lt"/>
                    <a:ea typeface="+mn-ea"/>
                    <a:cs typeface="+mn-cs"/>
                  </a:rPr>
                  <a:t>，团树的</a:t>
                </a:r>
                <a:r>
                  <a:rPr lang="en-US" altLang="zh-CN" sz="1200" b="0" i="0" kern="1200" dirty="0">
                    <a:solidFill>
                      <a:schemeClr val="tx1"/>
                    </a:solidFill>
                    <a:effectLst/>
                    <a:latin typeface="+mn-lt"/>
                    <a:ea typeface="+mn-ea"/>
                    <a:cs typeface="+mn-cs"/>
                  </a:rPr>
                  <a:t>cluster </a:t>
                </a:r>
                <a:r>
                  <a:rPr lang="zh-CN" altLang="en-US" sz="1200" b="0" i="0" kern="1200" dirty="0">
                    <a:solidFill>
                      <a:schemeClr val="tx1"/>
                    </a:solidFill>
                    <a:effectLst/>
                    <a:latin typeface="+mn-lt"/>
                    <a:ea typeface="+mn-ea"/>
                    <a:cs typeface="+mn-cs"/>
                  </a:rPr>
                  <a:t>是多个 因子相乘得到的。多个</a:t>
                </a:r>
                <a:r>
                  <a:rPr lang="en-US" altLang="zh-CN" sz="1200" b="0" i="0" kern="1200" dirty="0">
                    <a:solidFill>
                      <a:schemeClr val="tx1"/>
                    </a:solidFill>
                    <a:effectLst/>
                    <a:latin typeface="+mn-lt"/>
                    <a:ea typeface="+mn-ea"/>
                    <a:cs typeface="+mn-cs"/>
                  </a:rPr>
                  <a:t>phi</a:t>
                </a:r>
                <a:r>
                  <a:rPr lang="zh-CN" altLang="en-US" sz="1200" b="0" i="0" kern="1200" dirty="0">
                    <a:solidFill>
                      <a:schemeClr val="tx1"/>
                    </a:solidFill>
                    <a:effectLst/>
                    <a:latin typeface="+mn-lt"/>
                    <a:ea typeface="+mn-ea"/>
                    <a:cs typeface="+mn-cs"/>
                  </a:rPr>
                  <a:t>相乘是</a:t>
                </a:r>
                <a:r>
                  <a:rPr lang="en-US" altLang="zh-CN" sz="1200" b="0" i="0" kern="1200" dirty="0">
                    <a:solidFill>
                      <a:schemeClr val="tx1"/>
                    </a:solidFill>
                    <a:effectLst/>
                    <a:latin typeface="+mn-lt"/>
                    <a:ea typeface="+mn-ea"/>
                    <a:cs typeface="+mn-cs"/>
                  </a:rPr>
                  <a:t>VE</a:t>
                </a:r>
                <a:r>
                  <a:rPr lang="zh-CN" altLang="en-US" sz="1200" b="0" i="0" kern="1200" dirty="0">
                    <a:solidFill>
                      <a:schemeClr val="tx1"/>
                    </a:solidFill>
                    <a:effectLst/>
                    <a:latin typeface="+mn-lt"/>
                    <a:ea typeface="+mn-ea"/>
                    <a:cs typeface="+mn-cs"/>
                  </a:rPr>
                  <a:t>算法构造初始的因子相乘。</a:t>
                </a:r>
                <a:endParaRPr lang="en-US" altLang="zh-CN" sz="1200" b="0" i="0" kern="1200" dirty="0">
                  <a:solidFill>
                    <a:schemeClr val="tx1"/>
                  </a:solidFill>
                  <a:effectLst/>
                  <a:latin typeface="+mn-lt"/>
                  <a:ea typeface="+mn-ea"/>
                  <a:cs typeface="+mn-cs"/>
                </a:endParaRPr>
              </a:p>
              <a:p>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𝑖</a:t>
                </a:r>
                <a:r>
                  <a:rPr lang="zh-CN" altLang="en-US" i="0">
                    <a:latin typeface="Cambria Math" panose="02040503050406030204" pitchFamily="18" charset="0"/>
                  </a:rPr>
                  <a:t> 中</a:t>
                </a:r>
                <a:r>
                  <a:rPr lang="zh-CN" altLang="en-US" dirty="0"/>
                  <a:t>的一个因子被消去产生新的中间</a:t>
                </a:r>
                <a:r>
                  <a:rPr lang="zh-CN" altLang="en-US" i="0" dirty="0">
                    <a:latin typeface="Cambria Math" panose="02040503050406030204" pitchFamily="18" charset="0"/>
                  </a:rPr>
                  <a:t>计算结果</a:t>
                </a:r>
                <a:r>
                  <a:rPr lang="zh-CN" altLang="el-GR" i="0">
                    <a:latin typeface="Cambria Math" panose="02040503050406030204" pitchFamily="18" charset="0"/>
                    <a:ea typeface="Cambria Math" panose="02040503050406030204" pitchFamily="18" charset="0"/>
                  </a:rPr>
                  <a:t>𝜏</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𝑖</a:t>
                </a:r>
                <a:r>
                  <a:rPr lang="zh-CN" altLang="en-US" sz="1200" b="0" i="0" kern="1200" dirty="0">
                    <a:solidFill>
                      <a:schemeClr val="tx1"/>
                    </a:solidFill>
                    <a:effectLst/>
                    <a:latin typeface="+mn-lt"/>
                    <a:ea typeface="+mn-ea"/>
                    <a:cs typeface="+mn-cs"/>
                  </a:rPr>
                  <a:t>，团树传递的消息实际上是两个</a:t>
                </a:r>
                <a:r>
                  <a:rPr lang="en-US" altLang="zh-CN" sz="1200" b="0" i="0" kern="1200" dirty="0">
                    <a:solidFill>
                      <a:schemeClr val="tx1"/>
                    </a:solidFill>
                    <a:effectLst/>
                    <a:latin typeface="+mn-lt"/>
                    <a:ea typeface="+mn-ea"/>
                    <a:cs typeface="+mn-cs"/>
                  </a:rPr>
                  <a:t>cluster</a:t>
                </a:r>
                <a:r>
                  <a:rPr lang="zh-CN" altLang="en-US" sz="1200" b="0" i="0" kern="1200" dirty="0">
                    <a:solidFill>
                      <a:schemeClr val="tx1"/>
                    </a:solidFill>
                    <a:effectLst/>
                    <a:latin typeface="+mn-lt"/>
                    <a:ea typeface="+mn-ea"/>
                    <a:cs typeface="+mn-cs"/>
                  </a:rPr>
                  <a:t>之间共同变量。从</a:t>
                </a:r>
                <a:r>
                  <a:rPr lang="en-US" altLang="zh-CN" sz="1200" b="0" i="0" kern="1200" dirty="0">
                    <a:solidFill>
                      <a:schemeClr val="tx1"/>
                    </a:solidFill>
                    <a:effectLst/>
                    <a:latin typeface="+mn-lt"/>
                    <a:ea typeface="+mn-ea"/>
                    <a:cs typeface="+mn-cs"/>
                  </a:rPr>
                  <a:t>1 - &gt; 2 </a:t>
                </a:r>
                <a:r>
                  <a:rPr lang="zh-CN" altLang="en-US" sz="1200" b="0" i="0" kern="1200" dirty="0">
                    <a:solidFill>
                      <a:schemeClr val="tx1"/>
                    </a:solidFill>
                    <a:effectLst/>
                    <a:latin typeface="+mn-lt"/>
                    <a:ea typeface="+mn-ea"/>
                    <a:cs typeface="+mn-cs"/>
                  </a:rPr>
                  <a:t>消除了</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不包含的变量。这与变量消去算法中把因子边际成 </a:t>
                </a:r>
                <a:r>
                  <a:rPr lang="en-US" altLang="zh-CN" sz="1200" b="0" i="0" kern="1200" dirty="0">
                    <a:solidFill>
                      <a:schemeClr val="tx1"/>
                    </a:solidFill>
                    <a:effectLst/>
                    <a:latin typeface="+mn-lt"/>
                    <a:ea typeface="+mn-ea"/>
                    <a:cs typeface="+mn-cs"/>
                  </a:rPr>
                  <a:t>τ </a:t>
                </a:r>
                <a:r>
                  <a:rPr lang="zh-CN" altLang="en-US" sz="1200" b="0" i="0" kern="1200" dirty="0">
                    <a:solidFill>
                      <a:schemeClr val="tx1"/>
                    </a:solidFill>
                    <a:effectLst/>
                    <a:latin typeface="+mn-lt"/>
                    <a:ea typeface="+mn-ea"/>
                    <a:cs typeface="+mn-cs"/>
                  </a:rPr>
                  <a:t>是一样的。</a:t>
                </a:r>
                <a:endParaRPr lang="zh-CN" altLang="en-US" dirty="0"/>
              </a:p>
            </p:txBody>
          </p:sp>
        </mc:Fallback>
      </mc:AlternateContent>
      <p:sp>
        <p:nvSpPr>
          <p:cNvPr id="4" name="灯片编号占位符 3"/>
          <p:cNvSpPr>
            <a:spLocks noGrp="1"/>
          </p:cNvSpPr>
          <p:nvPr>
            <p:ph type="sldNum" sz="quarter" idx="10"/>
          </p:nvPr>
        </p:nvSpPr>
        <p:spPr/>
        <p:txBody>
          <a:bodyPr/>
          <a:lstStyle/>
          <a:p>
            <a:fld id="{1E1D3B0E-95BF-4BCD-8D83-2227214E8415}" type="slidenum">
              <a:rPr lang="zh-CN" altLang="en-US" smtClean="0"/>
              <a:t>71</a:t>
            </a:fld>
            <a:endParaRPr lang="zh-CN" altLang="en-US"/>
          </a:p>
        </p:txBody>
      </p:sp>
    </p:spTree>
    <p:extLst>
      <p:ext uri="{BB962C8B-B14F-4D97-AF65-F5344CB8AC3E}">
        <p14:creationId xmlns:p14="http://schemas.microsoft.com/office/powerpoint/2010/main" val="246293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这里给出贝叶斯网结构语义的形式化定义，这种形式化的定义与之前例子中出现的直观性相吻合。</a:t>
            </a:r>
            <a:endParaRPr lang="en-US" altLang="zh-CN" dirty="0"/>
          </a:p>
          <a:p>
            <a:endParaRPr lang="en-US" altLang="zh-CN" dirty="0"/>
          </a:p>
          <a:p>
            <a:r>
              <a:rPr lang="zh-CN" altLang="en-US" dirty="0"/>
              <a:t>换句话说，该局部独立性表明，在给定父节点的条件下，每个结点</a:t>
            </a:r>
            <a:r>
              <a:rPr lang="en-US" altLang="zh-CN" dirty="0"/>
              <a:t>Xi</a:t>
            </a:r>
            <a:r>
              <a:rPr lang="zh-CN" altLang="en-US" dirty="0"/>
              <a:t>与其非后代结点条件独立。变量节点会无条件依赖于它的父节点，但是会条件独立于它的所有非后代节点，这个条件就是要已知它的父节点。</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22</a:t>
            </a:fld>
            <a:endParaRPr lang="zh-CN" altLang="en-US"/>
          </a:p>
        </p:txBody>
      </p:sp>
    </p:spTree>
    <p:extLst>
      <p:ext uri="{BB962C8B-B14F-4D97-AF65-F5344CB8AC3E}">
        <p14:creationId xmlns:p14="http://schemas.microsoft.com/office/powerpoint/2010/main" val="2518020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利用团树与变量消去</a:t>
            </a:r>
            <a:r>
              <a:rPr lang="zh-CN" altLang="en-US" sz="1200" b="0" i="0" kern="1200" dirty="0">
                <a:solidFill>
                  <a:schemeClr val="tx1"/>
                </a:solidFill>
                <a:effectLst/>
                <a:latin typeface="+mn-lt"/>
                <a:ea typeface="+mn-ea"/>
                <a:cs typeface="+mn-cs"/>
              </a:rPr>
              <a:t>之间的关系，我们可以利用模拟</a:t>
            </a:r>
            <a:r>
              <a:rPr lang="en-US" altLang="zh-CN" sz="1200" b="0" i="0" kern="1200" dirty="0">
                <a:solidFill>
                  <a:schemeClr val="tx1"/>
                </a:solidFill>
                <a:effectLst/>
                <a:latin typeface="+mn-lt"/>
                <a:ea typeface="+mn-ea"/>
                <a:cs typeface="+mn-cs"/>
              </a:rPr>
              <a:t>VE</a:t>
            </a:r>
            <a:r>
              <a:rPr lang="zh-CN" altLang="en-US" sz="1200" b="0" i="0" kern="1200" dirty="0">
                <a:solidFill>
                  <a:schemeClr val="tx1"/>
                </a:solidFill>
                <a:effectLst/>
                <a:latin typeface="+mn-lt"/>
                <a:ea typeface="+mn-ea"/>
                <a:cs typeface="+mn-cs"/>
              </a:rPr>
              <a:t>算法运行，来生成团树图。用</a:t>
            </a:r>
            <a:r>
              <a:rPr lang="en-US" altLang="zh-CN" sz="1200" b="0" i="0" kern="1200" dirty="0">
                <a:solidFill>
                  <a:schemeClr val="tx1"/>
                </a:solidFill>
                <a:effectLst/>
                <a:latin typeface="+mn-lt"/>
                <a:ea typeface="+mn-ea"/>
                <a:cs typeface="+mn-cs"/>
              </a:rPr>
              <a:t>VE</a:t>
            </a:r>
            <a:r>
              <a:rPr lang="zh-CN" altLang="en-US" sz="1200" b="0" i="0" kern="1200" dirty="0">
                <a:solidFill>
                  <a:schemeClr val="tx1"/>
                </a:solidFill>
                <a:effectLst/>
                <a:latin typeface="+mn-lt"/>
                <a:ea typeface="+mn-ea"/>
                <a:cs typeface="+mn-cs"/>
              </a:rPr>
              <a:t>算法生成团树图，再利用团树结构简化</a:t>
            </a:r>
            <a:r>
              <a:rPr lang="en-US" altLang="zh-CN" sz="1200" b="0" i="0" kern="1200" dirty="0">
                <a:solidFill>
                  <a:schemeClr val="tx1"/>
                </a:solidFill>
                <a:effectLst/>
                <a:latin typeface="+mn-lt"/>
                <a:ea typeface="+mn-ea"/>
                <a:cs typeface="+mn-cs"/>
              </a:rPr>
              <a:t>VE</a:t>
            </a:r>
            <a:r>
              <a:rPr lang="zh-CN" altLang="en-US" sz="1200" b="0" i="0" kern="1200" dirty="0">
                <a:solidFill>
                  <a:schemeClr val="tx1"/>
                </a:solidFill>
                <a:effectLst/>
                <a:latin typeface="+mn-lt"/>
                <a:ea typeface="+mn-ea"/>
                <a:cs typeface="+mn-cs"/>
              </a:rPr>
              <a:t>的计算，最终达到变量推断的目的。</a:t>
            </a:r>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72</a:t>
            </a:fld>
            <a:endParaRPr lang="zh-CN" altLang="en-US"/>
          </a:p>
        </p:txBody>
      </p:sp>
    </p:spTree>
    <p:extLst>
      <p:ext uri="{BB962C8B-B14F-4D97-AF65-F5344CB8AC3E}">
        <p14:creationId xmlns:p14="http://schemas.microsoft.com/office/powerpoint/2010/main" val="1265141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得到了和之前一样的一棵团树</a:t>
            </a:r>
          </a:p>
        </p:txBody>
      </p:sp>
      <p:sp>
        <p:nvSpPr>
          <p:cNvPr id="4" name="灯片编号占位符 3"/>
          <p:cNvSpPr>
            <a:spLocks noGrp="1"/>
          </p:cNvSpPr>
          <p:nvPr>
            <p:ph type="sldNum" sz="quarter" idx="10"/>
          </p:nvPr>
        </p:nvSpPr>
        <p:spPr/>
        <p:txBody>
          <a:bodyPr/>
          <a:lstStyle/>
          <a:p>
            <a:fld id="{1E1D3B0E-95BF-4BCD-8D83-2227214E8415}" type="slidenum">
              <a:rPr lang="zh-CN" altLang="en-US" smtClean="0"/>
              <a:t>73</a:t>
            </a:fld>
            <a:endParaRPr lang="zh-CN" altLang="en-US"/>
          </a:p>
        </p:txBody>
      </p:sp>
    </p:spTree>
    <p:extLst>
      <p:ext uri="{BB962C8B-B14F-4D97-AF65-F5344CB8AC3E}">
        <p14:creationId xmlns:p14="http://schemas.microsoft.com/office/powerpoint/2010/main" val="2900846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要证明变量消去生成的是一棵团树。变量只会被消去一次</a:t>
            </a:r>
            <a:endParaRPr lang="en-US" altLang="zh-CN"/>
          </a:p>
          <a:p>
            <a:r>
              <a:rPr lang="zh-CN" altLang="en-US"/>
              <a:t>假设</a:t>
            </a:r>
            <a:r>
              <a:rPr lang="en-US" altLang="zh-CN" dirty="0"/>
              <a:t>x</a:t>
            </a:r>
            <a:r>
              <a:rPr lang="zh-CN" altLang="en-US" dirty="0"/>
              <a:t>在这里被消除，那么</a:t>
            </a:r>
            <a:r>
              <a:rPr lang="en-US" altLang="zh-CN" dirty="0"/>
              <a:t>c4</a:t>
            </a:r>
            <a:r>
              <a:rPr lang="zh-CN" altLang="en-US" dirty="0"/>
              <a:t>是</a:t>
            </a:r>
            <a:r>
              <a:rPr lang="en-US" altLang="zh-CN" dirty="0"/>
              <a:t>x</a:t>
            </a:r>
            <a:r>
              <a:rPr lang="zh-CN" altLang="en-US" dirty="0"/>
              <a:t>最后出现的位置，</a:t>
            </a:r>
            <a:r>
              <a:rPr lang="en-US" altLang="zh-CN" dirty="0"/>
              <a:t>x</a:t>
            </a:r>
            <a:r>
              <a:rPr lang="zh-CN" altLang="en-US" dirty="0"/>
              <a:t>不存在于</a:t>
            </a:r>
            <a:r>
              <a:rPr lang="en-US" altLang="zh-CN" dirty="0"/>
              <a:t>c6</a:t>
            </a:r>
            <a:r>
              <a:rPr lang="zh-CN" altLang="en-US" dirty="0"/>
              <a:t>。现在假设其他位置包含</a:t>
            </a:r>
            <a:r>
              <a:rPr lang="en-US" altLang="zh-CN" dirty="0"/>
              <a:t>x</a:t>
            </a:r>
            <a:r>
              <a:rPr lang="zh-CN" altLang="en-US" dirty="0"/>
              <a:t>，比方说在</a:t>
            </a:r>
            <a:r>
              <a:rPr lang="en-US" altLang="zh-CN" dirty="0"/>
              <a:t>c7</a:t>
            </a:r>
            <a:r>
              <a:rPr lang="zh-CN" altLang="en-US" dirty="0"/>
              <a:t>这，因为变量只会被消除一次，所以</a:t>
            </a:r>
            <a:r>
              <a:rPr lang="en-US" altLang="zh-CN" dirty="0"/>
              <a:t>7-3</a:t>
            </a:r>
            <a:r>
              <a:rPr lang="zh-CN" altLang="en-US" dirty="0"/>
              <a:t>这条边上</a:t>
            </a:r>
            <a:r>
              <a:rPr lang="en-US" altLang="zh-CN" dirty="0"/>
              <a:t>x</a:t>
            </a:r>
            <a:r>
              <a:rPr lang="zh-CN" altLang="en-US" dirty="0"/>
              <a:t>不会被消除。所以</a:t>
            </a:r>
            <a:r>
              <a:rPr lang="en-US" altLang="zh-CN" dirty="0"/>
              <a:t>c3</a:t>
            </a:r>
            <a:r>
              <a:rPr lang="zh-CN" altLang="en-US" dirty="0"/>
              <a:t>也包含</a:t>
            </a:r>
            <a:r>
              <a:rPr lang="en-US" altLang="zh-CN" dirty="0"/>
              <a:t>x</a:t>
            </a:r>
            <a:endParaRPr lang="zh-CN" altLang="en-US" dirty="0"/>
          </a:p>
        </p:txBody>
      </p:sp>
      <p:sp>
        <p:nvSpPr>
          <p:cNvPr id="4" name="灯片编号占位符 3"/>
          <p:cNvSpPr>
            <a:spLocks noGrp="1"/>
          </p:cNvSpPr>
          <p:nvPr>
            <p:ph type="sldNum" sz="quarter" idx="10"/>
          </p:nvPr>
        </p:nvSpPr>
        <p:spPr/>
        <p:txBody>
          <a:bodyPr/>
          <a:lstStyle/>
          <a:p>
            <a:fld id="{1E1D3B0E-95BF-4BCD-8D83-2227214E8415}" type="slidenum">
              <a:rPr lang="zh-CN" altLang="en-US" smtClean="0"/>
              <a:t>74</a:t>
            </a:fld>
            <a:endParaRPr lang="zh-CN" altLang="en-US"/>
          </a:p>
        </p:txBody>
      </p:sp>
    </p:spTree>
    <p:extLst>
      <p:ext uri="{BB962C8B-B14F-4D97-AF65-F5344CB8AC3E}">
        <p14:creationId xmlns:p14="http://schemas.microsoft.com/office/powerpoint/2010/main" val="18761684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很多任务中，我们关心概率分布并不是对这些概率分布本身感兴趣，而是要给予他们计算期望，并且基于这些期望进一步作出决策。</a:t>
                </a:r>
                <a:endParaRPr lang="en-US" altLang="zh-CN" dirty="0"/>
              </a:p>
              <a:p>
                <a:r>
                  <a:rPr lang="zh-CN" altLang="en-US" dirty="0"/>
                  <a:t>如果直接计算或毕竟这个期望比推断概率分布更容易，则直接操作无疑将是推断问题的求解更为高效。</a:t>
                </a:r>
                <a:endParaRPr lang="en-US" altLang="zh-CN" dirty="0"/>
              </a:p>
              <a:p>
                <a:r>
                  <a:rPr lang="zh-CN" altLang="en-US" dirty="0"/>
                  <a:t>假定我们的目标是计算函数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b="0" i="1" smtClean="0">
                        <a:latin typeface="Cambria Math" panose="02040503050406030204" pitchFamily="18" charset="0"/>
                      </a:rPr>
                      <m:t>在</m:t>
                    </m:r>
                  </m:oMath>
                </a14:m>
                <a:r>
                  <a:rPr lang="zh-CN" altLang="en-US" dirty="0"/>
                  <a:t>概率密度</a:t>
                </a:r>
                <a:r>
                  <a:rPr lang="en-US" altLang="zh-CN" dirty="0"/>
                  <a:t>p(z)</a:t>
                </a:r>
                <a:r>
                  <a:rPr lang="zh-CN" altLang="en-US" dirty="0"/>
                  <a:t>下的期望，直接精确求出期望或许十分复杂</a:t>
                </a:r>
              </a:p>
            </p:txBody>
          </p:sp>
        </mc:Choice>
        <mc:Fallback xmlns="">
          <p:sp>
            <p:nvSpPr>
              <p:cNvPr id="3" name="备注占位符 2"/>
              <p:cNvSpPr>
                <a:spLocks noGrp="1"/>
              </p:cNvSpPr>
              <p:nvPr>
                <p:ph type="body" idx="1"/>
              </p:nvPr>
            </p:nvSpPr>
            <p:spPr/>
            <p:txBody>
              <a:bodyPr/>
              <a:lstStyle/>
              <a:p>
                <a:r>
                  <a:rPr lang="zh-CN" altLang="en-US" dirty="0" smtClean="0"/>
                  <a:t>很多任务中，我们关心概率分布并不是对这些概率分布本身感兴趣，而是要给予他们计算期望，并且基于这些期望进一步作出决策。</a:t>
                </a:r>
                <a:endParaRPr lang="en-US" altLang="zh-CN" dirty="0" smtClean="0"/>
              </a:p>
              <a:p>
                <a:r>
                  <a:rPr lang="zh-CN" altLang="en-US" dirty="0" smtClean="0"/>
                  <a:t>如果直接计算或毕竟这个期望比推断概率分布更容易，则直接操作无疑将是推断问题的求解更为高效。</a:t>
                </a:r>
                <a:endParaRPr lang="en-US" altLang="zh-CN" dirty="0" smtClean="0"/>
              </a:p>
              <a:p>
                <a:r>
                  <a:rPr lang="zh-CN" altLang="en-US" dirty="0" smtClean="0"/>
                  <a:t>假定我们的目标是计算函数</a:t>
                </a:r>
                <a:r>
                  <a:rPr lang="en-US" altLang="zh-CN" b="0" i="0" smtClean="0">
                    <a:latin typeface="Cambria Math" panose="02040503050406030204" pitchFamily="18" charset="0"/>
                  </a:rPr>
                  <a:t>𝑓(𝑧)</a:t>
                </a:r>
                <a:r>
                  <a:rPr lang="zh-CN" altLang="en-US" b="0" i="0" smtClean="0">
                    <a:latin typeface="Cambria Math" panose="02040503050406030204" pitchFamily="18" charset="0"/>
                  </a:rPr>
                  <a:t>在</a:t>
                </a:r>
                <a:r>
                  <a:rPr lang="zh-CN" altLang="en-US" dirty="0" smtClean="0"/>
                  <a:t>概率密度</a:t>
                </a:r>
                <a:r>
                  <a:rPr lang="en-US" altLang="zh-CN" dirty="0" smtClean="0"/>
                  <a:t>p(z)</a:t>
                </a:r>
                <a:r>
                  <a:rPr lang="zh-CN" altLang="en-US" dirty="0" smtClean="0"/>
                  <a:t>下的期望，直接精确求出期望或许十分复杂</a:t>
                </a:r>
                <a:endParaRPr lang="zh-CN" altLang="en-US" dirty="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76</a:t>
            </a:fld>
            <a:endParaRPr lang="zh-CN" altLang="en-US"/>
          </a:p>
        </p:txBody>
      </p:sp>
    </p:spTree>
    <p:extLst>
      <p:ext uri="{BB962C8B-B14F-4D97-AF65-F5344CB8AC3E}">
        <p14:creationId xmlns:p14="http://schemas.microsoft.com/office/powerpoint/2010/main" val="3287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那么我们可以根据</a:t>
            </a:r>
            <a:r>
              <a:rPr lang="en-US" altLang="zh-CN" dirty="0"/>
              <a:t>p(z)</a:t>
            </a:r>
            <a:r>
              <a:rPr lang="zh-CN" altLang="en-US" dirty="0"/>
              <a:t>抽取一组样本，然后计算</a:t>
            </a:r>
            <a:r>
              <a:rPr lang="en-US" altLang="zh-CN" dirty="0"/>
              <a:t>f(z)</a:t>
            </a:r>
            <a:r>
              <a:rPr lang="zh-CN" altLang="en-US" dirty="0"/>
              <a:t>在这些样本上的平均值，依次来近似目标期望</a:t>
            </a:r>
          </a:p>
        </p:txBody>
      </p:sp>
      <p:sp>
        <p:nvSpPr>
          <p:cNvPr id="4" name="灯片编号占位符 3"/>
          <p:cNvSpPr>
            <a:spLocks noGrp="1"/>
          </p:cNvSpPr>
          <p:nvPr>
            <p:ph type="sldNum" sz="quarter" idx="10"/>
          </p:nvPr>
        </p:nvSpPr>
        <p:spPr/>
        <p:txBody>
          <a:bodyPr/>
          <a:lstStyle/>
          <a:p>
            <a:fld id="{3498C53B-E210-4017-A38F-B28B8F3AF91A}" type="slidenum">
              <a:rPr lang="zh-CN" altLang="en-US" smtClean="0"/>
              <a:t>77</a:t>
            </a:fld>
            <a:endParaRPr lang="zh-CN" altLang="en-US"/>
          </a:p>
        </p:txBody>
      </p:sp>
    </p:spTree>
    <p:extLst>
      <p:ext uri="{BB962C8B-B14F-4D97-AF65-F5344CB8AC3E}">
        <p14:creationId xmlns:p14="http://schemas.microsoft.com/office/powerpoint/2010/main" val="46360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以简单的贝叶斯模型为例，如果最终关心的是联合概率，条件概率，单一变量的概率都可以使用采样算法。</a:t>
            </a:r>
            <a:endParaRPr lang="en-US" altLang="zh-CN"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78</a:t>
            </a:fld>
            <a:endParaRPr lang="zh-CN" altLang="en-US"/>
          </a:p>
        </p:txBody>
      </p:sp>
    </p:spTree>
    <p:extLst>
      <p:ext uri="{BB962C8B-B14F-4D97-AF65-F5344CB8AC3E}">
        <p14:creationId xmlns:p14="http://schemas.microsoft.com/office/powerpoint/2010/main" val="1232380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这个例子中一共需要设置</a:t>
            </a:r>
            <a:r>
              <a:rPr lang="en-US" altLang="zh-CN" dirty="0"/>
              <a:t>11</a:t>
            </a:r>
            <a:r>
              <a:rPr lang="zh-CN" altLang="en-US" dirty="0"/>
              <a:t>个采样器，按照拓扑序进行采样，和最终得到一些结果组合（比如其中一个：</a:t>
            </a:r>
            <a:r>
              <a:rPr lang="en-US" altLang="zh-CN" dirty="0"/>
              <a:t>D0 I1 G1 S0 L1</a:t>
            </a:r>
            <a:r>
              <a:rPr lang="zh-CN" altLang="en-US" dirty="0"/>
              <a:t>）。</a:t>
            </a:r>
            <a:endParaRPr lang="en-US" altLang="zh-CN" dirty="0"/>
          </a:p>
          <a:p>
            <a:r>
              <a:rPr lang="zh-CN" altLang="en-US" dirty="0"/>
              <a:t>最后计算每个组合出现的频率即可以获得联合概率分布。</a:t>
            </a:r>
            <a:endParaRPr lang="en-US" altLang="zh-CN" dirty="0"/>
          </a:p>
          <a:p>
            <a:r>
              <a:rPr lang="zh-CN" altLang="en-US" dirty="0"/>
              <a:t>通过边缘化则可获得单一变量概率。</a:t>
            </a:r>
            <a:endParaRPr lang="en-US" altLang="zh-CN" dirty="0"/>
          </a:p>
          <a:p>
            <a:r>
              <a:rPr lang="zh-CN" altLang="en-US" dirty="0"/>
              <a:t>如果要求条件概率，则在结果中将符合条件的取出，重新归一化即可。</a:t>
            </a:r>
            <a:endParaRPr lang="en-US" altLang="zh-CN"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79</a:t>
            </a:fld>
            <a:endParaRPr lang="zh-CN" altLang="en-US"/>
          </a:p>
        </p:txBody>
      </p:sp>
    </p:spTree>
    <p:extLst>
      <p:ext uri="{BB962C8B-B14F-4D97-AF65-F5344CB8AC3E}">
        <p14:creationId xmlns:p14="http://schemas.microsoft.com/office/powerpoint/2010/main" val="3092701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总结可知，采样算法有以下性质：</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精度越高，结果越可靠，需要的采样次数也越多。</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所关心的事件发生的概率很小，则需要很大的采样次数才能得到较为准确的结果。</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如果随机变量的数量很多，则采样算法会非常复杂。故此算法不适用于随机变量很多的情况。</a:t>
            </a:r>
          </a:p>
          <a:p>
            <a:endParaRPr lang="en-US" altLang="zh-CN"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80</a:t>
            </a:fld>
            <a:endParaRPr lang="zh-CN" altLang="en-US"/>
          </a:p>
        </p:txBody>
      </p:sp>
    </p:spTree>
    <p:extLst>
      <p:ext uri="{BB962C8B-B14F-4D97-AF65-F5344CB8AC3E}">
        <p14:creationId xmlns:p14="http://schemas.microsoft.com/office/powerpoint/2010/main" val="13099680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那么问题来了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我们应该如何在复杂的概率分布中抽取相对独立的样本。</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498C53B-E210-4017-A38F-B28B8F3AF91A}" type="slidenum">
              <a:rPr lang="zh-CN" altLang="en-US" smtClean="0"/>
              <a:t>81</a:t>
            </a:fld>
            <a:endParaRPr lang="zh-CN" altLang="en-US"/>
          </a:p>
        </p:txBody>
      </p:sp>
    </p:spTree>
    <p:extLst>
      <p:ext uri="{BB962C8B-B14F-4D97-AF65-F5344CB8AC3E}">
        <p14:creationId xmlns:p14="http://schemas.microsoft.com/office/powerpoint/2010/main" val="13332245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马尔科夫链是一种时域动态模型，描述的随机变量随着时间的推进，在不同状态上跳跃，就和自动机很类似。</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实际上，不同的状态是随机变量所可能的取值，相邻状态之间是相关关系。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引入马尔科夫链的目的是为了描述某些情况下，随机变量的分布无法用数学公式表达，而可利用马尔科夫链进行建模。</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498C53B-E210-4017-A38F-B28B8F3AF91A}" type="slidenum">
              <a:rPr lang="zh-CN" altLang="en-US" smtClean="0"/>
              <a:t>82</a:t>
            </a:fld>
            <a:endParaRPr lang="zh-CN" altLang="en-US"/>
          </a:p>
        </p:txBody>
      </p:sp>
    </p:spTree>
    <p:extLst>
      <p:ext uri="{BB962C8B-B14F-4D97-AF65-F5344CB8AC3E}">
        <p14:creationId xmlns:p14="http://schemas.microsoft.com/office/powerpoint/2010/main" val="332439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根据之前关于有效迹的讨论，这里引出</a:t>
            </a:r>
            <a:r>
              <a:rPr lang="en-US" altLang="zh-CN" sz="1200" dirty="0"/>
              <a:t>d-</a:t>
            </a:r>
            <a:r>
              <a:rPr lang="zh-CN" altLang="en-US" sz="1200" dirty="0"/>
              <a:t>分离的概念：</a:t>
            </a:r>
            <a:endParaRPr lang="en-US" altLang="zh-CN" dirty="0"/>
          </a:p>
          <a:p>
            <a:endParaRPr lang="en-US" altLang="zh-CN" dirty="0"/>
          </a:p>
          <a:p>
            <a:r>
              <a:rPr lang="zh-CN" altLang="en-US" dirty="0"/>
              <a:t>直观可以理解为因为在给定</a:t>
            </a:r>
            <a:r>
              <a:rPr lang="en-US" altLang="zh-CN" dirty="0"/>
              <a:t>Z</a:t>
            </a:r>
            <a:r>
              <a:rPr lang="zh-CN" altLang="en-US" dirty="0"/>
              <a:t>的时候，</a:t>
            </a:r>
            <a:r>
              <a:rPr lang="en-US" altLang="zh-CN" dirty="0"/>
              <a:t>X</a:t>
            </a:r>
            <a:r>
              <a:rPr lang="zh-CN" altLang="en-US" dirty="0"/>
              <a:t>和</a:t>
            </a:r>
            <a:r>
              <a:rPr lang="en-US" altLang="zh-CN" dirty="0"/>
              <a:t>Y</a:t>
            </a:r>
            <a:r>
              <a:rPr lang="zh-CN" altLang="en-US" dirty="0"/>
              <a:t>被隔开，无法将概率影响传递给彼此。</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这个集合也称为</a:t>
            </a:r>
            <a:r>
              <a:rPr lang="zh-CN" altLang="en-US" sz="1200" b="1" dirty="0"/>
              <a:t>全局马尔可夫独立性</a:t>
            </a:r>
            <a:r>
              <a:rPr lang="zh-CN" altLang="en-US" sz="1200" dirty="0"/>
              <a:t>集。</a:t>
            </a:r>
            <a:endParaRPr lang="en-US" altLang="zh-CN" sz="1200" dirty="0"/>
          </a:p>
        </p:txBody>
      </p:sp>
      <p:sp>
        <p:nvSpPr>
          <p:cNvPr id="4" name="灯片编号占位符 3"/>
          <p:cNvSpPr>
            <a:spLocks noGrp="1"/>
          </p:cNvSpPr>
          <p:nvPr>
            <p:ph type="sldNum" sz="quarter" idx="10"/>
          </p:nvPr>
        </p:nvSpPr>
        <p:spPr/>
        <p:txBody>
          <a:bodyPr/>
          <a:lstStyle/>
          <a:p>
            <a:fld id="{F7254C51-A493-4F41-82B2-8C43FA364486}" type="slidenum">
              <a:rPr lang="zh-CN" altLang="en-US" smtClean="0"/>
              <a:t>23</a:t>
            </a:fld>
            <a:endParaRPr lang="zh-CN" altLang="en-US"/>
          </a:p>
        </p:txBody>
      </p:sp>
    </p:spTree>
    <p:extLst>
      <p:ext uri="{BB962C8B-B14F-4D97-AF65-F5344CB8AC3E}">
        <p14:creationId xmlns:p14="http://schemas.microsoft.com/office/powerpoint/2010/main" val="2980309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设</a:t>
            </a:r>
            <a:r>
              <a:rPr lang="en-US" altLang="zh-CN" sz="1200" b="0" i="0" u="none" strike="noStrike" kern="1200" dirty="0" err="1">
                <a:solidFill>
                  <a:schemeClr val="tx1"/>
                </a:solidFill>
                <a:effectLst/>
                <a:latin typeface="+mn-lt"/>
                <a:ea typeface="+mn-ea"/>
                <a:cs typeface="+mn-cs"/>
              </a:rPr>
              <a:t>Xt</a:t>
            </a:r>
            <a:r>
              <a:rPr lang="zh-CN" altLang="en-US" sz="1200" b="0" i="0" kern="1200" dirty="0">
                <a:solidFill>
                  <a:schemeClr val="tx1"/>
                </a:solidFill>
                <a:effectLst/>
                <a:latin typeface="+mn-lt"/>
                <a:ea typeface="+mn-ea"/>
                <a:cs typeface="+mn-cs"/>
              </a:rPr>
              <a:t>表示随机变量</a:t>
            </a:r>
            <a:r>
              <a:rPr lang="en-US" altLang="zh-CN" sz="1200" b="0" i="0" u="none" strike="noStrike"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在离散时间</a:t>
            </a:r>
            <a:r>
              <a:rPr lang="en-US" altLang="zh-CN" sz="1200" b="0" i="0" u="none" strike="noStrike"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时刻的取值。若该变量随时间变化的转移概率仅仅依赖于它的当前取值，也就是说状态转移的概率只依赖于前一个状态。称这个变量为马尔可夫变量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马尔可夫链指的是在一段时间内随机变量</a:t>
            </a:r>
            <a:r>
              <a:rPr lang="en-US" altLang="zh-CN" sz="1200" b="0" i="0" u="none" strike="noStrike"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的取值序列</a:t>
            </a:r>
            <a:r>
              <a:rPr lang="en-US" altLang="zh-CN" sz="1200" b="0" i="0" u="none" strike="noStrike" kern="1200" dirty="0">
                <a:solidFill>
                  <a:schemeClr val="tx1"/>
                </a:solidFill>
                <a:effectLst/>
                <a:latin typeface="+mn-lt"/>
                <a:ea typeface="+mn-ea"/>
                <a:cs typeface="+mn-cs"/>
              </a:rPr>
              <a:t>(X0,X1,⋯,Xm)</a:t>
            </a:r>
            <a:r>
              <a:rPr lang="zh-CN" altLang="en-US" sz="1200" b="0" i="0" kern="1200" dirty="0">
                <a:solidFill>
                  <a:schemeClr val="tx1"/>
                </a:solidFill>
                <a:effectLst/>
                <a:latin typeface="+mn-lt"/>
                <a:ea typeface="+mn-ea"/>
                <a:cs typeface="+mn-cs"/>
              </a:rPr>
              <a:t>，它们满足如上的马尔可夫性质。</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498C53B-E210-4017-A38F-B28B8F3AF91A}" type="slidenum">
              <a:rPr lang="zh-CN" altLang="en-US" smtClean="0"/>
              <a:t>83</a:t>
            </a:fld>
            <a:endParaRPr lang="zh-CN" altLang="en-US"/>
          </a:p>
        </p:txBody>
      </p:sp>
    </p:spTree>
    <p:extLst>
      <p:ext uri="{BB962C8B-B14F-4D97-AF65-F5344CB8AC3E}">
        <p14:creationId xmlns:p14="http://schemas.microsoft.com/office/powerpoint/2010/main" val="21220437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马尔可夫链是通过对应的转移概率定义的，转移概率指的是随机变量从一个时刻到下一个时刻，从状态</a:t>
            </a:r>
            <a:r>
              <a:rPr lang="en-US" altLang="zh-CN" sz="1200" b="0" i="0" u="none" strike="noStrike" kern="1200" dirty="0" err="1">
                <a:solidFill>
                  <a:schemeClr val="tx1"/>
                </a:solidFill>
                <a:effectLst/>
                <a:latin typeface="+mn-lt"/>
                <a:ea typeface="+mn-ea"/>
                <a:cs typeface="+mn-cs"/>
              </a:rPr>
              <a:t>si</a:t>
            </a:r>
            <a:r>
              <a:rPr lang="zh-CN" altLang="en-US" sz="1200" b="0" i="0" kern="1200" dirty="0">
                <a:solidFill>
                  <a:schemeClr val="tx1"/>
                </a:solidFill>
                <a:effectLst/>
                <a:latin typeface="+mn-lt"/>
                <a:ea typeface="+mn-ea"/>
                <a:cs typeface="+mn-cs"/>
              </a:rPr>
              <a:t>转移到另一个状态</a:t>
            </a:r>
            <a:r>
              <a:rPr lang="en-US" altLang="zh-CN" sz="1200" b="0" i="0" u="none" strike="noStrike" kern="1200" dirty="0" err="1">
                <a:solidFill>
                  <a:schemeClr val="tx1"/>
                </a:solidFill>
                <a:effectLst/>
                <a:latin typeface="+mn-lt"/>
                <a:ea typeface="+mn-ea"/>
                <a:cs typeface="+mn-cs"/>
              </a:rPr>
              <a:t>sj</a:t>
            </a:r>
            <a:r>
              <a:rPr lang="zh-CN" altLang="en-US" sz="1200" b="0" i="0" kern="1200" dirty="0">
                <a:solidFill>
                  <a:schemeClr val="tx1"/>
                </a:solidFill>
                <a:effectLst/>
                <a:latin typeface="+mn-lt"/>
                <a:ea typeface="+mn-ea"/>
                <a:cs typeface="+mn-cs"/>
              </a:rPr>
              <a:t>的概率。</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84</a:t>
            </a:fld>
            <a:endParaRPr lang="zh-CN" altLang="en-US"/>
          </a:p>
        </p:txBody>
      </p:sp>
    </p:spTree>
    <p:extLst>
      <p:ext uri="{BB962C8B-B14F-4D97-AF65-F5344CB8AC3E}">
        <p14:creationId xmlns:p14="http://schemas.microsoft.com/office/powerpoint/2010/main" val="2789437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举个例子，假设我昨天的状态是没做</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，那么转移到今天挨骂的概率是</a:t>
            </a:r>
            <a:r>
              <a:rPr lang="en-US" altLang="zh-CN" sz="1200" b="0" i="0" kern="1200" dirty="0">
                <a:solidFill>
                  <a:schemeClr val="tx1"/>
                </a:solidFill>
                <a:effectLst/>
                <a:latin typeface="+mn-lt"/>
                <a:ea typeface="+mn-ea"/>
                <a:cs typeface="+mn-cs"/>
              </a:rPr>
              <a:t>100%</a:t>
            </a:r>
          </a:p>
          <a:p>
            <a:endParaRPr lang="zh-CN" altLang="en-US"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85</a:t>
            </a:fld>
            <a:endParaRPr lang="zh-CN" altLang="en-US"/>
          </a:p>
        </p:txBody>
      </p:sp>
    </p:spTree>
    <p:extLst>
      <p:ext uri="{BB962C8B-B14F-4D97-AF65-F5344CB8AC3E}">
        <p14:creationId xmlns:p14="http://schemas.microsoft.com/office/powerpoint/2010/main" val="32668737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r>
                      <a:rPr lang="zh-CN" altLang="en-US" b="0" i="1" smtClean="0">
                        <a:latin typeface="Cambria Math" panose="02040503050406030204" pitchFamily="18" charset="0"/>
                      </a:rPr>
                      <m:t>指的是</m:t>
                    </m:r>
                  </m:oMath>
                </a14:m>
                <a:r>
                  <a:rPr lang="zh-CN" altLang="en-US" dirty="0"/>
                  <a:t>在时刻</a:t>
                </a:r>
                <a:r>
                  <a:rPr lang="en-US" altLang="zh-CN" dirty="0"/>
                  <a:t>t</a:t>
                </a:r>
                <a:r>
                  <a:rPr lang="zh-CN" altLang="en-US" dirty="0"/>
                  <a:t>，这个随机变量的分布，</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𝑘</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r>
                      <a:rPr lang="zh-CN" altLang="en-US" b="0" i="1" smtClean="0">
                        <a:latin typeface="Cambria Math" panose="02040503050406030204" pitchFamily="18" charset="0"/>
                      </a:rPr>
                      <m:t>就是</m:t>
                    </m:r>
                  </m:oMath>
                </a14:m>
                <a:r>
                  <a:rPr lang="zh-CN" altLang="en-US" dirty="0"/>
                  <a:t>指时刻</a:t>
                </a:r>
                <a:r>
                  <a:rPr lang="en-US" altLang="zh-CN" dirty="0"/>
                  <a:t>t</a:t>
                </a:r>
                <a:r>
                  <a:rPr lang="zh-CN" altLang="en-US" dirty="0"/>
                  <a:t>取值为第</a:t>
                </a:r>
                <a:r>
                  <a:rPr lang="en-US" altLang="zh-CN" dirty="0"/>
                  <a:t>k</a:t>
                </a:r>
                <a:r>
                  <a:rPr lang="zh-CN" altLang="en-US" dirty="0"/>
                  <a:t>个状态的概率。</a:t>
                </a:r>
                <a:endParaRPr lang="en-US" altLang="zh-CN" dirty="0"/>
              </a:p>
              <a:p>
                <a:r>
                  <a:rPr lang="zh-CN" altLang="en-US" dirty="0"/>
                  <a:t>下面这个公式的意思是第</a:t>
                </a:r>
                <a:r>
                  <a:rPr lang="en-US" altLang="zh-CN" dirty="0"/>
                  <a:t>t+1</a:t>
                </a:r>
                <a:r>
                  <a:rPr lang="zh-CN" altLang="en-US" dirty="0"/>
                  <a:t>个时刻为第</a:t>
                </a:r>
                <a:r>
                  <a:rPr lang="en-US" altLang="zh-CN" dirty="0" err="1"/>
                  <a:t>i</a:t>
                </a:r>
                <a:r>
                  <a:rPr lang="zh-CN" altLang="en-US" dirty="0"/>
                  <a:t>个状态的概率为，前一个时刻的每个状态的概率乘上从那个状态转移到这个状态的概率，然后把它们求和。</a:t>
                </a:r>
                <a:endParaRPr lang="en-US" altLang="zh-CN" dirty="0"/>
              </a:p>
            </p:txBody>
          </p:sp>
        </mc:Choice>
        <mc:Fallback xmlns="">
          <p:sp>
            <p:nvSpPr>
              <p:cNvPr id="3" name="备注占位符 2"/>
              <p:cNvSpPr>
                <a:spLocks noGrp="1"/>
              </p:cNvSpPr>
              <p:nvPr>
                <p:ph type="body" idx="1"/>
              </p:nvPr>
            </p:nvSpPr>
            <p:spPr/>
            <p:txBody>
              <a:bodyPr/>
              <a:lstStyle/>
              <a:p>
                <a:pPr/>
                <a:r>
                  <a:rPr lang="en-US" altLang="zh-CN" b="0" i="0" smtClean="0">
                    <a:latin typeface="Cambria Math" panose="02040503050406030204" pitchFamily="18" charset="0"/>
                  </a:rPr>
                  <a:t>𝜋^((𝑡) )</a:t>
                </a:r>
                <a:r>
                  <a:rPr lang="zh-CN" altLang="en-US" b="0" i="0" smtClean="0">
                    <a:latin typeface="Cambria Math" panose="02040503050406030204" pitchFamily="18" charset="0"/>
                  </a:rPr>
                  <a:t> 指的是</a:t>
                </a:r>
                <a:r>
                  <a:rPr lang="zh-CN" altLang="en-US" dirty="0" smtClean="0"/>
                  <a:t>在时刻</a:t>
                </a:r>
                <a:r>
                  <a:rPr lang="en-US" altLang="zh-CN" dirty="0" smtClean="0"/>
                  <a:t>t</a:t>
                </a:r>
                <a:r>
                  <a:rPr lang="zh-CN" altLang="en-US" dirty="0" smtClean="0"/>
                  <a:t>，这个随机变量的分布，</a:t>
                </a:r>
                <a:r>
                  <a:rPr lang="en-US" altLang="zh-CN" b="0" i="0" smtClean="0">
                    <a:latin typeface="Cambria Math" panose="02040503050406030204" pitchFamily="18" charset="0"/>
                  </a:rPr>
                  <a:t>𝜋_𝑘^((𝑡) )</a:t>
                </a:r>
                <a:r>
                  <a:rPr lang="zh-CN" altLang="en-US" b="0" i="0" smtClean="0">
                    <a:latin typeface="Cambria Math" panose="02040503050406030204" pitchFamily="18" charset="0"/>
                  </a:rPr>
                  <a:t> 就是</a:t>
                </a:r>
                <a:r>
                  <a:rPr lang="zh-CN" altLang="en-US" dirty="0" smtClean="0"/>
                  <a:t>指时刻</a:t>
                </a:r>
                <a:r>
                  <a:rPr lang="en-US" altLang="zh-CN" dirty="0" smtClean="0"/>
                  <a:t>t</a:t>
                </a:r>
                <a:r>
                  <a:rPr lang="zh-CN" altLang="en-US" dirty="0" smtClean="0"/>
                  <a:t>取值为第</a:t>
                </a:r>
                <a:r>
                  <a:rPr lang="en-US" altLang="zh-CN" dirty="0" smtClean="0"/>
                  <a:t>k</a:t>
                </a:r>
                <a:r>
                  <a:rPr lang="zh-CN" altLang="en-US" dirty="0" smtClean="0"/>
                  <a:t>个状态的概率。</a:t>
                </a:r>
                <a:endParaRPr lang="en-US" altLang="zh-CN" dirty="0" smtClean="0"/>
              </a:p>
              <a:p>
                <a:pPr/>
                <a:r>
                  <a:rPr lang="zh-CN" altLang="en-US" dirty="0" smtClean="0"/>
                  <a:t>下面这个公式的意思是第</a:t>
                </a:r>
                <a:r>
                  <a:rPr lang="en-US" altLang="zh-CN" dirty="0" smtClean="0"/>
                  <a:t>t+1</a:t>
                </a:r>
                <a:r>
                  <a:rPr lang="zh-CN" altLang="en-US" dirty="0" smtClean="0"/>
                  <a:t>个时刻为第</a:t>
                </a:r>
                <a:r>
                  <a:rPr lang="en-US" altLang="zh-CN" dirty="0" err="1" smtClean="0"/>
                  <a:t>i</a:t>
                </a:r>
                <a:r>
                  <a:rPr lang="zh-CN" altLang="en-US" dirty="0" smtClean="0"/>
                  <a:t>个状态的概率为，前一个时刻的每个状态的概率乘上从那个状态转移到这个状态的概率，然后把它们求和。</a:t>
                </a:r>
                <a:endParaRPr lang="en-US" altLang="zh-CN" dirty="0" smtClean="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86</a:t>
            </a:fld>
            <a:endParaRPr lang="zh-CN" altLang="en-US"/>
          </a:p>
        </p:txBody>
      </p:sp>
    </p:spTree>
    <p:extLst>
      <p:ext uri="{BB962C8B-B14F-4D97-AF65-F5344CB8AC3E}">
        <p14:creationId xmlns:p14="http://schemas.microsoft.com/office/powerpoint/2010/main" val="168202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再举个例子</a:t>
            </a:r>
            <a:endParaRPr lang="en-US" altLang="zh-CN" dirty="0"/>
          </a:p>
          <a:p>
            <a:r>
              <a:rPr lang="zh-CN" altLang="en-US" dirty="0"/>
              <a:t>我今天挨骂的概率，就等于昨天没做</a:t>
            </a:r>
            <a:r>
              <a:rPr lang="en-US" altLang="zh-CN" dirty="0"/>
              <a:t>PPT</a:t>
            </a:r>
            <a:r>
              <a:rPr lang="zh-CN" altLang="en-US" dirty="0"/>
              <a:t>的概率乘</a:t>
            </a:r>
            <a:r>
              <a:rPr lang="en-US" altLang="zh-CN" dirty="0"/>
              <a:t>100%</a:t>
            </a:r>
            <a:r>
              <a:rPr lang="zh-CN" altLang="en-US" dirty="0"/>
              <a:t>，加上昨天做了</a:t>
            </a:r>
            <a:r>
              <a:rPr lang="en-US" altLang="zh-CN" dirty="0"/>
              <a:t>PPT</a:t>
            </a:r>
            <a:r>
              <a:rPr lang="zh-CN" altLang="en-US" dirty="0"/>
              <a:t>但是</a:t>
            </a:r>
            <a:r>
              <a:rPr lang="en-US" altLang="zh-CN" dirty="0"/>
              <a:t>PPT</a:t>
            </a:r>
            <a:r>
              <a:rPr lang="zh-CN" altLang="en-US" dirty="0"/>
              <a:t>做的不好的概率，再加上其它种种情况</a:t>
            </a:r>
          </a:p>
        </p:txBody>
      </p:sp>
      <p:sp>
        <p:nvSpPr>
          <p:cNvPr id="4" name="灯片编号占位符 3"/>
          <p:cNvSpPr>
            <a:spLocks noGrp="1"/>
          </p:cNvSpPr>
          <p:nvPr>
            <p:ph type="sldNum" sz="quarter" idx="10"/>
          </p:nvPr>
        </p:nvSpPr>
        <p:spPr/>
        <p:txBody>
          <a:bodyPr/>
          <a:lstStyle/>
          <a:p>
            <a:fld id="{3498C53B-E210-4017-A38F-B28B8F3AF91A}" type="slidenum">
              <a:rPr lang="zh-CN" altLang="en-US" smtClean="0"/>
              <a:t>87</a:t>
            </a:fld>
            <a:endParaRPr lang="zh-CN" altLang="en-US"/>
          </a:p>
        </p:txBody>
      </p:sp>
    </p:spTree>
    <p:extLst>
      <p:ext uri="{BB962C8B-B14F-4D97-AF65-F5344CB8AC3E}">
        <p14:creationId xmlns:p14="http://schemas.microsoft.com/office/powerpoint/2010/main" val="12646164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最后是转移矩阵</a:t>
            </a:r>
            <a:endParaRPr lang="en-US" altLang="zh-CN" dirty="0"/>
          </a:p>
          <a:p>
            <a:r>
              <a:rPr lang="zh-CN" altLang="en-US" dirty="0"/>
              <a:t>如果这个随机变量的状态数目为</a:t>
            </a:r>
            <a:r>
              <a:rPr lang="en-US" altLang="zh-CN" dirty="0"/>
              <a:t>n</a:t>
            </a:r>
            <a:r>
              <a:rPr lang="zh-CN" altLang="en-US" dirty="0"/>
              <a:t>，那么转移矩阵就是</a:t>
            </a:r>
            <a:r>
              <a:rPr lang="en-US" altLang="zh-CN" dirty="0"/>
              <a:t>n*n</a:t>
            </a:r>
            <a:r>
              <a:rPr lang="zh-CN" altLang="en-US" dirty="0"/>
              <a:t>的。</a:t>
            </a:r>
            <a:endParaRPr lang="en-US" altLang="zh-CN" dirty="0"/>
          </a:p>
          <a:p>
            <a:r>
              <a:rPr lang="zh-CN" altLang="en-US" dirty="0"/>
              <a:t>下一个时刻的状态分布就是上一个时刻的分布乘以转移矩阵。</a:t>
            </a:r>
          </a:p>
        </p:txBody>
      </p:sp>
      <p:sp>
        <p:nvSpPr>
          <p:cNvPr id="4" name="灯片编号占位符 3"/>
          <p:cNvSpPr>
            <a:spLocks noGrp="1"/>
          </p:cNvSpPr>
          <p:nvPr>
            <p:ph type="sldNum" sz="quarter" idx="10"/>
          </p:nvPr>
        </p:nvSpPr>
        <p:spPr/>
        <p:txBody>
          <a:bodyPr/>
          <a:lstStyle/>
          <a:p>
            <a:fld id="{3498C53B-E210-4017-A38F-B28B8F3AF91A}" type="slidenum">
              <a:rPr lang="zh-CN" altLang="en-US" smtClean="0"/>
              <a:t>88</a:t>
            </a:fld>
            <a:endParaRPr lang="zh-CN" altLang="en-US"/>
          </a:p>
        </p:txBody>
      </p:sp>
    </p:spTree>
    <p:extLst>
      <p:ext uri="{BB962C8B-B14F-4D97-AF65-F5344CB8AC3E}">
        <p14:creationId xmlns:p14="http://schemas.microsoft.com/office/powerpoint/2010/main" val="1373315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如果一个马尔科夫链没有只进不出的环，并且任何一个状态都有回到自己的回路，那么这个马尔科夫链就能收敛。</a:t>
                </a:r>
                <a:endParaRPr lang="en-US" altLang="zh-CN" sz="1200" b="0" i="0" kern="1200" dirty="0">
                  <a:solidFill>
                    <a:schemeClr val="tx1"/>
                  </a:solidFill>
                  <a:effectLst/>
                  <a:latin typeface="+mn-lt"/>
                  <a:ea typeface="+mn-ea"/>
                  <a:cs typeface="+mn-cs"/>
                </a:endParaRPr>
              </a:p>
              <a:p>
                <a:r>
                  <a:rPr lang="zh-CN" altLang="en-US" dirty="0"/>
                  <a:t>那么随着转移次数的增多，随机变量最终会收敛到平稳分布</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oMath>
                </a14:m>
                <a:endParaRPr lang="en-US" altLang="zh-CN" b="0" dirty="0"/>
              </a:p>
              <a:p>
                <a:r>
                  <a:rPr lang="zh-CN" altLang="en-US" dirty="0"/>
                  <a:t>如果当前这个分布再转移一次还是回到了这个分布，就像化学方程式中达到动态平衡一样，那么可以认为这个马尔科夫链收敛了。</a:t>
                </a:r>
                <a:endParaRPr lang="en-US" altLang="zh-CN" dirty="0"/>
              </a:p>
              <a:p>
                <a:r>
                  <a:rPr lang="zh-CN" altLang="en-US" dirty="0"/>
                  <a:t>收敛之后每一次转移都能得到一个符合分布的样本。</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如果一个马尔科夫链没有只进不出的环，并且任何一个状态都有回到自己的回路，那么这个马尔科夫链就能收敛。</a:t>
                </a:r>
                <a:endParaRPr lang="en-US" altLang="zh-CN" sz="1200" b="0" i="0" kern="1200" dirty="0" smtClean="0">
                  <a:solidFill>
                    <a:schemeClr val="tx1"/>
                  </a:solidFill>
                  <a:effectLst/>
                  <a:latin typeface="+mn-lt"/>
                  <a:ea typeface="+mn-ea"/>
                  <a:cs typeface="+mn-cs"/>
                </a:endParaRPr>
              </a:p>
              <a:p>
                <a:r>
                  <a:rPr lang="zh-CN" altLang="en-US" dirty="0" smtClean="0"/>
                  <a:t>那么随着转移次数的增多，随机变量最终会收敛到平稳分布</a:t>
                </a:r>
                <a:r>
                  <a:rPr lang="en-US" altLang="zh-CN" b="0" i="0" smtClean="0">
                    <a:latin typeface="Cambria Math" panose="02040503050406030204" pitchFamily="18" charset="0"/>
                  </a:rPr>
                  <a:t>𝜋^∗</a:t>
                </a:r>
                <a:endParaRPr lang="en-US" altLang="zh-CN" b="0" dirty="0" smtClean="0"/>
              </a:p>
              <a:p>
                <a:r>
                  <a:rPr lang="zh-CN" altLang="en-US" dirty="0" smtClean="0"/>
                  <a:t>如果当前这个分布再转移一次还是回到了这个分布，就像化学方程式中达到动态平衡一样，那么可以认为这个马尔科夫链收敛了。</a:t>
                </a:r>
                <a:endParaRPr lang="en-US" altLang="zh-CN" dirty="0" smtClean="0"/>
              </a:p>
              <a:p>
                <a:r>
                  <a:rPr lang="zh-CN" altLang="en-US" dirty="0" smtClean="0"/>
                  <a:t>收敛之后每一次转移都能得到一个符合分布的样本。</a:t>
                </a:r>
                <a:endParaRPr lang="en-US" altLang="zh-CN" dirty="0" smtClean="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89</a:t>
            </a:fld>
            <a:endParaRPr lang="zh-CN" altLang="en-US"/>
          </a:p>
        </p:txBody>
      </p:sp>
    </p:spTree>
    <p:extLst>
      <p:ext uri="{BB962C8B-B14F-4D97-AF65-F5344CB8AC3E}">
        <p14:creationId xmlns:p14="http://schemas.microsoft.com/office/powerpoint/2010/main" val="40253354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MCMC</a:t>
            </a:r>
            <a:r>
              <a:rPr lang="zh-CN" altLang="en-US" dirty="0"/>
              <a:t>方法先根据目标概率分布</a:t>
            </a:r>
            <a:r>
              <a:rPr lang="en-US" altLang="zh-CN" dirty="0"/>
              <a:t>P(X)</a:t>
            </a:r>
            <a:r>
              <a:rPr lang="zh-CN" altLang="en-US" dirty="0"/>
              <a:t>构造一条马尔科夫链，使得这条马尔科夫链收敛到平稳分布之后正好等于</a:t>
            </a:r>
            <a:r>
              <a:rPr lang="en-US" altLang="zh-CN" dirty="0"/>
              <a:t>P(X)</a:t>
            </a:r>
            <a:r>
              <a:rPr lang="zh-CN" altLang="en-US" dirty="0"/>
              <a:t>。</a:t>
            </a:r>
            <a:endParaRPr lang="en-US" altLang="zh-CN" dirty="0"/>
          </a:p>
          <a:p>
            <a:r>
              <a:rPr lang="zh-CN" altLang="en-US" dirty="0"/>
              <a:t>然后通过不断计算这条马尔科夫链直到达到平稳状态，之后将最后一个值作为样本取出。</a:t>
            </a:r>
            <a:endParaRPr lang="en-US" altLang="zh-CN" dirty="0"/>
          </a:p>
          <a:p>
            <a:r>
              <a:rPr lang="zh-CN" altLang="en-US" dirty="0"/>
              <a:t>这里马尔科夫链转移概率的构造至关重要，不同的构造方法将产生不同的</a:t>
            </a:r>
            <a:r>
              <a:rPr lang="en-US" altLang="zh-CN" dirty="0"/>
              <a:t>MCMC</a:t>
            </a:r>
            <a:r>
              <a:rPr lang="zh-CN" altLang="en-US" dirty="0"/>
              <a:t>算法。</a:t>
            </a:r>
            <a:endParaRPr lang="en-US" altLang="zh-CN"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90</a:t>
            </a:fld>
            <a:endParaRPr lang="zh-CN" altLang="en-US"/>
          </a:p>
        </p:txBody>
      </p:sp>
    </p:spTree>
    <p:extLst>
      <p:ext uri="{BB962C8B-B14F-4D97-AF65-F5344CB8AC3E}">
        <p14:creationId xmlns:p14="http://schemas.microsoft.com/office/powerpoint/2010/main" val="3737182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MH</a:t>
                </a:r>
                <a:r>
                  <a:rPr lang="zh-CN" altLang="en-US" dirty="0"/>
                  <a:t>算法是</a:t>
                </a:r>
                <a:r>
                  <a:rPr lang="en-US" altLang="zh-CN" dirty="0"/>
                  <a:t>MCMC</a:t>
                </a:r>
                <a:r>
                  <a:rPr lang="zh-CN" altLang="en-US" dirty="0"/>
                  <a:t>的重要代表，它基于“拒绝采样”来使得平稳分布逼近目标分布。</a:t>
                </a:r>
                <a:endParaRPr lang="en-US" altLang="zh-CN" dirty="0"/>
              </a:p>
              <a:p>
                <a:r>
                  <a:rPr lang="en-US" altLang="zh-CN" dirty="0"/>
                  <a:t>MH</a:t>
                </a:r>
                <a:r>
                  <a:rPr lang="zh-CN" altLang="en-US" dirty="0"/>
                  <a:t>方法提出了一个比马尔科夫链平稳条件更苛刻的条件，细致平稳条件</a:t>
                </a:r>
                <a:endParaRPr lang="en-US" altLang="zh-CN" dirty="0"/>
              </a:p>
              <a:p>
                <a:r>
                  <a:rPr lang="zh-CN" altLang="en-US" dirty="0"/>
                  <a:t>对于一个马尔科夫过程，转移矩阵</a:t>
                </a:r>
                <a:r>
                  <a:rPr lang="en-US" altLang="zh-CN" dirty="0"/>
                  <a:t>T</a:t>
                </a:r>
                <a:r>
                  <a:rPr lang="zh-CN" altLang="en-US" dirty="0"/>
                  <a:t>和分布</a:t>
                </a:r>
                <a14:m>
                  <m:oMath xmlns:m="http://schemas.openxmlformats.org/officeDocument/2006/math">
                    <m:r>
                      <a:rPr lang="en-US" altLang="zh-CN" b="0" i="1" smtClean="0">
                        <a:latin typeface="Cambria Math" panose="02040503050406030204" pitchFamily="18" charset="0"/>
                      </a:rPr>
                      <m:t>𝜋</m:t>
                    </m:r>
                  </m:oMath>
                </a14:m>
                <a:r>
                  <a:rPr lang="zh-CN" altLang="en-US" dirty="0"/>
                  <a:t>，如果这个分布的每一个状态转移到另一个状态的概率，和从那个状态转移回这个状态的概率相等，那么才被认为收敛。</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smtClean="0"/>
                  <a:t>MH</a:t>
                </a:r>
                <a:r>
                  <a:rPr lang="zh-CN" altLang="en-US" dirty="0" smtClean="0"/>
                  <a:t>算法是</a:t>
                </a:r>
                <a:r>
                  <a:rPr lang="en-US" altLang="zh-CN" dirty="0" smtClean="0"/>
                  <a:t>MCMC</a:t>
                </a:r>
                <a:r>
                  <a:rPr lang="zh-CN" altLang="en-US" dirty="0" smtClean="0"/>
                  <a:t>的重要代表，它基于“拒绝采样”来使得平稳分布逼近目标分布。</a:t>
                </a:r>
                <a:endParaRPr lang="en-US" altLang="zh-CN" dirty="0" smtClean="0"/>
              </a:p>
              <a:p>
                <a:r>
                  <a:rPr lang="en-US" altLang="zh-CN" dirty="0" smtClean="0"/>
                  <a:t>MH</a:t>
                </a:r>
                <a:r>
                  <a:rPr lang="zh-CN" altLang="en-US" dirty="0" smtClean="0"/>
                  <a:t>方法提出了一个比马尔科夫链平稳条件更苛刻的条件，细致平稳条件</a:t>
                </a:r>
                <a:endParaRPr lang="en-US" altLang="zh-CN" dirty="0" smtClean="0"/>
              </a:p>
              <a:p>
                <a:r>
                  <a:rPr lang="zh-CN" altLang="en-US" dirty="0" smtClean="0"/>
                  <a:t>对于一个马尔科夫过程，转移矩阵</a:t>
                </a:r>
                <a:r>
                  <a:rPr lang="en-US" altLang="zh-CN" dirty="0" smtClean="0"/>
                  <a:t>T</a:t>
                </a:r>
                <a:r>
                  <a:rPr lang="zh-CN" altLang="en-US" dirty="0" smtClean="0"/>
                  <a:t>和分布</a:t>
                </a:r>
                <a:r>
                  <a:rPr lang="en-US" altLang="zh-CN" b="0" i="0" smtClean="0">
                    <a:latin typeface="Cambria Math" panose="02040503050406030204" pitchFamily="18" charset="0"/>
                  </a:rPr>
                  <a:t>𝜋</a:t>
                </a:r>
                <a:r>
                  <a:rPr lang="zh-CN" altLang="en-US" dirty="0" smtClean="0"/>
                  <a:t>，如果这个分布的每一个状态转移到另一个状态的概率，和从那个状态转移回这个状态的概率相等，那么才被认为收敛。</a:t>
                </a:r>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91</a:t>
            </a:fld>
            <a:endParaRPr lang="zh-CN" altLang="en-US"/>
          </a:p>
        </p:txBody>
      </p:sp>
    </p:spTree>
    <p:extLst>
      <p:ext uri="{BB962C8B-B14F-4D97-AF65-F5344CB8AC3E}">
        <p14:creationId xmlns:p14="http://schemas.microsoft.com/office/powerpoint/2010/main" val="3445512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MH</a:t>
                </a:r>
                <a:r>
                  <a:rPr lang="zh-CN" altLang="en-US" dirty="0"/>
                  <a:t>方法流程如下</a:t>
                </a:r>
                <a:endParaRPr lang="en-US" altLang="zh-CN" dirty="0"/>
              </a:p>
              <a:p>
                <a:r>
                  <a:rPr lang="zh-CN" altLang="en-US" dirty="0"/>
                  <a:t>用户先给定一个先验概率矩阵，矩阵每一格表示从一个状态转移到另一个状态的概率</a:t>
                </a:r>
                <a:endParaRPr lang="en-US" altLang="zh-CN" dirty="0"/>
              </a:p>
              <a:p>
                <a:r>
                  <a:rPr lang="zh-CN" altLang="en-US" dirty="0"/>
                  <a:t>之后根据</a:t>
                </a:r>
                <a:r>
                  <a:rPr lang="en-US" altLang="zh-CN" dirty="0"/>
                  <a:t>Q</a:t>
                </a:r>
                <a:r>
                  <a:rPr lang="zh-CN" altLang="en-US" dirty="0"/>
                  <a:t>随机出一个候选状态</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oMath>
                </a14:m>
                <a:endParaRPr lang="en-US" altLang="zh-CN" b="0" dirty="0"/>
              </a:p>
              <a:p>
                <a:r>
                  <a:rPr lang="zh-CN" altLang="en-US" dirty="0"/>
                  <a:t>然后计算这个候选状态被接受的概率</a:t>
                </a:r>
                <a:endParaRPr lang="en-US" altLang="zh-CN" dirty="0"/>
              </a:p>
              <a:p>
                <a:r>
                  <a:rPr lang="zh-CN" altLang="en-US" dirty="0"/>
                  <a:t>这个候选概率计算方式如下，意思是在这个用户给定的</a:t>
                </a:r>
                <a:r>
                  <a:rPr lang="en-US" altLang="zh-CN" dirty="0"/>
                  <a:t>Q</a:t>
                </a:r>
                <a:r>
                  <a:rPr lang="zh-CN" altLang="en-US" dirty="0"/>
                  <a:t>的转移概率下，防止这条马尔科夫链走偏了，要让它往分布</a:t>
                </a:r>
                <a:r>
                  <a:rPr lang="en-US" altLang="zh-CN" dirty="0"/>
                  <a:t>P</a:t>
                </a:r>
                <a:r>
                  <a:rPr lang="zh-CN" altLang="en-US" dirty="0"/>
                  <a:t>走。</a:t>
                </a:r>
              </a:p>
            </p:txBody>
          </p:sp>
        </mc:Choice>
        <mc:Fallback xmlns="">
          <p:sp>
            <p:nvSpPr>
              <p:cNvPr id="3" name="备注占位符 2"/>
              <p:cNvSpPr>
                <a:spLocks noGrp="1"/>
              </p:cNvSpPr>
              <p:nvPr>
                <p:ph type="body" idx="1"/>
              </p:nvPr>
            </p:nvSpPr>
            <p:spPr/>
            <p:txBody>
              <a:bodyPr/>
              <a:lstStyle/>
              <a:p>
                <a:r>
                  <a:rPr lang="en-US" altLang="zh-CN" dirty="0" smtClean="0"/>
                  <a:t>MH</a:t>
                </a:r>
                <a:r>
                  <a:rPr lang="zh-CN" altLang="en-US" dirty="0" smtClean="0"/>
                  <a:t>方法流程如下</a:t>
                </a:r>
                <a:endParaRPr lang="en-US" altLang="zh-CN" dirty="0" smtClean="0"/>
              </a:p>
              <a:p>
                <a:r>
                  <a:rPr lang="zh-CN" altLang="en-US" dirty="0" smtClean="0"/>
                  <a:t>用户先给定一个先验概率矩阵，矩阵每一格表示从一个状态转移到另一个状态的概率</a:t>
                </a:r>
                <a:endParaRPr lang="en-US" altLang="zh-CN" dirty="0" smtClean="0"/>
              </a:p>
              <a:p>
                <a:r>
                  <a:rPr lang="zh-CN" altLang="en-US" dirty="0" smtClean="0"/>
                  <a:t>之后根据</a:t>
                </a:r>
                <a:r>
                  <a:rPr lang="en-US" altLang="zh-CN" dirty="0" smtClean="0"/>
                  <a:t>Q</a:t>
                </a:r>
                <a:r>
                  <a:rPr lang="zh-CN" altLang="en-US" dirty="0" smtClean="0"/>
                  <a:t>随机出一个候选状态</a:t>
                </a:r>
                <a:r>
                  <a:rPr lang="en-US" altLang="zh-CN" b="0" i="0" smtClean="0">
                    <a:latin typeface="Cambria Math" panose="02040503050406030204" pitchFamily="18" charset="0"/>
                  </a:rPr>
                  <a:t>𝑥^∗</a:t>
                </a:r>
                <a:endParaRPr lang="en-US" altLang="zh-CN" b="0" dirty="0" smtClean="0"/>
              </a:p>
              <a:p>
                <a:r>
                  <a:rPr lang="zh-CN" altLang="en-US" dirty="0" smtClean="0"/>
                  <a:t>然后计算这个候选状态被接受的概率</a:t>
                </a:r>
                <a:endParaRPr lang="en-US" altLang="zh-CN" dirty="0" smtClean="0"/>
              </a:p>
              <a:p>
                <a:r>
                  <a:rPr lang="zh-CN" altLang="en-US" dirty="0" smtClean="0"/>
                  <a:t>这个候选概率计算方式如下，意思是在这个用户给定的</a:t>
                </a:r>
                <a:r>
                  <a:rPr lang="en-US" altLang="zh-CN" dirty="0" smtClean="0"/>
                  <a:t>Q</a:t>
                </a:r>
                <a:r>
                  <a:rPr lang="zh-CN" altLang="en-US" dirty="0" smtClean="0"/>
                  <a:t>的转移概率下，防止这条马尔科夫链走偏了，要让它往分布</a:t>
                </a:r>
                <a:r>
                  <a:rPr lang="en-US" altLang="zh-CN" dirty="0" smtClean="0"/>
                  <a:t>P</a:t>
                </a:r>
                <a:r>
                  <a:rPr lang="zh-CN" altLang="en-US" dirty="0" smtClean="0"/>
                  <a:t>走。</a:t>
                </a:r>
                <a:endParaRPr lang="zh-CN" altLang="en-US" dirty="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92</a:t>
            </a:fld>
            <a:endParaRPr lang="zh-CN" altLang="en-US"/>
          </a:p>
        </p:txBody>
      </p:sp>
    </p:spTree>
    <p:extLst>
      <p:ext uri="{BB962C8B-B14F-4D97-AF65-F5344CB8AC3E}">
        <p14:creationId xmlns:p14="http://schemas.microsoft.com/office/powerpoint/2010/main" val="186139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那么，由</a:t>
                </a:r>
                <a:r>
                  <a:rPr lang="en-US" altLang="zh-CN" dirty="0"/>
                  <a:t>d-</a:t>
                </a:r>
                <a:r>
                  <a:rPr lang="zh-CN" altLang="en-US" dirty="0"/>
                  <a:t>分离的概念我们可以得到这样的一个定理。</a:t>
                </a:r>
                <a:r>
                  <a:rPr lang="zh-CN" altLang="en-US" sz="1200" dirty="0"/>
                  <a:t>如果</a:t>
                </a:r>
                <a:r>
                  <a:rPr lang="en-US" altLang="zh-CN" sz="1200" dirty="0"/>
                  <a:t>P</a:t>
                </a:r>
                <a:r>
                  <a:rPr lang="zh-CN" altLang="en-US" sz="1200" dirty="0"/>
                  <a:t>根据</a:t>
                </a:r>
                <a:r>
                  <a:rPr lang="en-US" altLang="zh-CN" sz="1200" dirty="0"/>
                  <a:t>G</a:t>
                </a:r>
                <a:r>
                  <a:rPr lang="zh-CN" altLang="en-US" sz="1200" dirty="0"/>
                  <a:t>因子分解，给定</a:t>
                </a:r>
                <a:r>
                  <a:rPr lang="en-US" altLang="zh-CN" sz="1200" dirty="0"/>
                  <a:t>Z</a:t>
                </a:r>
                <a:r>
                  <a:rPr lang="zh-CN" altLang="en-US" sz="1200" dirty="0"/>
                  <a:t>时</a:t>
                </a:r>
                <a:r>
                  <a:rPr lang="en-US" altLang="zh-CN" sz="1200" dirty="0"/>
                  <a:t>X</a:t>
                </a:r>
                <a:r>
                  <a:rPr lang="zh-CN" altLang="en-US" sz="1200" dirty="0"/>
                  <a:t>与</a:t>
                </a:r>
                <a:r>
                  <a:rPr lang="en-US" altLang="zh-CN" sz="1200" dirty="0"/>
                  <a:t>Y</a:t>
                </a:r>
                <a:r>
                  <a:rPr lang="zh-CN" altLang="en-US" sz="1200" dirty="0"/>
                  <a:t>在</a:t>
                </a:r>
                <a:r>
                  <a:rPr lang="en-US" altLang="zh-CN" sz="1200" dirty="0"/>
                  <a:t>G</a:t>
                </a:r>
                <a:r>
                  <a:rPr lang="zh-CN" altLang="en-US" sz="1200" dirty="0"/>
                  <a:t>上是</a:t>
                </a:r>
                <a:r>
                  <a:rPr lang="en-US" altLang="zh-CN" sz="1200" dirty="0"/>
                  <a:t>d-</a:t>
                </a:r>
                <a:r>
                  <a:rPr lang="zh-CN" altLang="en-US" sz="1200" dirty="0"/>
                  <a:t>分离的，则</a:t>
                </a:r>
                <a:r>
                  <a:rPr lang="en-US" altLang="zh-CN" sz="1200" dirty="0"/>
                  <a:t>P</a:t>
                </a:r>
                <a:r>
                  <a:rPr lang="zh-CN" altLang="en-US" sz="1200" dirty="0"/>
                  <a:t>满足</a:t>
                </a:r>
                <a14:m>
                  <m:oMath xmlns:m="http://schemas.openxmlformats.org/officeDocument/2006/math">
                    <m:r>
                      <a:rPr lang="zh-CN" altLang="en-US" sz="1200" i="1" dirty="0" smtClean="0">
                        <a:latin typeface="Cambria Math" panose="02040503050406030204" pitchFamily="18" charset="0"/>
                      </a:rPr>
                      <m:t>𝑋</m:t>
                    </m:r>
                    <m:r>
                      <a:rPr lang="zh-CN" altLang="en-US" sz="1200" i="0" dirty="0" smtClean="0">
                        <a:latin typeface="Cambria Math" panose="02040503050406030204" pitchFamily="18" charset="0"/>
                      </a:rPr>
                      <m:t>⊥</m:t>
                    </m:r>
                    <m:d>
                      <m:dPr>
                        <m:begChr m:val=""/>
                        <m:endChr m:val="|"/>
                        <m:ctrlPr>
                          <a:rPr lang="zh-CN" altLang="en-US" sz="1200" i="1" dirty="0" smtClean="0">
                            <a:latin typeface="Cambria Math" panose="02040503050406030204" pitchFamily="18" charset="0"/>
                          </a:rPr>
                        </m:ctrlPr>
                      </m:dPr>
                      <m:e>
                        <m:r>
                          <a:rPr lang="zh-CN" altLang="en-US" sz="1200" i="1" dirty="0" smtClean="0">
                            <a:latin typeface="Cambria Math" panose="02040503050406030204" pitchFamily="18" charset="0"/>
                          </a:rPr>
                          <m:t>𝑌</m:t>
                        </m:r>
                        <m:r>
                          <a:rPr lang="en-US" altLang="zh-CN" sz="1200" b="0" i="1" dirty="0" smtClean="0">
                            <a:latin typeface="Cambria Math" panose="02040503050406030204" pitchFamily="18" charset="0"/>
                          </a:rPr>
                          <m:t> </m:t>
                        </m:r>
                      </m:e>
                    </m:d>
                    <m:r>
                      <a:rPr lang="en-US" altLang="zh-CN" sz="1200" b="0" i="1" dirty="0" smtClean="0">
                        <a:latin typeface="Cambria Math" panose="02040503050406030204" pitchFamily="18" charset="0"/>
                      </a:rPr>
                      <m:t> </m:t>
                    </m:r>
                    <m:r>
                      <a:rPr lang="zh-CN" altLang="en-US" sz="1200" i="1" dirty="0" smtClean="0">
                        <a:latin typeface="Cambria Math" panose="02040503050406030204" pitchFamily="18" charset="0"/>
                      </a:rPr>
                      <m:t>𝑍</m:t>
                    </m:r>
                    <m:r>
                      <a:rPr lang="zh-CN" altLang="en-US" sz="1200" i="1" dirty="0">
                        <a:latin typeface="Cambria Math" panose="02040503050406030204" pitchFamily="18" charset="0"/>
                      </a:rPr>
                      <m:t>。</m:t>
                    </m:r>
                  </m:oMath>
                </a14:m>
                <a:r>
                  <a:rPr lang="zh-CN" altLang="en-US" sz="1200" dirty="0"/>
                  <a:t>我们可以看一下这个例子上的表现。先看右边贝叶斯网的结构，我们可以看到</a:t>
                </a:r>
                <a:r>
                  <a:rPr lang="en-US" altLang="zh-CN" sz="1200" dirty="0"/>
                  <a:t>D</a:t>
                </a:r>
                <a:r>
                  <a:rPr lang="zh-CN" altLang="en-US" sz="1200" dirty="0"/>
                  <a:t>和</a:t>
                </a:r>
                <a:r>
                  <a:rPr lang="en-US" altLang="zh-CN" sz="1200" dirty="0"/>
                  <a:t>S</a:t>
                </a:r>
                <a:r>
                  <a:rPr lang="zh-CN" altLang="en-US" sz="1200" dirty="0"/>
                  <a:t>之间只有一条路径，因为存在</a:t>
                </a:r>
                <a:r>
                  <a:rPr lang="en-US" altLang="zh-CN" sz="1200" dirty="0"/>
                  <a:t>V</a:t>
                </a:r>
                <a:r>
                  <a:rPr lang="zh-CN" altLang="en-US" sz="1200" dirty="0"/>
                  <a:t>型结构，同时该结构中的头结点</a:t>
                </a:r>
                <a:r>
                  <a:rPr lang="en-US" altLang="zh-CN" sz="1200" dirty="0"/>
                  <a:t>G</a:t>
                </a:r>
                <a:r>
                  <a:rPr lang="zh-CN" altLang="en-US" sz="1200" dirty="0"/>
                  <a:t>以及它的后代节点</a:t>
                </a:r>
                <a:r>
                  <a:rPr lang="en-US" altLang="zh-CN" sz="1200" dirty="0"/>
                  <a:t>L</a:t>
                </a:r>
                <a:r>
                  <a:rPr lang="zh-CN" altLang="en-US" sz="1200" dirty="0"/>
                  <a:t>均未被观察到，因此这条路径不是有效迹。</a:t>
                </a:r>
                <a:r>
                  <a:rPr lang="en-US" altLang="zh-CN" sz="1200" dirty="0"/>
                  <a:t>D</a:t>
                </a:r>
                <a:r>
                  <a:rPr lang="zh-CN" altLang="en-US" sz="1200" dirty="0"/>
                  <a:t>和</a:t>
                </a:r>
                <a:r>
                  <a:rPr lang="en-US" altLang="zh-CN" sz="1200" dirty="0"/>
                  <a:t>S</a:t>
                </a:r>
                <a:r>
                  <a:rPr lang="zh-CN" altLang="en-US" sz="1200" dirty="0"/>
                  <a:t>之间此时不存在有效迹，可以得出它们是独立的。</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然后我们看左边的式子。联合分布</a:t>
                </a:r>
                <a:r>
                  <a:rPr lang="en-US" altLang="zh-CN" sz="1200" dirty="0"/>
                  <a:t>P</a:t>
                </a:r>
                <a:r>
                  <a:rPr lang="zh-CN" altLang="en-US" sz="1200" dirty="0"/>
                  <a:t>根据右边的图因子分解，然后我们去求</a:t>
                </a:r>
                <a:r>
                  <a:rPr lang="en-US" altLang="zh-CN" sz="1200" dirty="0"/>
                  <a:t>D</a:t>
                </a:r>
                <a:r>
                  <a:rPr lang="zh-CN" altLang="en-US" sz="1200" dirty="0"/>
                  <a:t>、</a:t>
                </a:r>
                <a:r>
                  <a:rPr lang="en-US" altLang="zh-CN" sz="1200" dirty="0"/>
                  <a:t>S</a:t>
                </a:r>
                <a:r>
                  <a:rPr lang="zh-CN" altLang="en-US" sz="1200" dirty="0"/>
                  <a:t>的边缘分布，可以看到化简后的结果是</a:t>
                </a:r>
                <a:r>
                  <a:rPr lang="en-US" altLang="zh-CN" sz="1200" dirty="0"/>
                  <a:t>P(D)</a:t>
                </a:r>
                <a:r>
                  <a:rPr lang="zh-CN" altLang="en-US" sz="1200" dirty="0"/>
                  <a:t>乘</a:t>
                </a:r>
                <a:r>
                  <a:rPr lang="en-US" altLang="zh-CN" sz="1200" dirty="0"/>
                  <a:t>P(S)</a:t>
                </a:r>
                <a:r>
                  <a:rPr lang="zh-CN" altLang="en-US" sz="1200" dirty="0"/>
                  <a:t>，也就是</a:t>
                </a:r>
                <a:r>
                  <a:rPr lang="en-US" altLang="zh-CN" sz="1200" dirty="0"/>
                  <a:t>D</a:t>
                </a:r>
                <a:r>
                  <a:rPr lang="zh-CN" altLang="en-US" sz="1200" dirty="0"/>
                  <a:t>、</a:t>
                </a:r>
                <a:r>
                  <a:rPr lang="en-US" altLang="zh-CN" sz="1200" dirty="0"/>
                  <a:t>S</a:t>
                </a:r>
                <a:r>
                  <a:rPr lang="zh-CN" altLang="en-US" sz="1200" dirty="0"/>
                  <a:t>独立。</a:t>
                </a:r>
                <a:endParaRPr lang="en-US" altLang="zh-CN" sz="1200"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那么，由</a:t>
                </a:r>
                <a:r>
                  <a:rPr lang="en-US" altLang="zh-CN" dirty="0" smtClean="0"/>
                  <a:t>d-</a:t>
                </a:r>
                <a:r>
                  <a:rPr lang="zh-CN" altLang="en-US" dirty="0" smtClean="0"/>
                  <a:t>分离的概念我们可以得到这样的一个定理。</a:t>
                </a:r>
                <a:r>
                  <a:rPr lang="zh-CN" altLang="en-US" sz="1200" dirty="0" smtClean="0"/>
                  <a:t>如果</a:t>
                </a:r>
                <a:r>
                  <a:rPr lang="en-US" altLang="zh-CN" sz="1200" dirty="0" smtClean="0"/>
                  <a:t>P</a:t>
                </a:r>
                <a:r>
                  <a:rPr lang="zh-CN" altLang="en-US" sz="1200" dirty="0" smtClean="0"/>
                  <a:t>根据</a:t>
                </a:r>
                <a:r>
                  <a:rPr lang="en-US" altLang="zh-CN" sz="1200" dirty="0" smtClean="0"/>
                  <a:t>G</a:t>
                </a:r>
                <a:r>
                  <a:rPr lang="zh-CN" altLang="en-US" sz="1200" dirty="0" smtClean="0"/>
                  <a:t>因子分解，给定</a:t>
                </a:r>
                <a:r>
                  <a:rPr lang="en-US" altLang="zh-CN" sz="1200" dirty="0" smtClean="0"/>
                  <a:t>Z</a:t>
                </a:r>
                <a:r>
                  <a:rPr lang="zh-CN" altLang="en-US" sz="1200" dirty="0" smtClean="0"/>
                  <a:t>时</a:t>
                </a:r>
                <a:r>
                  <a:rPr lang="en-US" altLang="zh-CN" sz="1200" dirty="0" smtClean="0"/>
                  <a:t>X</a:t>
                </a:r>
                <a:r>
                  <a:rPr lang="zh-CN" altLang="en-US" sz="1200" dirty="0" smtClean="0"/>
                  <a:t>与</a:t>
                </a:r>
                <a:r>
                  <a:rPr lang="en-US" altLang="zh-CN" sz="1200" dirty="0" smtClean="0"/>
                  <a:t>Y</a:t>
                </a:r>
                <a:r>
                  <a:rPr lang="zh-CN" altLang="en-US" sz="1200" dirty="0" smtClean="0"/>
                  <a:t>在</a:t>
                </a:r>
                <a:r>
                  <a:rPr lang="en-US" altLang="zh-CN" sz="1200" dirty="0" smtClean="0"/>
                  <a:t>G</a:t>
                </a:r>
                <a:r>
                  <a:rPr lang="zh-CN" altLang="en-US" sz="1200" dirty="0" smtClean="0"/>
                  <a:t>上是</a:t>
                </a:r>
                <a:r>
                  <a:rPr lang="en-US" altLang="zh-CN" sz="1200" dirty="0" smtClean="0"/>
                  <a:t>d-</a:t>
                </a:r>
                <a:r>
                  <a:rPr lang="zh-CN" altLang="en-US" sz="1200" dirty="0" smtClean="0"/>
                  <a:t>分离的，则</a:t>
                </a:r>
                <a:r>
                  <a:rPr lang="en-US" altLang="zh-CN" sz="1200" dirty="0" smtClean="0"/>
                  <a:t>P</a:t>
                </a:r>
                <a:r>
                  <a:rPr lang="zh-CN" altLang="en-US" sz="1200" dirty="0" smtClean="0"/>
                  <a:t>满足</a:t>
                </a:r>
                <a:r>
                  <a:rPr lang="zh-CN" altLang="en-US" sz="1200" i="0" dirty="0" smtClean="0">
                    <a:latin typeface="Cambria Math" panose="02040503050406030204" pitchFamily="18" charset="0"/>
                  </a:rPr>
                  <a:t>𝑋⊥├ 𝑌</a:t>
                </a:r>
                <a:r>
                  <a:rPr lang="en-US" altLang="zh-CN" sz="1200" b="0" i="0" dirty="0" smtClean="0">
                    <a:latin typeface="Cambria Math" panose="02040503050406030204" pitchFamily="18" charset="0"/>
                  </a:rPr>
                  <a:t> ┤|  </a:t>
                </a:r>
                <a:r>
                  <a:rPr lang="zh-CN" altLang="en-US" sz="1200" i="0" dirty="0" smtClean="0">
                    <a:latin typeface="Cambria Math" panose="02040503050406030204" pitchFamily="18" charset="0"/>
                  </a:rPr>
                  <a:t>𝑍</a:t>
                </a:r>
                <a:r>
                  <a:rPr lang="zh-CN" altLang="en-US" sz="1200" i="0" dirty="0">
                    <a:latin typeface="Cambria Math" panose="02040503050406030204" pitchFamily="18" charset="0"/>
                  </a:rPr>
                  <a:t>。</a:t>
                </a:r>
                <a:r>
                  <a:rPr lang="zh-CN" altLang="en-US" sz="1200" dirty="0" smtClean="0"/>
                  <a:t>我们可以看一下这个例子上的表现。先看右边贝叶斯网的结构，我们可以看到</a:t>
                </a:r>
                <a:r>
                  <a:rPr lang="en-US" altLang="zh-CN" sz="1200" dirty="0" smtClean="0"/>
                  <a:t>D</a:t>
                </a:r>
                <a:r>
                  <a:rPr lang="zh-CN" altLang="en-US" sz="1200" dirty="0" smtClean="0"/>
                  <a:t>和</a:t>
                </a:r>
                <a:r>
                  <a:rPr lang="en-US" altLang="zh-CN" sz="1200" dirty="0" smtClean="0"/>
                  <a:t>S</a:t>
                </a:r>
                <a:r>
                  <a:rPr lang="zh-CN" altLang="en-US" sz="1200" dirty="0" smtClean="0"/>
                  <a:t>之间只有一条路径，因为存在</a:t>
                </a:r>
                <a:r>
                  <a:rPr lang="en-US" altLang="zh-CN" sz="1200" dirty="0" smtClean="0"/>
                  <a:t>V</a:t>
                </a:r>
                <a:r>
                  <a:rPr lang="zh-CN" altLang="en-US" sz="1200" dirty="0" smtClean="0"/>
                  <a:t>型结构，同时该结构中的头结点</a:t>
                </a:r>
                <a:r>
                  <a:rPr lang="en-US" altLang="zh-CN" sz="1200" dirty="0" smtClean="0"/>
                  <a:t>G</a:t>
                </a:r>
                <a:r>
                  <a:rPr lang="zh-CN" altLang="en-US" sz="1200" dirty="0" smtClean="0"/>
                  <a:t>以及它的后代节点</a:t>
                </a:r>
                <a:r>
                  <a:rPr lang="en-US" altLang="zh-CN" sz="1200" dirty="0" smtClean="0"/>
                  <a:t>L</a:t>
                </a:r>
                <a:r>
                  <a:rPr lang="zh-CN" altLang="en-US" sz="1200" dirty="0" smtClean="0"/>
                  <a:t>均未被观察到，因此这条路径不是有效迹。</a:t>
                </a:r>
                <a:r>
                  <a:rPr lang="en-US" altLang="zh-CN" sz="1200" dirty="0" smtClean="0"/>
                  <a:t>D</a:t>
                </a:r>
                <a:r>
                  <a:rPr lang="zh-CN" altLang="en-US" sz="1200" dirty="0" smtClean="0"/>
                  <a:t>和</a:t>
                </a:r>
                <a:r>
                  <a:rPr lang="en-US" altLang="zh-CN" sz="1200" dirty="0" smtClean="0"/>
                  <a:t>S</a:t>
                </a:r>
                <a:r>
                  <a:rPr lang="zh-CN" altLang="en-US" sz="1200" dirty="0" smtClean="0"/>
                  <a:t>之间此时不存在有效迹，可以得出它们是独立的。</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然后我们看左边的式子。联合分布</a:t>
                </a:r>
                <a:r>
                  <a:rPr lang="en-US" altLang="zh-CN" sz="1200" dirty="0" smtClean="0"/>
                  <a:t>P</a:t>
                </a:r>
                <a:r>
                  <a:rPr lang="zh-CN" altLang="en-US" sz="1200" dirty="0" smtClean="0"/>
                  <a:t>根据右边的图因子分解，然后我们去求</a:t>
                </a:r>
                <a:r>
                  <a:rPr lang="en-US" altLang="zh-CN" sz="1200" dirty="0" smtClean="0"/>
                  <a:t>D</a:t>
                </a:r>
                <a:r>
                  <a:rPr lang="zh-CN" altLang="en-US" sz="1200" dirty="0" smtClean="0"/>
                  <a:t>、</a:t>
                </a:r>
                <a:r>
                  <a:rPr lang="en-US" altLang="zh-CN" sz="1200" dirty="0" smtClean="0"/>
                  <a:t>S</a:t>
                </a:r>
                <a:r>
                  <a:rPr lang="zh-CN" altLang="en-US" sz="1200" dirty="0" smtClean="0"/>
                  <a:t>的边缘分布，可以看到化简后的结果是</a:t>
                </a:r>
                <a:r>
                  <a:rPr lang="en-US" altLang="zh-CN" sz="1200" dirty="0" smtClean="0"/>
                  <a:t>P(D)</a:t>
                </a:r>
                <a:r>
                  <a:rPr lang="zh-CN" altLang="en-US" sz="1200" dirty="0" smtClean="0"/>
                  <a:t>乘</a:t>
                </a:r>
                <a:r>
                  <a:rPr lang="en-US" altLang="zh-CN" sz="1200" dirty="0" smtClean="0"/>
                  <a:t>P(S)</a:t>
                </a:r>
                <a:r>
                  <a:rPr lang="zh-CN" altLang="en-US" sz="1200" dirty="0" smtClean="0"/>
                  <a:t>，也就是</a:t>
                </a:r>
                <a:r>
                  <a:rPr lang="en-US" altLang="zh-CN" sz="1200" dirty="0" smtClean="0"/>
                  <a:t>D</a:t>
                </a:r>
                <a:r>
                  <a:rPr lang="zh-CN" altLang="en-US" sz="1200" dirty="0" smtClean="0"/>
                  <a:t>、</a:t>
                </a:r>
                <a:r>
                  <a:rPr lang="en-US" altLang="zh-CN" sz="1200" dirty="0" smtClean="0"/>
                  <a:t>S</a:t>
                </a:r>
                <a:r>
                  <a:rPr lang="zh-CN" altLang="en-US" sz="1200" dirty="0" smtClean="0"/>
                  <a:t>独立。</a:t>
                </a:r>
                <a:endParaRPr lang="en-US" altLang="zh-CN" sz="1200" dirty="0" smtClean="0"/>
              </a:p>
            </p:txBody>
          </p:sp>
        </mc:Fallback>
      </mc:AlternateContent>
      <p:sp>
        <p:nvSpPr>
          <p:cNvPr id="4" name="灯片编号占位符 3"/>
          <p:cNvSpPr>
            <a:spLocks noGrp="1"/>
          </p:cNvSpPr>
          <p:nvPr>
            <p:ph type="sldNum" sz="quarter" idx="10"/>
          </p:nvPr>
        </p:nvSpPr>
        <p:spPr/>
        <p:txBody>
          <a:bodyPr/>
          <a:lstStyle/>
          <a:p>
            <a:fld id="{F7254C51-A493-4F41-82B2-8C43FA364486}" type="slidenum">
              <a:rPr lang="zh-CN" altLang="en-US" smtClean="0"/>
              <a:t>24</a:t>
            </a:fld>
            <a:endParaRPr lang="zh-CN" altLang="en-US"/>
          </a:p>
        </p:txBody>
      </p:sp>
    </p:spTree>
    <p:extLst>
      <p:ext uri="{BB962C8B-B14F-4D97-AF65-F5344CB8AC3E}">
        <p14:creationId xmlns:p14="http://schemas.microsoft.com/office/powerpoint/2010/main" val="41391711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马尔科夫链为从目标分布</a:t>
            </a:r>
            <a:r>
              <a:rPr lang="en-US" altLang="zh-CN" dirty="0"/>
              <a:t>P</a:t>
            </a:r>
            <a:r>
              <a:rPr lang="zh-CN" altLang="en-US" dirty="0"/>
              <a:t>生成样本提供了一个通用框架。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现在我们要在概率图模型上进行采样。</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在这种情况下，我们通常希望从后验分布中生成样本。</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因此，我们希望定义一条给定</a:t>
            </a:r>
            <a:r>
              <a:rPr lang="en-US" altLang="zh-CN" dirty="0" err="1"/>
              <a:t>pXe</a:t>
            </a:r>
            <a:r>
              <a:rPr lang="zh-CN" altLang="en-US" dirty="0"/>
              <a:t>为平稳分布的马尔科夫链。</a:t>
            </a:r>
            <a:endParaRPr lang="en-US" altLang="zh-CN"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93</a:t>
            </a:fld>
            <a:endParaRPr lang="zh-CN" altLang="en-US"/>
          </a:p>
        </p:txBody>
      </p:sp>
    </p:spTree>
    <p:extLst>
      <p:ext uri="{BB962C8B-B14F-4D97-AF65-F5344CB8AC3E}">
        <p14:creationId xmlns:p14="http://schemas.microsoft.com/office/powerpoint/2010/main" val="42736308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在概率图模型上，我们定义马尔科夫链的状态，它们都被包含于</a:t>
            </a:r>
            <a:r>
              <a:rPr lang="en-US" altLang="zh-CN" dirty="0"/>
              <a:t>e</a:t>
            </a:r>
            <a:r>
              <a:rPr lang="zh-CN" altLang="en-US" dirty="0"/>
              <a:t>。</a:t>
            </a:r>
            <a:endParaRPr lang="en-US" altLang="zh-CN" dirty="0"/>
          </a:p>
          <a:p>
            <a:r>
              <a:rPr lang="zh-CN" altLang="en-US" dirty="0"/>
              <a:t>因此马尔科夫链中的状态都是</a:t>
            </a:r>
            <a:r>
              <a:rPr lang="en-US" altLang="zh-CN" dirty="0"/>
              <a:t>X</a:t>
            </a:r>
            <a:r>
              <a:rPr lang="zh-CN" altLang="en-US" dirty="0"/>
              <a:t>可能赋值的一些子集。</a:t>
            </a:r>
          </a:p>
        </p:txBody>
      </p:sp>
      <p:sp>
        <p:nvSpPr>
          <p:cNvPr id="4" name="灯片编号占位符 3"/>
          <p:cNvSpPr>
            <a:spLocks noGrp="1"/>
          </p:cNvSpPr>
          <p:nvPr>
            <p:ph type="sldNum" sz="quarter" idx="10"/>
          </p:nvPr>
        </p:nvSpPr>
        <p:spPr/>
        <p:txBody>
          <a:bodyPr/>
          <a:lstStyle/>
          <a:p>
            <a:fld id="{3498C53B-E210-4017-A38F-B28B8F3AF91A}" type="slidenum">
              <a:rPr lang="zh-CN" altLang="en-US" smtClean="0"/>
              <a:t>94</a:t>
            </a:fld>
            <a:endParaRPr lang="zh-CN" altLang="en-US"/>
          </a:p>
        </p:txBody>
      </p:sp>
    </p:spTree>
    <p:extLst>
      <p:ext uri="{BB962C8B-B14F-4D97-AF65-F5344CB8AC3E}">
        <p14:creationId xmlns:p14="http://schemas.microsoft.com/office/powerpoint/2010/main" val="959183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为了定义一个马尔科夫链，我们还需要定义一个转移矩阵，收敛到期望是后验分布</a:t>
                </a:r>
                <a:r>
                  <a:rPr lang="en-US" altLang="zh-CN" dirty="0"/>
                  <a:t>P</a:t>
                </a:r>
                <a:r>
                  <a:rPr lang="zh-CN" altLang="en-US" dirty="0"/>
                  <a:t>的平稳分布</a:t>
                </a:r>
                <a14:m>
                  <m:oMath xmlns:m="http://schemas.openxmlformats.org/officeDocument/2006/math">
                    <m:r>
                      <a:rPr lang="en-US" altLang="zh-CN" b="0" i="1" smtClean="0">
                        <a:latin typeface="Cambria Math" panose="02040503050406030204" pitchFamily="18" charset="0"/>
                      </a:rPr>
                      <m:t>𝜋</m:t>
                    </m:r>
                  </m:oMath>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为了定义一个马尔科夫链，我们还需要定义一个转移矩阵，收敛到期望是后验分布</a:t>
                </a:r>
                <a:r>
                  <a:rPr lang="en-US" altLang="zh-CN" dirty="0" smtClean="0"/>
                  <a:t>P</a:t>
                </a:r>
                <a:r>
                  <a:rPr lang="zh-CN" altLang="en-US" dirty="0" smtClean="0"/>
                  <a:t>的平稳分布</a:t>
                </a:r>
                <a:r>
                  <a:rPr lang="en-US" altLang="zh-CN" b="0" i="0" smtClean="0">
                    <a:latin typeface="Cambria Math" panose="02040503050406030204" pitchFamily="18" charset="0"/>
                  </a:rPr>
                  <a:t>𝜋</a:t>
                </a:r>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95</a:t>
            </a:fld>
            <a:endParaRPr lang="zh-CN" altLang="en-US"/>
          </a:p>
        </p:txBody>
      </p:sp>
    </p:spTree>
    <p:extLst>
      <p:ext uri="{BB962C8B-B14F-4D97-AF65-F5344CB8AC3E}">
        <p14:creationId xmlns:p14="http://schemas.microsoft.com/office/powerpoint/2010/main" val="29823061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图模型下，状态空间具有分解的结构。每个状态都包含几个变量。</a:t>
                </a:r>
                <a:endParaRPr lang="en-US" altLang="zh-CN" dirty="0"/>
              </a:p>
              <a:p>
                <a:r>
                  <a:rPr lang="zh-CN" altLang="en-US" dirty="0"/>
                  <a:t>如果仅更新状态向量中的一部分的转换，比如每次只考虑单个变量的转换非常方便。</a:t>
                </a:r>
                <a:endParaRPr lang="en-US" altLang="zh-CN" dirty="0"/>
              </a:p>
              <a:p>
                <a:r>
                  <a:rPr lang="zh-CN" altLang="en-US" dirty="0"/>
                  <a:t>根据上述情况，我们定义多个转移矩阵，每个矩阵都只和自己有关。</a:t>
                </a:r>
                <a:endParaRPr lang="en-US" altLang="zh-CN" dirty="0"/>
              </a:p>
              <a:p>
                <a:r>
                  <a:rPr lang="zh-CN" altLang="en-US" dirty="0"/>
                  <a:t>把这些多重矩阵组合但单个马尔科夫链中有很多方法，其中最常用的方法就是每次随机或者按顺序使用一个。</a:t>
                </a:r>
                <a:endParaRPr lang="en-US" altLang="zh-CN" dirty="0"/>
              </a:p>
              <a:p>
                <a:r>
                  <a:rPr lang="zh-CN" altLang="en-US" dirty="0"/>
                  <a:t>例如在每一步中，我们选择</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𝑘</m:t>
                        </m:r>
                      </m:sub>
                    </m:sSub>
                    <m:r>
                      <a:rPr lang="zh-CN" altLang="en-US" b="0" i="1" smtClean="0">
                        <a:latin typeface="Cambria Math" panose="02040503050406030204" pitchFamily="18" charset="0"/>
                      </a:rPr>
                      <m:t>中的</m:t>
                    </m:r>
                  </m:oMath>
                </a14:m>
                <a:r>
                  <a:rPr lang="zh-CN" altLang="en-US" dirty="0"/>
                  <a:t>一个，每个概率为</a:t>
                </a:r>
                <a:r>
                  <a:rPr lang="en-US" altLang="zh-CN" dirty="0"/>
                  <a:t>1/k</a:t>
                </a:r>
                <a:r>
                  <a:rPr lang="zh-CN" altLang="en-US" dirty="0"/>
                  <a:t>。</a:t>
                </a:r>
                <a:endParaRPr lang="en-US" altLang="zh-CN" dirty="0"/>
              </a:p>
              <a:p>
                <a:r>
                  <a:rPr lang="zh-CN" altLang="en-US" dirty="0"/>
                  <a:t>又或者依次使用每个矩阵。</a:t>
                </a:r>
                <a:endParaRPr lang="en-US" altLang="zh-CN" dirty="0"/>
              </a:p>
            </p:txBody>
          </p:sp>
        </mc:Choice>
        <mc:Fallback xmlns="">
          <p:sp>
            <p:nvSpPr>
              <p:cNvPr id="3" name="备注占位符 2"/>
              <p:cNvSpPr>
                <a:spLocks noGrp="1"/>
              </p:cNvSpPr>
              <p:nvPr>
                <p:ph type="body" idx="1"/>
              </p:nvPr>
            </p:nvSpPr>
            <p:spPr/>
            <p:txBody>
              <a:bodyPr/>
              <a:lstStyle/>
              <a:p>
                <a:r>
                  <a:rPr lang="zh-CN" altLang="en-US" dirty="0" smtClean="0"/>
                  <a:t>图模型下，状态空间具有分解的结构。每个状态都包含几个变量。</a:t>
                </a:r>
                <a:endParaRPr lang="en-US" altLang="zh-CN" dirty="0" smtClean="0"/>
              </a:p>
              <a:p>
                <a:r>
                  <a:rPr lang="zh-CN" altLang="en-US" dirty="0" smtClean="0"/>
                  <a:t>如果仅更新状态向量中的一部分的转换，比如每次只考虑单个变量的转换非常方便。</a:t>
                </a:r>
                <a:endParaRPr lang="en-US" altLang="zh-CN" dirty="0" smtClean="0"/>
              </a:p>
              <a:p>
                <a:r>
                  <a:rPr lang="zh-CN" altLang="en-US" dirty="0" smtClean="0"/>
                  <a:t>根据上述情况，我们定义多个转移矩阵，每个矩阵都只和自己有关。</a:t>
                </a:r>
                <a:endParaRPr lang="en-US" altLang="zh-CN" dirty="0" smtClean="0"/>
              </a:p>
              <a:p>
                <a:r>
                  <a:rPr lang="zh-CN" altLang="en-US" dirty="0" smtClean="0"/>
                  <a:t>把这些多重矩阵组合刀单个马尔科夫链中有很多方法，其中最常用的方法就是每次随机使用一个。</a:t>
                </a:r>
                <a:endParaRPr lang="en-US" altLang="zh-CN" dirty="0" smtClean="0"/>
              </a:p>
              <a:p>
                <a:r>
                  <a:rPr lang="zh-CN" altLang="en-US" dirty="0" smtClean="0"/>
                  <a:t>例如在每一步中，我们选择</a:t>
                </a:r>
                <a:r>
                  <a:rPr lang="en-US" altLang="zh-CN" b="0" i="0" smtClean="0">
                    <a:latin typeface="Cambria Math" panose="02040503050406030204" pitchFamily="18" charset="0"/>
                  </a:rPr>
                  <a:t>𝑇_1,𝑇_2…𝑇_𝑘</a:t>
                </a:r>
                <a:r>
                  <a:rPr lang="zh-CN" altLang="en-US" b="0" i="0" smtClean="0">
                    <a:latin typeface="Cambria Math" panose="02040503050406030204" pitchFamily="18" charset="0"/>
                  </a:rPr>
                  <a:t> 中的</a:t>
                </a:r>
                <a:r>
                  <a:rPr lang="zh-CN" altLang="en-US" dirty="0" smtClean="0"/>
                  <a:t>一个，每个概率为</a:t>
                </a:r>
                <a:r>
                  <a:rPr lang="en-US" altLang="zh-CN" dirty="0" smtClean="0"/>
                  <a:t>1/k</a:t>
                </a:r>
                <a:r>
                  <a:rPr lang="zh-CN" altLang="en-US" dirty="0" smtClean="0"/>
                  <a:t>。</a:t>
                </a:r>
                <a:endParaRPr lang="en-US" altLang="zh-CN" dirty="0" smtClean="0"/>
              </a:p>
              <a:p>
                <a:r>
                  <a:rPr lang="zh-CN" altLang="en-US" dirty="0" smtClean="0"/>
                  <a:t>又或者依次使用每个矩阵。</a:t>
                </a:r>
                <a:endParaRPr lang="en-US" altLang="zh-CN" dirty="0" smtClean="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96</a:t>
            </a:fld>
            <a:endParaRPr lang="zh-CN" altLang="en-US"/>
          </a:p>
        </p:txBody>
      </p:sp>
    </p:spTree>
    <p:extLst>
      <p:ext uri="{BB962C8B-B14F-4D97-AF65-F5344CB8AC3E}">
        <p14:creationId xmlns:p14="http://schemas.microsoft.com/office/powerpoint/2010/main" val="683863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虽然这样的做法会导致马尔科夫链失去同质的性质，</a:t>
            </a:r>
            <a:endParaRPr lang="en-US" altLang="zh-CN" dirty="0"/>
          </a:p>
          <a:p>
            <a:r>
              <a:rPr lang="zh-CN" altLang="en-US" dirty="0"/>
              <a:t>但是我们可以从宏观的角度来考虑，比如在依次使用转移矩阵的前提下，将每</a:t>
            </a:r>
            <a:r>
              <a:rPr lang="en-US" altLang="zh-CN" dirty="0"/>
              <a:t>k</a:t>
            </a:r>
            <a:r>
              <a:rPr lang="zh-CN" altLang="en-US" dirty="0"/>
              <a:t>步合成为一步。</a:t>
            </a:r>
            <a:endParaRPr lang="en-US" altLang="zh-CN" dirty="0"/>
          </a:p>
          <a:p>
            <a:r>
              <a:rPr lang="zh-CN" altLang="en-US" dirty="0"/>
              <a:t>这样整个马尔科夫链的转移又变成了同一个转移矩阵。</a:t>
            </a:r>
            <a:endParaRPr lang="en-US" altLang="zh-CN"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97</a:t>
            </a:fld>
            <a:endParaRPr lang="zh-CN" altLang="en-US"/>
          </a:p>
        </p:txBody>
      </p:sp>
    </p:spTree>
    <p:extLst>
      <p:ext uri="{BB962C8B-B14F-4D97-AF65-F5344CB8AC3E}">
        <p14:creationId xmlns:p14="http://schemas.microsoft.com/office/powerpoint/2010/main" val="27480369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吉布斯采样是一个简单而有效的马尔科夫链，用于分解状态空间，这对图形模型特别有效。</a:t>
                </a:r>
                <a:endParaRPr lang="en-US" altLang="zh-CN" dirty="0"/>
              </a:p>
              <a:p>
                <a:r>
                  <a:rPr lang="zh-CN" altLang="en-US" dirty="0"/>
                  <a:t>其方法和贝叶斯模型的采样相同：</a:t>
                </a:r>
                <a:endParaRPr lang="en-US" altLang="zh-CN" dirty="0"/>
              </a:p>
              <a:p>
                <a:r>
                  <a:rPr lang="zh-CN" altLang="en-US" dirty="0"/>
                  <a:t>首先假设到了时刻</a:t>
                </a:r>
                <a:r>
                  <a:rPr lang="en-US" altLang="zh-CN" dirty="0"/>
                  <a:t>t</a:t>
                </a:r>
                <a:r>
                  <a:rPr lang="zh-CN" altLang="en-US" dirty="0"/>
                  <a:t>，随机变量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b="0" i="1" smtClean="0">
                        <a:latin typeface="Cambria Math" panose="02040503050406030204" pitchFamily="18" charset="0"/>
                      </a:rPr>
                      <m:t>未知</m:t>
                    </m:r>
                  </m:oMath>
                </a14:m>
                <a:r>
                  <a:rPr lang="zh-CN" altLang="en-US" dirty="0"/>
                  <a:t>，其它随机变量均已知。</a:t>
                </a:r>
                <a:endParaRPr lang="en-US" altLang="zh-CN" dirty="0"/>
              </a:p>
              <a:p>
                <a:r>
                  <a:rPr lang="zh-CN" altLang="en-US" dirty="0"/>
                  <a:t>计算出该情况的条件概率，对位置随机变量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进行</m:t>
                    </m:r>
                  </m:oMath>
                </a14:m>
                <a:r>
                  <a:rPr lang="zh-CN" altLang="en-US" dirty="0"/>
                  <a:t>采样</a:t>
                </a:r>
                <a:endParaRPr lang="en-US" altLang="zh-CN" dirty="0"/>
              </a:p>
              <a:p>
                <a:r>
                  <a:rPr lang="zh-CN" altLang="en-US" dirty="0"/>
                  <a:t>将采样结果迭代如下一次采样过程中。</a:t>
                </a:r>
              </a:p>
            </p:txBody>
          </p:sp>
        </mc:Choice>
        <mc:Fallback xmlns="">
          <p:sp>
            <p:nvSpPr>
              <p:cNvPr id="3" name="备注占位符 2"/>
              <p:cNvSpPr>
                <a:spLocks noGrp="1"/>
              </p:cNvSpPr>
              <p:nvPr>
                <p:ph type="body" idx="1"/>
              </p:nvPr>
            </p:nvSpPr>
            <p:spPr/>
            <p:txBody>
              <a:bodyPr/>
              <a:lstStyle/>
              <a:p>
                <a:r>
                  <a:rPr lang="zh-CN" altLang="en-US" dirty="0" smtClean="0"/>
                  <a:t>吉布斯采样是一个简单而有效的马尔科夫链，用于分解状态空间，这对图形模型特别有效。</a:t>
                </a:r>
                <a:endParaRPr lang="en-US" altLang="zh-CN" dirty="0" smtClean="0"/>
              </a:p>
              <a:p>
                <a:r>
                  <a:rPr lang="zh-CN" altLang="en-US" dirty="0" smtClean="0"/>
                  <a:t>其方法和贝叶斯模型的采样相同：</a:t>
                </a:r>
                <a:endParaRPr lang="en-US" altLang="zh-CN" dirty="0" smtClean="0"/>
              </a:p>
              <a:p>
                <a:r>
                  <a:rPr lang="zh-CN" altLang="en-US" dirty="0" smtClean="0"/>
                  <a:t>首先假设到了时刻</a:t>
                </a:r>
                <a:r>
                  <a:rPr lang="en-US" altLang="zh-CN" dirty="0" smtClean="0"/>
                  <a:t>t</a:t>
                </a:r>
                <a:r>
                  <a:rPr lang="zh-CN" altLang="en-US" dirty="0" smtClean="0"/>
                  <a:t>，随机变量</a:t>
                </a:r>
                <a:r>
                  <a:rPr lang="en-US" altLang="zh-CN" b="0" i="0" smtClean="0">
                    <a:latin typeface="Cambria Math" panose="02040503050406030204" pitchFamily="18" charset="0"/>
                  </a:rPr>
                  <a:t>𝑥_𝑖</a:t>
                </a:r>
                <a:r>
                  <a:rPr lang="zh-CN" altLang="en-US" b="0" i="0" smtClean="0">
                    <a:latin typeface="Cambria Math" panose="02040503050406030204" pitchFamily="18" charset="0"/>
                  </a:rPr>
                  <a:t> 未知</a:t>
                </a:r>
                <a:r>
                  <a:rPr lang="zh-CN" altLang="en-US" dirty="0" smtClean="0"/>
                  <a:t>，其它随机变量均已知。</a:t>
                </a:r>
                <a:endParaRPr lang="en-US" altLang="zh-CN" dirty="0" smtClean="0"/>
              </a:p>
              <a:p>
                <a:r>
                  <a:rPr lang="zh-CN" altLang="en-US" dirty="0" smtClean="0"/>
                  <a:t>计算出该情况的条件概率，对位置随机变量</a:t>
                </a:r>
                <a:r>
                  <a:rPr lang="en-US" altLang="zh-CN" b="0" i="0" smtClean="0">
                    <a:latin typeface="Cambria Math" panose="02040503050406030204" pitchFamily="18" charset="0"/>
                  </a:rPr>
                  <a:t>𝑥_1</a:t>
                </a:r>
                <a:r>
                  <a:rPr lang="zh-CN" altLang="en-US" b="0" i="0" smtClean="0">
                    <a:latin typeface="Cambria Math" panose="02040503050406030204" pitchFamily="18" charset="0"/>
                  </a:rPr>
                  <a:t> 进行</a:t>
                </a:r>
                <a:r>
                  <a:rPr lang="zh-CN" altLang="en-US" dirty="0" smtClean="0"/>
                  <a:t>采样</a:t>
                </a:r>
                <a:endParaRPr lang="en-US" altLang="zh-CN" dirty="0" smtClean="0"/>
              </a:p>
              <a:p>
                <a:r>
                  <a:rPr lang="zh-CN" altLang="en-US" dirty="0" smtClean="0"/>
                  <a:t>将采样结果迭代如下一次采样过程中。</a:t>
                </a:r>
                <a:endParaRPr lang="zh-CN" altLang="en-US" dirty="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98</a:t>
            </a:fld>
            <a:endParaRPr lang="zh-CN" altLang="en-US"/>
          </a:p>
        </p:txBody>
      </p:sp>
    </p:spTree>
    <p:extLst>
      <p:ext uri="{BB962C8B-B14F-4D97-AF65-F5344CB8AC3E}">
        <p14:creationId xmlns:p14="http://schemas.microsoft.com/office/powerpoint/2010/main" val="923886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举个例子，假设已知</a:t>
            </a:r>
            <a:r>
              <a:rPr lang="en-US" altLang="zh-CN" dirty="0"/>
              <a:t>L</a:t>
            </a:r>
            <a:r>
              <a:rPr lang="zh-CN" altLang="en-US" dirty="0"/>
              <a:t>和</a:t>
            </a:r>
            <a:r>
              <a:rPr lang="en-US" altLang="zh-CN" dirty="0"/>
              <a:t>S</a:t>
            </a:r>
            <a:r>
              <a:rPr lang="zh-CN" altLang="en-US" dirty="0"/>
              <a:t>，那么可以固定</a:t>
            </a:r>
            <a:r>
              <a:rPr lang="en-US" altLang="zh-CN" dirty="0"/>
              <a:t>D</a:t>
            </a:r>
            <a:r>
              <a:rPr lang="zh-CN" altLang="en-US" dirty="0"/>
              <a:t>和</a:t>
            </a:r>
            <a:r>
              <a:rPr lang="en-US" altLang="zh-CN" dirty="0"/>
              <a:t>I</a:t>
            </a:r>
            <a:r>
              <a:rPr lang="zh-CN" altLang="en-US" dirty="0"/>
              <a:t>的值，对</a:t>
            </a:r>
            <a:r>
              <a:rPr lang="en-US" altLang="zh-CN" dirty="0"/>
              <a:t>G</a:t>
            </a:r>
            <a:r>
              <a:rPr lang="zh-CN" altLang="en-US" dirty="0"/>
              <a:t>进行采样，之后再依据</a:t>
            </a:r>
            <a:r>
              <a:rPr lang="en-US" altLang="zh-CN" dirty="0"/>
              <a:t>G</a:t>
            </a:r>
            <a:r>
              <a:rPr lang="zh-CN" altLang="en-US" dirty="0"/>
              <a:t>的值重新对</a:t>
            </a:r>
            <a:r>
              <a:rPr lang="en-US" altLang="zh-CN" dirty="0"/>
              <a:t>D</a:t>
            </a:r>
            <a:r>
              <a:rPr lang="zh-CN" altLang="en-US" dirty="0"/>
              <a:t>进行采样。</a:t>
            </a:r>
            <a:endParaRPr lang="en-US" altLang="zh-CN" dirty="0"/>
          </a:p>
          <a:p>
            <a:r>
              <a:rPr lang="zh-CN" altLang="en-US" dirty="0"/>
              <a:t>冲突可以看出，实际上采样核心条件概率值，仅和相邻变量有关，而和图的整体无关，得到条件概率后用均匀分布采样即可。</a:t>
            </a:r>
          </a:p>
        </p:txBody>
      </p:sp>
      <p:sp>
        <p:nvSpPr>
          <p:cNvPr id="4" name="灯片编号占位符 3"/>
          <p:cNvSpPr>
            <a:spLocks noGrp="1"/>
          </p:cNvSpPr>
          <p:nvPr>
            <p:ph type="sldNum" sz="quarter" idx="10"/>
          </p:nvPr>
        </p:nvSpPr>
        <p:spPr/>
        <p:txBody>
          <a:bodyPr/>
          <a:lstStyle/>
          <a:p>
            <a:fld id="{3498C53B-E210-4017-A38F-B28B8F3AF91A}" type="slidenum">
              <a:rPr lang="zh-CN" altLang="en-US" smtClean="0"/>
              <a:t>99</a:t>
            </a:fld>
            <a:endParaRPr lang="zh-CN" altLang="en-US"/>
          </a:p>
        </p:txBody>
      </p:sp>
    </p:spTree>
    <p:extLst>
      <p:ext uri="{BB962C8B-B14F-4D97-AF65-F5344CB8AC3E}">
        <p14:creationId xmlns:p14="http://schemas.microsoft.com/office/powerpoint/2010/main" val="1861983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接下来我们要考虑生成多个样本的情况了</a:t>
            </a:r>
            <a:endParaRPr lang="en-US" altLang="zh-CN" dirty="0"/>
          </a:p>
          <a:p>
            <a:r>
              <a:rPr lang="zh-CN" altLang="en-US" dirty="0"/>
              <a:t>首先我们知道，等待一条马尔科夫链老化可用需要大量的时间</a:t>
            </a:r>
            <a:endParaRPr lang="en-US" altLang="zh-CN"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100</a:t>
            </a:fld>
            <a:endParaRPr lang="zh-CN" altLang="en-US"/>
          </a:p>
        </p:txBody>
      </p:sp>
    </p:spTree>
    <p:extLst>
      <p:ext uri="{BB962C8B-B14F-4D97-AF65-F5344CB8AC3E}">
        <p14:creationId xmlns:p14="http://schemas.microsoft.com/office/powerpoint/2010/main" val="32032601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那么我们观察到，如果</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𝑡</m:t>
                        </m:r>
                      </m:sup>
                    </m:sSup>
                    <m:r>
                      <a:rPr lang="zh-CN" altLang="en-US" b="0" i="1" smtClean="0">
                        <a:latin typeface="Cambria Math" panose="02040503050406030204" pitchFamily="18" charset="0"/>
                      </a:rPr>
                      <m:t>是从</m:t>
                    </m:r>
                  </m:oMath>
                </a14:m>
                <a:r>
                  <a:rPr lang="zh-CN" altLang="en-US" dirty="0"/>
                  <a:t>分布</a:t>
                </a:r>
                <a14:m>
                  <m:oMath xmlns:m="http://schemas.openxmlformats.org/officeDocument/2006/math">
                    <m:r>
                      <a:rPr lang="en-US" altLang="zh-CN" b="0" i="1" dirty="0" smtClean="0">
                        <a:latin typeface="Cambria Math" panose="02040503050406030204" pitchFamily="18" charset="0"/>
                      </a:rPr>
                      <m:t>𝜋</m:t>
                    </m:r>
                    <m:r>
                      <a:rPr lang="zh-CN" altLang="en-US" b="0" i="1" dirty="0" smtClean="0">
                        <a:latin typeface="Cambria Math" panose="02040503050406030204" pitchFamily="18" charset="0"/>
                      </a:rPr>
                      <m:t>生成</m:t>
                    </m:r>
                  </m:oMath>
                </a14:m>
                <a:r>
                  <a:rPr lang="zh-CN" altLang="en-US" dirty="0"/>
                  <a:t>的，那么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r>
                      <a:rPr lang="zh-CN" altLang="en-US" b="0" i="1" smtClean="0">
                        <a:latin typeface="Cambria Math" panose="02040503050406030204" pitchFamily="18" charset="0"/>
                      </a:rPr>
                      <m:t>也一样</m:t>
                    </m:r>
                  </m:oMath>
                </a14:m>
                <a:r>
                  <a:rPr lang="zh-CN" altLang="en-US" dirty="0"/>
                  <a:t>是从</a:t>
                </a:r>
                <a14:m>
                  <m:oMath xmlns:m="http://schemas.openxmlformats.org/officeDocument/2006/math">
                    <m:r>
                      <a:rPr lang="en-US" altLang="zh-CN" b="0" i="1" smtClean="0">
                        <a:latin typeface="Cambria Math" panose="02040503050406030204" pitchFamily="18" charset="0"/>
                      </a:rPr>
                      <m:t>𝜋</m:t>
                    </m:r>
                    <m:r>
                      <a:rPr lang="zh-CN" altLang="en-US" b="0" i="1" smtClean="0">
                        <a:latin typeface="Cambria Math" panose="02040503050406030204" pitchFamily="18" charset="0"/>
                      </a:rPr>
                      <m:t>生成</m:t>
                    </m:r>
                  </m:oMath>
                </a14:m>
                <a:r>
                  <a:rPr lang="zh-CN" altLang="en-US" dirty="0"/>
                  <a:t>的。</a:t>
                </a:r>
                <a:endParaRPr lang="en-US" altLang="zh-CN" dirty="0"/>
              </a:p>
            </p:txBody>
          </p:sp>
        </mc:Choice>
        <mc:Fallback xmlns="">
          <p:sp>
            <p:nvSpPr>
              <p:cNvPr id="3" name="备注占位符 2"/>
              <p:cNvSpPr>
                <a:spLocks noGrp="1"/>
              </p:cNvSpPr>
              <p:nvPr>
                <p:ph type="body" idx="1"/>
              </p:nvPr>
            </p:nvSpPr>
            <p:spPr/>
            <p:txBody>
              <a:bodyPr/>
              <a:lstStyle/>
              <a:p>
                <a:r>
                  <a:rPr lang="zh-CN" altLang="en-US" dirty="0" smtClean="0"/>
                  <a:t>那么我们观潮到，如果</a:t>
                </a:r>
                <a:r>
                  <a:rPr lang="en-US" altLang="zh-CN" b="0" i="0" smtClean="0">
                    <a:latin typeface="Cambria Math" panose="02040503050406030204" pitchFamily="18" charset="0"/>
                  </a:rPr>
                  <a:t>𝑥^𝑡</a:t>
                </a:r>
                <a:r>
                  <a:rPr lang="zh-CN" altLang="en-US" b="0" i="0" smtClean="0">
                    <a:latin typeface="Cambria Math" panose="02040503050406030204" pitchFamily="18" charset="0"/>
                  </a:rPr>
                  <a:t> 是从</a:t>
                </a:r>
                <a:r>
                  <a:rPr lang="zh-CN" altLang="en-US" dirty="0" smtClean="0"/>
                  <a:t>分布</a:t>
                </a:r>
                <a:r>
                  <a:rPr lang="en-US" altLang="zh-CN" b="0" i="0" dirty="0" smtClean="0">
                    <a:latin typeface="Cambria Math" panose="02040503050406030204" pitchFamily="18" charset="0"/>
                  </a:rPr>
                  <a:t>𝜋</a:t>
                </a:r>
                <a:r>
                  <a:rPr lang="zh-CN" altLang="en-US" b="0" i="0" dirty="0" smtClean="0">
                    <a:latin typeface="Cambria Math" panose="02040503050406030204" pitchFamily="18" charset="0"/>
                  </a:rPr>
                  <a:t>生成</a:t>
                </a:r>
                <a:r>
                  <a:rPr lang="zh-CN" altLang="en-US" dirty="0" smtClean="0"/>
                  <a:t>的，那么</a:t>
                </a:r>
                <a:r>
                  <a:rPr lang="en-US" altLang="zh-CN" b="0" i="0" smtClean="0">
                    <a:latin typeface="Cambria Math" panose="02040503050406030204" pitchFamily="18" charset="0"/>
                  </a:rPr>
                  <a:t>𝑥^(𝑡+1)</a:t>
                </a:r>
                <a:r>
                  <a:rPr lang="zh-CN" altLang="en-US" b="0" i="0" smtClean="0">
                    <a:latin typeface="Cambria Math" panose="02040503050406030204" pitchFamily="18" charset="0"/>
                  </a:rPr>
                  <a:t> 也一样</a:t>
                </a:r>
                <a:r>
                  <a:rPr lang="zh-CN" altLang="en-US" dirty="0" smtClean="0"/>
                  <a:t>是从</a:t>
                </a:r>
                <a:r>
                  <a:rPr lang="en-US" altLang="zh-CN" b="0" i="0" smtClean="0">
                    <a:latin typeface="Cambria Math" panose="02040503050406030204" pitchFamily="18" charset="0"/>
                  </a:rPr>
                  <a:t>𝜋</a:t>
                </a:r>
                <a:r>
                  <a:rPr lang="zh-CN" altLang="en-US" b="0" i="0" smtClean="0">
                    <a:latin typeface="Cambria Math" panose="02040503050406030204" pitchFamily="18" charset="0"/>
                  </a:rPr>
                  <a:t>生成</a:t>
                </a:r>
                <a:r>
                  <a:rPr lang="zh-CN" altLang="en-US" dirty="0" smtClean="0"/>
                  <a:t>的。</a:t>
                </a:r>
                <a:endParaRPr lang="en-US" altLang="zh-CN" dirty="0" smtClean="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101</a:t>
            </a:fld>
            <a:endParaRPr lang="zh-CN" altLang="en-US"/>
          </a:p>
        </p:txBody>
      </p:sp>
    </p:spTree>
    <p:extLst>
      <p:ext uri="{BB962C8B-B14F-4D97-AF65-F5344CB8AC3E}">
        <p14:creationId xmlns:p14="http://schemas.microsoft.com/office/powerpoint/2010/main" val="27609341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所以一旦我们运行一条马尔科夫链足够长的时间到达到了平稳分布</a:t>
            </a:r>
            <a:endParaRPr lang="en-US" altLang="zh-CN" dirty="0"/>
          </a:p>
          <a:p>
            <a:r>
              <a:rPr lang="zh-CN" altLang="en-US" dirty="0"/>
              <a:t>我们采样之后可以用相同的轨迹继续运行并且取得样本。</a:t>
            </a:r>
            <a:endParaRPr lang="en-US" altLang="zh-CN"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102</a:t>
            </a:fld>
            <a:endParaRPr lang="zh-CN" altLang="en-US"/>
          </a:p>
        </p:txBody>
      </p:sp>
    </p:spTree>
    <p:extLst>
      <p:ext uri="{BB962C8B-B14F-4D97-AF65-F5344CB8AC3E}">
        <p14:creationId xmlns:p14="http://schemas.microsoft.com/office/powerpoint/2010/main" val="81328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贝叶斯网的形式化语义是一系列独立性断言。同时另一方面，贝叶斯网是由条件概率分布</a:t>
            </a:r>
            <a:r>
              <a:rPr lang="en-US" altLang="zh-CN" dirty="0"/>
              <a:t>(CPDs)</a:t>
            </a:r>
            <a:r>
              <a:rPr lang="zh-CN" altLang="en-US" dirty="0"/>
              <a:t>做注释的图，这个图通过链式法则为贝叶斯网定义了一个联合分布。</a:t>
            </a:r>
          </a:p>
          <a:p>
            <a:r>
              <a:rPr lang="zh-CN" altLang="en-US" dirty="0"/>
              <a:t>接下来将证明这两个定义实际上是等价的：分布 </a:t>
            </a:r>
            <a:r>
              <a:rPr lang="en-US" altLang="zh-CN" dirty="0"/>
              <a:t>P </a:t>
            </a:r>
            <a:r>
              <a:rPr lang="zh-CN" altLang="en-US" dirty="0"/>
              <a:t>满足于图 </a:t>
            </a:r>
            <a:r>
              <a:rPr lang="en-US" altLang="zh-CN" dirty="0"/>
              <a:t>G </a:t>
            </a:r>
            <a:r>
              <a:rPr lang="zh-CN" altLang="en-US" dirty="0"/>
              <a:t>相关的条件独立性，当前仅当 </a:t>
            </a:r>
            <a:r>
              <a:rPr lang="en-US" altLang="zh-CN" dirty="0"/>
              <a:t>P </a:t>
            </a:r>
            <a:r>
              <a:rPr lang="zh-CN" altLang="en-US" dirty="0"/>
              <a:t>可以由于图 </a:t>
            </a:r>
            <a:r>
              <a:rPr lang="en-US" altLang="zh-CN" dirty="0"/>
              <a:t>G </a:t>
            </a:r>
            <a:r>
              <a:rPr lang="zh-CN" altLang="en-US" dirty="0"/>
              <a:t>相关的一系列条件概率分布表示。</a:t>
            </a:r>
          </a:p>
        </p:txBody>
      </p:sp>
      <p:sp>
        <p:nvSpPr>
          <p:cNvPr id="4" name="灯片编号占位符 3"/>
          <p:cNvSpPr>
            <a:spLocks noGrp="1"/>
          </p:cNvSpPr>
          <p:nvPr>
            <p:ph type="sldNum" sz="quarter" idx="10"/>
          </p:nvPr>
        </p:nvSpPr>
        <p:spPr/>
        <p:txBody>
          <a:bodyPr/>
          <a:lstStyle/>
          <a:p>
            <a:fld id="{F7254C51-A493-4F41-82B2-8C43FA364486}" type="slidenum">
              <a:rPr lang="zh-CN" altLang="en-US" smtClean="0"/>
              <a:t>25</a:t>
            </a:fld>
            <a:endParaRPr lang="zh-CN" altLang="en-US"/>
          </a:p>
        </p:txBody>
      </p:sp>
    </p:spTree>
    <p:extLst>
      <p:ext uri="{BB962C8B-B14F-4D97-AF65-F5344CB8AC3E}">
        <p14:creationId xmlns:p14="http://schemas.microsoft.com/office/powerpoint/2010/main" val="36331293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也就是说，我们在</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zh-CN" altLang="en-US" b="0" i="1" smtClean="0">
                        <a:latin typeface="Cambria Math" panose="02040503050406030204" pitchFamily="18" charset="0"/>
                      </a:rPr>
                      <m:t>到</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zh-CN" altLang="en-US" b="0" i="1" smtClean="0">
                        <a:latin typeface="Cambria Math" panose="02040503050406030204" pitchFamily="18" charset="0"/>
                      </a:rPr>
                      <m:t>等待</m:t>
                    </m:r>
                  </m:oMath>
                </a14:m>
                <a:r>
                  <a:rPr lang="zh-CN" altLang="en-US" dirty="0"/>
                  <a:t>这条链老化到可以使用，那么我们可以将接下来的</a:t>
                </a:r>
                <a:r>
                  <a:rPr lang="en-US" altLang="zh-CN" dirty="0"/>
                  <a:t>M</a:t>
                </a:r>
                <a:r>
                  <a:rPr lang="zh-CN" altLang="en-US" dirty="0"/>
                  <a:t>个状态作为样本取出</a:t>
                </a:r>
                <a:endParaRPr lang="en-US" altLang="zh-CN" dirty="0"/>
              </a:p>
            </p:txBody>
          </p:sp>
        </mc:Choice>
        <mc:Fallback xmlns="">
          <p:sp>
            <p:nvSpPr>
              <p:cNvPr id="3" name="备注占位符 2"/>
              <p:cNvSpPr>
                <a:spLocks noGrp="1"/>
              </p:cNvSpPr>
              <p:nvPr>
                <p:ph type="body" idx="1"/>
              </p:nvPr>
            </p:nvSpPr>
            <p:spPr/>
            <p:txBody>
              <a:bodyPr/>
              <a:lstStyle/>
              <a:p>
                <a:r>
                  <a:rPr lang="zh-CN" altLang="en-US" dirty="0" smtClean="0"/>
                  <a:t>也就是说，我们在</a:t>
                </a:r>
                <a:r>
                  <a:rPr lang="en-US" altLang="zh-CN" b="0" i="0" smtClean="0">
                    <a:latin typeface="Cambria Math" panose="02040503050406030204" pitchFamily="18" charset="0"/>
                  </a:rPr>
                  <a:t>𝑥^0</a:t>
                </a:r>
                <a:r>
                  <a:rPr lang="zh-CN" altLang="en-US" b="0" i="0" smtClean="0">
                    <a:latin typeface="Cambria Math" panose="02040503050406030204" pitchFamily="18" charset="0"/>
                  </a:rPr>
                  <a:t> 到</a:t>
                </a:r>
                <a:r>
                  <a:rPr lang="en-US" altLang="zh-CN" b="0" i="0" smtClean="0">
                    <a:latin typeface="Cambria Math" panose="02040503050406030204" pitchFamily="18" charset="0"/>
                  </a:rPr>
                  <a:t>𝑥^𝑇</a:t>
                </a:r>
                <a:r>
                  <a:rPr lang="zh-CN" altLang="en-US" b="0" i="0" smtClean="0">
                    <a:latin typeface="Cambria Math" panose="02040503050406030204" pitchFamily="18" charset="0"/>
                  </a:rPr>
                  <a:t> 等待</a:t>
                </a:r>
                <a:r>
                  <a:rPr lang="zh-CN" altLang="en-US" dirty="0" smtClean="0"/>
                  <a:t>这条链老化到可以使用，那么我们可以将接下来的</a:t>
                </a:r>
                <a:r>
                  <a:rPr lang="en-US" altLang="zh-CN" dirty="0" smtClean="0"/>
                  <a:t>M</a:t>
                </a:r>
                <a:r>
                  <a:rPr lang="zh-CN" altLang="en-US" dirty="0" smtClean="0"/>
                  <a:t>个状态作为样本取出</a:t>
                </a:r>
                <a:endParaRPr lang="en-US" altLang="zh-CN" dirty="0" smtClean="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103</a:t>
            </a:fld>
            <a:endParaRPr lang="zh-CN" altLang="en-US"/>
          </a:p>
        </p:txBody>
      </p:sp>
    </p:spTree>
    <p:extLst>
      <p:ext uri="{BB962C8B-B14F-4D97-AF65-F5344CB8AC3E}">
        <p14:creationId xmlns:p14="http://schemas.microsoft.com/office/powerpoint/2010/main" val="789533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关键问题当然是来自同一条马尔科夫链的连续样本是相关的，这些样本比来自</a:t>
                </a:r>
                <a14:m>
                  <m:oMath xmlns:m="http://schemas.openxmlformats.org/officeDocument/2006/math">
                    <m:r>
                      <a:rPr lang="en-US" altLang="zh-CN" b="0" i="1" smtClean="0">
                        <a:latin typeface="Cambria Math" panose="02040503050406030204" pitchFamily="18" charset="0"/>
                      </a:rPr>
                      <m:t>𝜋</m:t>
                    </m:r>
                    <m:r>
                      <a:rPr lang="zh-CN" altLang="en-US" b="0" i="1" smtClean="0">
                        <a:latin typeface="Cambria Math" panose="02040503050406030204" pitchFamily="18" charset="0"/>
                      </a:rPr>
                      <m:t>的</m:t>
                    </m:r>
                  </m:oMath>
                </a14:m>
                <a:r>
                  <a:rPr lang="en-US" altLang="zh-CN" dirty="0"/>
                  <a:t>M</a:t>
                </a:r>
                <a:r>
                  <a:rPr lang="zh-CN" altLang="en-US" dirty="0"/>
                  <a:t>个独立样本劣质很多，换句话说，用这些样本估计出来的方差会远远低于从</a:t>
                </a:r>
                <a:r>
                  <a:rPr lang="en-US" altLang="zh-CN" dirty="0"/>
                  <a:t>M</a:t>
                </a:r>
                <a:r>
                  <a:rPr lang="zh-CN" altLang="en-US" dirty="0"/>
                  <a:t>个独立样本估计出来的方差。</a:t>
                </a:r>
              </a:p>
            </p:txBody>
          </p:sp>
        </mc:Choice>
        <mc:Fallback xmlns="">
          <p:sp>
            <p:nvSpPr>
              <p:cNvPr id="3" name="备注占位符 2"/>
              <p:cNvSpPr>
                <a:spLocks noGrp="1"/>
              </p:cNvSpPr>
              <p:nvPr>
                <p:ph type="body" idx="1"/>
              </p:nvPr>
            </p:nvSpPr>
            <p:spPr/>
            <p:txBody>
              <a:bodyPr/>
              <a:lstStyle/>
              <a:p>
                <a:r>
                  <a:rPr lang="zh-CN" altLang="en-US" dirty="0" smtClean="0"/>
                  <a:t>关键问题当然是来自同一条马尔科夫链的连续样本是相关的，这些样本比来自</a:t>
                </a:r>
                <a:r>
                  <a:rPr lang="en-US" altLang="zh-CN" b="0" i="0" smtClean="0">
                    <a:latin typeface="Cambria Math" panose="02040503050406030204" pitchFamily="18" charset="0"/>
                  </a:rPr>
                  <a:t>𝜋</a:t>
                </a:r>
                <a:r>
                  <a:rPr lang="zh-CN" altLang="en-US" b="0" i="0" smtClean="0">
                    <a:latin typeface="Cambria Math" panose="02040503050406030204" pitchFamily="18" charset="0"/>
                  </a:rPr>
                  <a:t>的</a:t>
                </a:r>
                <a:r>
                  <a:rPr lang="en-US" altLang="zh-CN" dirty="0" smtClean="0"/>
                  <a:t>M</a:t>
                </a:r>
                <a:r>
                  <a:rPr lang="zh-CN" altLang="en-US" dirty="0" smtClean="0"/>
                  <a:t>个独立样本劣质很多，换句话说，用这些样本估计出来的方差会远远低于从</a:t>
                </a:r>
                <a:r>
                  <a:rPr lang="en-US" altLang="zh-CN" dirty="0" smtClean="0"/>
                  <a:t>M</a:t>
                </a:r>
                <a:r>
                  <a:rPr lang="zh-CN" altLang="en-US" dirty="0" smtClean="0"/>
                  <a:t>个独立样本估计出来的方差。</a:t>
                </a:r>
                <a:endParaRPr lang="zh-CN" altLang="en-US" dirty="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104</a:t>
            </a:fld>
            <a:endParaRPr lang="zh-CN" altLang="en-US"/>
          </a:p>
        </p:txBody>
      </p:sp>
    </p:spTree>
    <p:extLst>
      <p:ext uri="{BB962C8B-B14F-4D97-AF65-F5344CB8AC3E}">
        <p14:creationId xmlns:p14="http://schemas.microsoft.com/office/powerpoint/2010/main" val="42322359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一个解决办法是不从这条链中连续手机一段样本，而是手机一个样本，比如说</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zh-CN" altLang="en-US" b="0" i="1" smtClean="0">
                        <a:latin typeface="Cambria Math" panose="02040503050406030204" pitchFamily="18" charset="0"/>
                      </a:rPr>
                      <m:t>之后</m:t>
                    </m:r>
                  </m:oMath>
                </a14:m>
                <a:r>
                  <a:rPr lang="zh-CN" altLang="en-US" dirty="0"/>
                  <a:t>，让这条链再运行一段时间，然后收集下一个样本</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p>
                    </m:sSup>
                    <m:r>
                      <a:rPr lang="zh-CN" altLang="en-US" b="0" i="1" smtClean="0">
                        <a:latin typeface="Cambria Math" panose="02040503050406030204" pitchFamily="18" charset="0"/>
                      </a:rPr>
                      <m:t>。</m:t>
                    </m:r>
                  </m:oMath>
                </a14:m>
                <a:endParaRPr lang="en-US" altLang="zh-CN" dirty="0"/>
              </a:p>
              <a:p>
                <a:r>
                  <a:rPr lang="zh-CN" altLang="en-US" dirty="0"/>
                  <a:t>对于足够大的</a:t>
                </a:r>
                <a:r>
                  <a:rPr lang="en-US" altLang="zh-CN" dirty="0"/>
                  <a:t>d</a:t>
                </a:r>
                <a:r>
                  <a:rPr lang="zh-CN" altLang="en-US" dirty="0"/>
                  <a:t>，</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zh-CN" altLang="en-US" b="0" i="1" smtClean="0">
                        <a:latin typeface="Cambria Math" panose="02040503050406030204" pitchFamily="18" charset="0"/>
                      </a:rPr>
                      <m:t>和</m:t>
                    </m:r>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𝑥</m:t>
                        </m:r>
                      </m:e>
                      <m:sup>
                        <m:r>
                          <a:rPr lang="en-US" altLang="zh-CN" i="1" dirty="0" err="1" smtClean="0">
                            <a:latin typeface="Cambria Math" panose="02040503050406030204" pitchFamily="18" charset="0"/>
                          </a:rPr>
                          <m:t>𝑇</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𝑑</m:t>
                        </m:r>
                      </m:sup>
                    </m:sSup>
                  </m:oMath>
                </a14:m>
                <a:r>
                  <a:rPr lang="en-US" altLang="zh-CN" baseline="0" dirty="0"/>
                  <a:t> </a:t>
                </a:r>
                <a:r>
                  <a:rPr lang="zh-CN" altLang="en-US" baseline="0" dirty="0"/>
                  <a:t>的相关性会很小，我们就可以把它们试做独立的样本。</a:t>
                </a:r>
                <a:endParaRPr lang="en-US" altLang="zh-CN" baseline="0" dirty="0"/>
              </a:p>
              <a:p>
                <a:r>
                  <a:rPr lang="zh-CN" altLang="en-US" baseline="0" dirty="0"/>
                  <a:t>缩小相关性所需的时间</a:t>
                </a:r>
                <a:r>
                  <a:rPr lang="en-US" altLang="zh-CN" baseline="0" dirty="0"/>
                  <a:t>d</a:t>
                </a:r>
                <a:r>
                  <a:rPr lang="zh-CN" altLang="en-US" baseline="0" dirty="0"/>
                  <a:t>显然和链老化的时间有关。因此老化较慢的链也需要较大的</a:t>
                </a:r>
                <a:r>
                  <a:rPr lang="en-US" altLang="zh-CN" baseline="0" dirty="0"/>
                  <a:t>d</a:t>
                </a:r>
                <a:r>
                  <a:rPr lang="zh-CN" altLang="en-US" baseline="0" dirty="0"/>
                  <a:t>以产生独立的样品。</a:t>
                </a:r>
                <a:endParaRPr lang="en-US" altLang="zh-CN" baseline="0" dirty="0"/>
              </a:p>
              <a:p>
                <a:r>
                  <a:rPr lang="zh-CN" altLang="en-US" baseline="0" dirty="0"/>
                  <a:t>尽管如此，使用更短的</a:t>
                </a:r>
                <a:r>
                  <a:rPr lang="en-US" altLang="zh-CN" baseline="0" dirty="0"/>
                  <a:t>d</a:t>
                </a:r>
                <a:r>
                  <a:rPr lang="zh-CN" altLang="en-US" baseline="0" dirty="0"/>
                  <a:t>通常比使用更短的老化时间</a:t>
                </a:r>
                <a:r>
                  <a:rPr lang="en-US" altLang="zh-CN" baseline="0" dirty="0"/>
                  <a:t>T</a:t>
                </a:r>
                <a:r>
                  <a:rPr lang="zh-CN" altLang="en-US" baseline="0" dirty="0"/>
                  <a:t>来产生一条新的链要好。</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一个解决办法是不从这条链中连续手机一段样本，而是手机一个样本，比如说</a:t>
                </a:r>
                <a:r>
                  <a:rPr lang="en-US" altLang="zh-CN" b="0" i="0" smtClean="0">
                    <a:latin typeface="Cambria Math" panose="02040503050406030204" pitchFamily="18" charset="0"/>
                  </a:rPr>
                  <a:t>𝑥^𝑇</a:t>
                </a:r>
                <a:r>
                  <a:rPr lang="zh-CN" altLang="en-US" b="0" i="0" smtClean="0">
                    <a:latin typeface="Cambria Math" panose="02040503050406030204" pitchFamily="18" charset="0"/>
                  </a:rPr>
                  <a:t> 之后</a:t>
                </a:r>
                <a:r>
                  <a:rPr lang="zh-CN" altLang="en-US" dirty="0" smtClean="0"/>
                  <a:t>，让这条链再运行一段时间，然后收集下一个样本</a:t>
                </a:r>
                <a:r>
                  <a:rPr lang="en-US" altLang="zh-CN" b="0" i="0" smtClean="0">
                    <a:latin typeface="Cambria Math" panose="02040503050406030204" pitchFamily="18" charset="0"/>
                  </a:rPr>
                  <a:t>𝑥^(𝑇+𝑑)</a:t>
                </a:r>
                <a:r>
                  <a:rPr lang="zh-CN" altLang="en-US" b="0" i="0" smtClean="0">
                    <a:latin typeface="Cambria Math" panose="02040503050406030204" pitchFamily="18" charset="0"/>
                  </a:rPr>
                  <a:t> 。</a:t>
                </a:r>
                <a:endParaRPr lang="en-US" altLang="zh-CN" dirty="0" smtClean="0"/>
              </a:p>
              <a:p>
                <a:r>
                  <a:rPr lang="zh-CN" altLang="en-US" dirty="0" smtClean="0"/>
                  <a:t>对于足够大的</a:t>
                </a:r>
                <a:r>
                  <a:rPr lang="en-US" altLang="zh-CN" dirty="0" smtClean="0"/>
                  <a:t>d</a:t>
                </a:r>
                <a:r>
                  <a:rPr lang="zh-CN" altLang="en-US" dirty="0" smtClean="0"/>
                  <a:t>，</a:t>
                </a:r>
                <a:r>
                  <a:rPr lang="en-US" altLang="zh-CN" b="0" i="0" smtClean="0">
                    <a:latin typeface="Cambria Math" panose="02040503050406030204" pitchFamily="18" charset="0"/>
                  </a:rPr>
                  <a:t>𝑥^𝑇</a:t>
                </a:r>
                <a:r>
                  <a:rPr lang="zh-CN" altLang="en-US" b="0" i="0" smtClean="0">
                    <a:latin typeface="Cambria Math" panose="02040503050406030204" pitchFamily="18" charset="0"/>
                  </a:rPr>
                  <a:t> 和</a:t>
                </a:r>
                <a:r>
                  <a:rPr lang="en-US" altLang="zh-CN" i="0" dirty="0" smtClean="0">
                    <a:latin typeface="Cambria Math" panose="02040503050406030204" pitchFamily="18" charset="0"/>
                  </a:rPr>
                  <a:t>𝑥</a:t>
                </a:r>
                <a:r>
                  <a:rPr lang="en-US" altLang="zh-CN" b="0" i="0" dirty="0" smtClean="0">
                    <a:latin typeface="Cambria Math" panose="02040503050406030204" pitchFamily="18" charset="0"/>
                  </a:rPr>
                  <a:t>^(</a:t>
                </a:r>
                <a:r>
                  <a:rPr lang="en-US" altLang="zh-CN" i="0" dirty="0" err="1" smtClean="0">
                    <a:latin typeface="Cambria Math" panose="02040503050406030204" pitchFamily="18" charset="0"/>
                  </a:rPr>
                  <a:t>𝑇+𝑑</a:t>
                </a:r>
                <a:r>
                  <a:rPr lang="en-US" altLang="zh-CN" b="0" i="0" dirty="0" smtClean="0">
                    <a:latin typeface="Cambria Math" panose="02040503050406030204" pitchFamily="18" charset="0"/>
                  </a:rPr>
                  <a:t>)</a:t>
                </a:r>
                <a:r>
                  <a:rPr lang="en-US" altLang="zh-CN" baseline="0" dirty="0" smtClean="0"/>
                  <a:t> </a:t>
                </a:r>
                <a:r>
                  <a:rPr lang="zh-CN" altLang="en-US" baseline="0" dirty="0" smtClean="0"/>
                  <a:t>的相关性会很小，我们就可以把它们试做独立的样本。</a:t>
                </a:r>
                <a:endParaRPr lang="en-US" altLang="zh-CN" baseline="0" dirty="0" smtClean="0"/>
              </a:p>
              <a:p>
                <a:r>
                  <a:rPr lang="zh-CN" altLang="en-US" baseline="0" dirty="0" smtClean="0"/>
                  <a:t>缩小相关性所需的时间</a:t>
                </a:r>
                <a:r>
                  <a:rPr lang="en-US" altLang="zh-CN" baseline="0" dirty="0" smtClean="0"/>
                  <a:t>d</a:t>
                </a:r>
                <a:r>
                  <a:rPr lang="zh-CN" altLang="en-US" baseline="0" dirty="0" smtClean="0"/>
                  <a:t>显然和链老化的时间有关。因此老化较慢的链也需要较大的</a:t>
                </a:r>
                <a:r>
                  <a:rPr lang="en-US" altLang="zh-CN" baseline="0" dirty="0" smtClean="0"/>
                  <a:t>d</a:t>
                </a:r>
                <a:r>
                  <a:rPr lang="zh-CN" altLang="en-US" baseline="0" dirty="0" smtClean="0"/>
                  <a:t>以产生独立的样品。</a:t>
                </a:r>
                <a:endParaRPr lang="en-US" altLang="zh-CN" baseline="0" dirty="0" smtClean="0"/>
              </a:p>
              <a:p>
                <a:r>
                  <a:rPr lang="zh-CN" altLang="en-US" baseline="0" dirty="0" smtClean="0"/>
                  <a:t>尽管如此，使用更短的</a:t>
                </a:r>
                <a:r>
                  <a:rPr lang="en-US" altLang="zh-CN" baseline="0" dirty="0" smtClean="0"/>
                  <a:t>d</a:t>
                </a:r>
                <a:r>
                  <a:rPr lang="zh-CN" altLang="en-US" baseline="0" dirty="0" smtClean="0"/>
                  <a:t>通常比使用更短的老化时间</a:t>
                </a:r>
                <a:r>
                  <a:rPr lang="en-US" altLang="zh-CN" baseline="0" dirty="0" smtClean="0"/>
                  <a:t>T</a:t>
                </a:r>
                <a:r>
                  <a:rPr lang="zh-CN" altLang="en-US" baseline="0" dirty="0" smtClean="0"/>
                  <a:t>来产生一条新的链要好。</a:t>
                </a:r>
                <a:endParaRPr lang="zh-CN" altLang="en-US" dirty="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105</a:t>
            </a:fld>
            <a:endParaRPr lang="zh-CN" altLang="en-US"/>
          </a:p>
        </p:txBody>
      </p:sp>
    </p:spTree>
    <p:extLst>
      <p:ext uri="{BB962C8B-B14F-4D97-AF65-F5344CB8AC3E}">
        <p14:creationId xmlns:p14="http://schemas.microsoft.com/office/powerpoint/2010/main" val="4127364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变分推断是另一种近似推断的方法</a:t>
            </a:r>
            <a:endParaRPr lang="en-US" altLang="zh-CN" dirty="0"/>
          </a:p>
          <a:p>
            <a:r>
              <a:rPr lang="zh-CN" altLang="en-US" dirty="0"/>
              <a:t>过程很简单，推导很复杂，由于这是一个</a:t>
            </a:r>
            <a:r>
              <a:rPr lang="en-US" altLang="zh-CN" dirty="0"/>
              <a:t>introduction</a:t>
            </a:r>
            <a:r>
              <a:rPr lang="zh-CN" altLang="en-US" dirty="0"/>
              <a:t>性质的</a:t>
            </a:r>
            <a:r>
              <a:rPr lang="en-US" altLang="zh-CN" dirty="0"/>
              <a:t>presentation</a:t>
            </a:r>
            <a:r>
              <a:rPr lang="zh-CN" altLang="en-US" dirty="0"/>
              <a:t>，所以就只能简单讲述下这个方法</a:t>
            </a:r>
            <a:endParaRPr lang="en-US" altLang="zh-CN" dirty="0"/>
          </a:p>
          <a:p>
            <a:r>
              <a:rPr lang="zh-CN" altLang="en-US" dirty="0"/>
              <a:t>首先讲一下变分推断的基本概念，就是通过已知简单分布来毕竟需推断的复杂分布。</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106</a:t>
            </a:fld>
            <a:endParaRPr lang="zh-CN" altLang="en-US"/>
          </a:p>
        </p:txBody>
      </p:sp>
    </p:spTree>
    <p:extLst>
      <p:ext uri="{BB962C8B-B14F-4D97-AF65-F5344CB8AC3E}">
        <p14:creationId xmlns:p14="http://schemas.microsoft.com/office/powerpoint/2010/main" val="1485009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如图所示，黄色的分布是要求的复杂分布</a:t>
            </a:r>
            <a:r>
              <a:rPr lang="en-US" altLang="zh-CN" dirty="0"/>
              <a:t>p</a:t>
            </a:r>
          </a:p>
          <a:p>
            <a:r>
              <a:rPr lang="zh-CN" altLang="en-US" dirty="0"/>
              <a:t>然后我们用两条简单的高斯曲线红色和绿色的来逼近</a:t>
            </a:r>
            <a:r>
              <a:rPr lang="en-US" altLang="zh-CN" dirty="0"/>
              <a:t>p</a:t>
            </a:r>
          </a:p>
          <a:p>
            <a:r>
              <a:rPr lang="zh-CN" altLang="en-US" dirty="0"/>
              <a:t>在一通计算之后我们选择和</a:t>
            </a:r>
            <a:r>
              <a:rPr lang="en-US" altLang="zh-CN" dirty="0"/>
              <a:t>p</a:t>
            </a:r>
            <a:r>
              <a:rPr lang="zh-CN" altLang="en-US" dirty="0"/>
              <a:t>更接近的绿色分布来估计</a:t>
            </a:r>
            <a:r>
              <a:rPr lang="en-US" altLang="zh-CN" dirty="0"/>
              <a:t>p</a:t>
            </a:r>
            <a:endParaRPr lang="zh-CN" altLang="en-US" dirty="0"/>
          </a:p>
        </p:txBody>
      </p:sp>
      <p:sp>
        <p:nvSpPr>
          <p:cNvPr id="4" name="灯片编号占位符 3"/>
          <p:cNvSpPr>
            <a:spLocks noGrp="1"/>
          </p:cNvSpPr>
          <p:nvPr>
            <p:ph type="sldNum" sz="quarter" idx="10"/>
          </p:nvPr>
        </p:nvSpPr>
        <p:spPr/>
        <p:txBody>
          <a:bodyPr/>
          <a:lstStyle/>
          <a:p>
            <a:fld id="{3498C53B-E210-4017-A38F-B28B8F3AF91A}" type="slidenum">
              <a:rPr lang="zh-CN" altLang="en-US" smtClean="0"/>
              <a:t>107</a:t>
            </a:fld>
            <a:endParaRPr lang="zh-CN" altLang="en-US"/>
          </a:p>
        </p:txBody>
      </p:sp>
    </p:spTree>
    <p:extLst>
      <p:ext uri="{BB962C8B-B14F-4D97-AF65-F5344CB8AC3E}">
        <p14:creationId xmlns:p14="http://schemas.microsoft.com/office/powerpoint/2010/main" val="3389847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平均场理论主要思想就是把一个复杂的多元积分拆分成简单的多个一元积分。</a:t>
                </a:r>
                <a:endParaRPr lang="en-US" altLang="zh-CN" dirty="0"/>
              </a:p>
              <a:p>
                <a:r>
                  <a:rPr lang="zh-CN" altLang="en-US" dirty="0"/>
                  <a:t>比如我们把要求的</a:t>
                </a:r>
                <a:r>
                  <a:rPr lang="en-US" altLang="zh-CN" dirty="0"/>
                  <a:t>q</a:t>
                </a:r>
                <a:r>
                  <a:rPr lang="zh-CN" altLang="en-US" dirty="0"/>
                  <a:t>拆成一堆一元积分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endParaRPr lang="en-US" altLang="zh-CN" dirty="0"/>
              </a:p>
            </p:txBody>
          </p:sp>
        </mc:Choice>
        <mc:Fallback xmlns="">
          <p:sp>
            <p:nvSpPr>
              <p:cNvPr id="3" name="备注占位符 2"/>
              <p:cNvSpPr>
                <a:spLocks noGrp="1"/>
              </p:cNvSpPr>
              <p:nvPr>
                <p:ph type="body" idx="1"/>
              </p:nvPr>
            </p:nvSpPr>
            <p:spPr/>
            <p:txBody>
              <a:bodyPr/>
              <a:lstStyle/>
              <a:p>
                <a:r>
                  <a:rPr lang="zh-CN" altLang="en-US" dirty="0" smtClean="0"/>
                  <a:t>平均场理论主要思想就是把一个复杂的多元积分拆分成简单的多个一元积分。</a:t>
                </a:r>
                <a:endParaRPr lang="en-US" altLang="zh-CN" dirty="0" smtClean="0"/>
              </a:p>
              <a:p>
                <a:r>
                  <a:rPr lang="zh-CN" altLang="en-US" dirty="0" smtClean="0"/>
                  <a:t>比如我们把要求的</a:t>
                </a:r>
                <a:r>
                  <a:rPr lang="en-US" altLang="zh-CN" dirty="0" smtClean="0"/>
                  <a:t>q</a:t>
                </a:r>
                <a:r>
                  <a:rPr lang="zh-CN" altLang="en-US" dirty="0" smtClean="0"/>
                  <a:t>拆成一堆一元积分</a:t>
                </a:r>
                <a:r>
                  <a:rPr lang="en-US" altLang="zh-CN" b="0" i="0" smtClean="0">
                    <a:latin typeface="Cambria Math" panose="02040503050406030204" pitchFamily="18" charset="0"/>
                  </a:rPr>
                  <a:t>𝑞_𝑖</a:t>
                </a:r>
                <a:endParaRPr lang="en-US" altLang="zh-CN" dirty="0" smtClean="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108</a:t>
            </a:fld>
            <a:endParaRPr lang="zh-CN" altLang="en-US"/>
          </a:p>
        </p:txBody>
      </p:sp>
    </p:spTree>
    <p:extLst>
      <p:ext uri="{BB962C8B-B14F-4D97-AF65-F5344CB8AC3E}">
        <p14:creationId xmlns:p14="http://schemas.microsoft.com/office/powerpoint/2010/main" val="3158386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然后把</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oMath>
                </a14:m>
                <a:r>
                  <a:rPr lang="zh-CN" altLang="en-US" dirty="0"/>
                  <a:t>用一元积分的乘积来表示。</a:t>
                </a:r>
                <a:endParaRPr lang="en-US" altLang="zh-CN" dirty="0"/>
              </a:p>
            </p:txBody>
          </p:sp>
        </mc:Choice>
        <mc:Fallback xmlns="">
          <p:sp>
            <p:nvSpPr>
              <p:cNvPr id="3" name="备注占位符 2"/>
              <p:cNvSpPr>
                <a:spLocks noGrp="1"/>
              </p:cNvSpPr>
              <p:nvPr>
                <p:ph type="body" idx="1"/>
              </p:nvPr>
            </p:nvSpPr>
            <p:spPr/>
            <p:txBody>
              <a:bodyPr/>
              <a:lstStyle/>
              <a:p>
                <a:r>
                  <a:rPr lang="zh-CN" altLang="en-US" dirty="0" smtClean="0"/>
                  <a:t>然后把</a:t>
                </a:r>
                <a:r>
                  <a:rPr lang="en-US" altLang="zh-CN" b="0" i="0" smtClean="0">
                    <a:latin typeface="Cambria Math" panose="02040503050406030204" pitchFamily="18" charset="0"/>
                  </a:rPr>
                  <a:t>𝐿(𝑞)</a:t>
                </a:r>
                <a:r>
                  <a:rPr lang="zh-CN" altLang="en-US" dirty="0" smtClean="0"/>
                  <a:t>用一元积分的乘积来表示。</a:t>
                </a:r>
                <a:endParaRPr lang="en-US" altLang="zh-CN" dirty="0" smtClean="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109</a:t>
            </a:fld>
            <a:endParaRPr lang="zh-CN" altLang="en-US"/>
          </a:p>
        </p:txBody>
      </p:sp>
    </p:spTree>
    <p:extLst>
      <p:ext uri="{BB962C8B-B14F-4D97-AF65-F5344CB8AC3E}">
        <p14:creationId xmlns:p14="http://schemas.microsoft.com/office/powerpoint/2010/main" val="7567120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之后我们假设只关注其中一维</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Sub>
                  </m:oMath>
                </a14:m>
                <a:r>
                  <a:rPr lang="zh-CN" altLang="en-US" dirty="0"/>
                  <a:t>，那么其它的都作为常数，会可以发现</a:t>
                </a:r>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zh-CN" altLang="en-US" b="0" i="1" smtClean="0">
                        <a:latin typeface="Cambria Math" panose="02040503050406030204" pitchFamily="18" charset="0"/>
                      </a:rPr>
                      <m:t>就等于衡量</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m:rPr>
                            <m:sty m:val="p"/>
                          </m:rPr>
                          <a:rPr lang="en-US" altLang="zh-CN" b="0" i="0" smtClean="0">
                            <a:latin typeface="Cambria Math" panose="02040503050406030204" pitchFamily="18" charset="0"/>
                          </a:rPr>
                          <m:t>j</m:t>
                        </m:r>
                      </m:sub>
                    </m:sSub>
                    <m:r>
                      <a:rPr lang="zh-CN" altLang="en-US" b="0" i="1" smtClean="0">
                        <a:latin typeface="Cambria Math" panose="02040503050406030204" pitchFamily="18" charset="0"/>
                      </a:rPr>
                      <m:t>和</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𝑍</m:t>
                        </m:r>
                      </m:e>
                      <m:sub>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r>
                      <a:rPr lang="zh-CN" altLang="en-US" b="0" i="1" dirty="0" smtClean="0">
                        <a:latin typeface="Cambria Math" panose="02040503050406030204" pitchFamily="18" charset="0"/>
                      </a:rPr>
                      <m:t>相似度</m:t>
                    </m:r>
                  </m:oMath>
                </a14:m>
                <a:r>
                  <a:rPr lang="zh-CN" altLang="en-US" dirty="0"/>
                  <a:t>的值。</a:t>
                </a:r>
                <a:endParaRPr lang="en-US" altLang="zh-CN" dirty="0"/>
              </a:p>
            </p:txBody>
          </p:sp>
        </mc:Choice>
        <mc:Fallback xmlns="">
          <p:sp>
            <p:nvSpPr>
              <p:cNvPr id="3" name="备注占位符 2"/>
              <p:cNvSpPr>
                <a:spLocks noGrp="1"/>
              </p:cNvSpPr>
              <p:nvPr>
                <p:ph type="body" idx="1"/>
              </p:nvPr>
            </p:nvSpPr>
            <p:spPr/>
            <p:txBody>
              <a:bodyPr/>
              <a:lstStyle/>
              <a:p>
                <a:r>
                  <a:rPr lang="zh-CN" altLang="en-US" dirty="0" smtClean="0"/>
                  <a:t>之后我们假设只关注其中一维</a:t>
                </a:r>
                <a:r>
                  <a:rPr lang="en-US" altLang="zh-CN" b="0" i="0" smtClean="0">
                    <a:latin typeface="Cambria Math" panose="02040503050406030204" pitchFamily="18" charset="0"/>
                  </a:rPr>
                  <a:t>𝑞_𝑗</a:t>
                </a:r>
                <a:r>
                  <a:rPr lang="zh-CN" altLang="en-US" dirty="0" smtClean="0"/>
                  <a:t>，那么其它的都作为常数，会可以发现</a:t>
                </a:r>
                <a:r>
                  <a:rPr lang="en-US" altLang="zh-CN" b="0" i="0" smtClean="0">
                    <a:latin typeface="Cambria Math" panose="02040503050406030204" pitchFamily="18" charset="0"/>
                  </a:rPr>
                  <a:t>𝐿(𝑞)</a:t>
                </a:r>
                <a:r>
                  <a:rPr lang="zh-CN" altLang="en-US" b="0" i="0" smtClean="0">
                    <a:latin typeface="Cambria Math" panose="02040503050406030204" pitchFamily="18" charset="0"/>
                  </a:rPr>
                  <a:t>就等于衡量</a:t>
                </a:r>
                <a:r>
                  <a:rPr lang="en-US" altLang="zh-CN" b="0" i="0" smtClean="0">
                    <a:latin typeface="Cambria Math" panose="02040503050406030204" pitchFamily="18" charset="0"/>
                  </a:rPr>
                  <a:t>𝑞_j</a:t>
                </a:r>
                <a:r>
                  <a:rPr lang="zh-CN" altLang="en-US" b="0" i="0" smtClean="0">
                    <a:latin typeface="Cambria Math" panose="02040503050406030204" pitchFamily="18" charset="0"/>
                  </a:rPr>
                  <a:t> 和</a:t>
                </a:r>
                <a:r>
                  <a:rPr lang="en-US" altLang="zh-CN" i="0" dirty="0" smtClean="0">
                    <a:latin typeface="Cambria Math" panose="02040503050406030204" pitchFamily="18" charset="0"/>
                  </a:rPr>
                  <a:t>𝑝(𝑋,𝑍</a:t>
                </a:r>
                <a:r>
                  <a:rPr lang="en-US" altLang="zh-CN" b="0" i="0" dirty="0" smtClean="0">
                    <a:latin typeface="Cambria Math" panose="02040503050406030204" pitchFamily="18" charset="0"/>
                  </a:rPr>
                  <a:t>_𝑗)</a:t>
                </a:r>
                <a:r>
                  <a:rPr lang="zh-CN" altLang="en-US" b="0" i="0" dirty="0" smtClean="0">
                    <a:latin typeface="Cambria Math" panose="02040503050406030204" pitchFamily="18" charset="0"/>
                  </a:rPr>
                  <a:t>相似度</a:t>
                </a:r>
                <a:r>
                  <a:rPr lang="zh-CN" altLang="en-US" dirty="0" smtClean="0"/>
                  <a:t>的值。</a:t>
                </a:r>
                <a:endParaRPr lang="en-US" altLang="zh-CN" dirty="0" smtClean="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110</a:t>
            </a:fld>
            <a:endParaRPr lang="zh-CN" altLang="en-US"/>
          </a:p>
        </p:txBody>
      </p:sp>
    </p:spTree>
    <p:extLst>
      <p:ext uri="{BB962C8B-B14F-4D97-AF65-F5344CB8AC3E}">
        <p14:creationId xmlns:p14="http://schemas.microsoft.com/office/powerpoint/2010/main" val="4012090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最后可以计算</a:t>
                </a:r>
                <a14:m>
                  <m:oMath xmlns:m="http://schemas.openxmlformats.org/officeDocument/2006/math">
                    <m:r>
                      <a:rPr lang="zh-CN" altLang="en-US" b="0" i="1" smtClean="0">
                        <a:latin typeface="Cambria Math" panose="02040503050406030204" pitchFamily="18" charset="0"/>
                      </a:rPr>
                      <m:t>得到</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的</m:t>
                    </m:r>
                  </m:oMath>
                </a14:m>
                <a:r>
                  <a:rPr lang="zh-CN" altLang="en-US" dirty="0"/>
                  <a:t>最优值</a:t>
                </a:r>
              </a:p>
            </p:txBody>
          </p:sp>
        </mc:Choice>
        <mc:Fallback xmlns="">
          <p:sp>
            <p:nvSpPr>
              <p:cNvPr id="3" name="备注占位符 2"/>
              <p:cNvSpPr>
                <a:spLocks noGrp="1"/>
              </p:cNvSpPr>
              <p:nvPr>
                <p:ph type="body" idx="1"/>
              </p:nvPr>
            </p:nvSpPr>
            <p:spPr/>
            <p:txBody>
              <a:bodyPr/>
              <a:lstStyle/>
              <a:p>
                <a:r>
                  <a:rPr lang="zh-CN" altLang="en-US" dirty="0" smtClean="0"/>
                  <a:t>最后可以计算</a:t>
                </a:r>
                <a:r>
                  <a:rPr lang="zh-CN" altLang="en-US" b="0" i="0" smtClean="0">
                    <a:latin typeface="Cambria Math" panose="02040503050406030204" pitchFamily="18" charset="0"/>
                  </a:rPr>
                  <a:t>得到</a:t>
                </a:r>
                <a:r>
                  <a:rPr lang="en-US" altLang="zh-CN" b="0" i="0" smtClean="0">
                    <a:latin typeface="Cambria Math" panose="02040503050406030204" pitchFamily="18" charset="0"/>
                  </a:rPr>
                  <a:t>𝑞_𝑗^  (𝑍_𝑗)</a:t>
                </a:r>
                <a:r>
                  <a:rPr lang="zh-CN" altLang="en-US" b="0" i="0" smtClean="0">
                    <a:latin typeface="Cambria Math" panose="02040503050406030204" pitchFamily="18" charset="0"/>
                  </a:rPr>
                  <a:t>的</a:t>
                </a:r>
                <a:r>
                  <a:rPr lang="zh-CN" altLang="en-US" dirty="0" smtClean="0"/>
                  <a:t>最优值</a:t>
                </a:r>
                <a:endParaRPr lang="zh-CN" altLang="en-US" dirty="0"/>
              </a:p>
            </p:txBody>
          </p:sp>
        </mc:Fallback>
      </mc:AlternateContent>
      <p:sp>
        <p:nvSpPr>
          <p:cNvPr id="4" name="灯片编号占位符 3"/>
          <p:cNvSpPr>
            <a:spLocks noGrp="1"/>
          </p:cNvSpPr>
          <p:nvPr>
            <p:ph type="sldNum" sz="quarter" idx="10"/>
          </p:nvPr>
        </p:nvSpPr>
        <p:spPr/>
        <p:txBody>
          <a:bodyPr/>
          <a:lstStyle/>
          <a:p>
            <a:fld id="{3498C53B-E210-4017-A38F-B28B8F3AF91A}" type="slidenum">
              <a:rPr lang="zh-CN" altLang="en-US" smtClean="0"/>
              <a:t>111</a:t>
            </a:fld>
            <a:endParaRPr lang="zh-CN" altLang="en-US"/>
          </a:p>
        </p:txBody>
      </p:sp>
    </p:spTree>
    <p:extLst>
      <p:ext uri="{BB962C8B-B14F-4D97-AF65-F5344CB8AC3E}">
        <p14:creationId xmlns:p14="http://schemas.microsoft.com/office/powerpoint/2010/main" val="21821218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目前为止，我们讨论的大多问题的出发点为给定的图模型，假定模型的结构以及参数是输入的一部分。那么这部分的模型怎么来了，通常我们借助专家的帮助手工搭建这样的网络。那么问题也就来了，从专家那里获取这种知识并不容易，构建一个大的网络需要很大的开支，而且并不是所有领域都有这么多专家，所有领域都能请专家来构建一个模型。所以，我们需要将问题转化，转而去根据实例去学习一个近似的结果</a:t>
            </a:r>
            <a:r>
              <a:rPr lang="en-US" altLang="zh-CN" dirty="0"/>
              <a:t>M~</a:t>
            </a:r>
            <a:r>
              <a:rPr lang="zh-CN" altLang="en-US" dirty="0"/>
              <a:t>。从这张图大概解释下学习这个任务，其实就是说我们有一个真实分布</a:t>
            </a:r>
            <a:r>
              <a:rPr lang="en-US" altLang="zh-CN" dirty="0" err="1"/>
              <a:t>Pstar</a:t>
            </a:r>
            <a:r>
              <a:rPr lang="zh-CN" altLang="en-US" dirty="0"/>
              <a:t>，或者说一个完全正确的概率图模型</a:t>
            </a:r>
            <a:r>
              <a:rPr lang="en-US" altLang="zh-CN" dirty="0" err="1"/>
              <a:t>Pstar</a:t>
            </a:r>
            <a:r>
              <a:rPr lang="zh-CN" altLang="en-US" dirty="0"/>
              <a:t>，然后依据这个我们有了一些数据</a:t>
            </a:r>
            <a:r>
              <a:rPr lang="en-US" altLang="zh-CN" dirty="0"/>
              <a:t>D</a:t>
            </a:r>
            <a:r>
              <a:rPr lang="zh-CN" altLang="en-US" dirty="0"/>
              <a:t>，我们利用专家的一些先验知识，比如告诉你这个和这个有依赖关系，有一条边等等等等，以及数据来构建一个概率分布图模型，又或是说一个网络，来拟合上面的真实分布。</a:t>
            </a:r>
            <a:endParaRPr lang="en-US" altLang="zh-CN" dirty="0"/>
          </a:p>
          <a:p>
            <a:endParaRPr lang="en-US" altLang="zh-CN" dirty="0"/>
          </a:p>
          <a:p>
            <a:r>
              <a:rPr lang="zh-CN" altLang="en-US" dirty="0"/>
              <a:t>概率图模型的学习任务中，主要有两种，一种是参数估计，一种是结构学习。简单来说，参数估计的任务中，我们已经知道了图中的依赖关系，对于有向图网络，就是已知</a:t>
            </a:r>
            <a:r>
              <a:rPr lang="en-US" altLang="zh-CN" dirty="0"/>
              <a:t>G</a:t>
            </a:r>
            <a:r>
              <a:rPr lang="zh-CN" altLang="en-US" dirty="0"/>
              <a:t>，对于无向图网络，就是已知</a:t>
            </a:r>
            <a:r>
              <a:rPr lang="en-US" altLang="zh-CN" dirty="0"/>
              <a:t>H</a:t>
            </a:r>
            <a:r>
              <a:rPr lang="zh-CN" altLang="en-US" dirty="0"/>
              <a:t>，而我们所需要做的就是将有向图网络中条件概率分布的参数或是马尔科夫网络中的隐函数的参数学习出来。而结构学习的任务就是在参数估计的基础上，连结构的依赖关系都不知道，仅仅从观测数据中得到一个贝叶斯或是马尔科夫网络的结构以及参数。</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115</a:t>
            </a:fld>
            <a:endParaRPr lang="zh-CN" altLang="en-US"/>
          </a:p>
        </p:txBody>
      </p:sp>
    </p:spTree>
    <p:extLst>
      <p:ext uri="{BB962C8B-B14F-4D97-AF65-F5344CB8AC3E}">
        <p14:creationId xmlns:p14="http://schemas.microsoft.com/office/powerpoint/2010/main" val="4076602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之前我们定义了与图</a:t>
                </a:r>
                <a:r>
                  <a:rPr lang="en-US" altLang="zh-CN" sz="1200" dirty="0"/>
                  <a:t>G</a:t>
                </a:r>
                <a:r>
                  <a:rPr lang="zh-CN" altLang="en-US" sz="1200" dirty="0"/>
                  <a:t>相关的独立性集合，这里定义与分布</a:t>
                </a:r>
                <a:r>
                  <a:rPr lang="en-US" altLang="zh-CN" sz="1200" dirty="0"/>
                  <a:t>P</a:t>
                </a:r>
                <a:r>
                  <a:rPr lang="zh-CN" altLang="en-US" sz="1200" dirty="0"/>
                  <a:t>相关的独立性的集合：</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sz="1200" dirty="0"/>
                  <a:t>现在我们可以将陈述“分布 </a:t>
                </a:r>
                <a:r>
                  <a:rPr lang="en-US" altLang="zh-CN" sz="1200" dirty="0"/>
                  <a:t>P </a:t>
                </a:r>
                <a:r>
                  <a:rPr lang="zh-CN" altLang="en-US" sz="1200" dirty="0"/>
                  <a:t>满足于图 </a:t>
                </a:r>
                <a:r>
                  <a:rPr lang="en-US" altLang="zh-CN" sz="1200" dirty="0"/>
                  <a:t>G </a:t>
                </a:r>
                <a:r>
                  <a:rPr lang="zh-CN" altLang="en-US" sz="1200" dirty="0"/>
                  <a:t>相关的条件独立性”简写为</a:t>
                </a:r>
                <a14:m>
                  <m:oMath xmlns:m="http://schemas.openxmlformats.org/officeDocument/2006/math">
                    <m:r>
                      <a:rPr lang="en-US" altLang="zh-CN" sz="1200" i="1" dirty="0" smtClean="0">
                        <a:latin typeface="Cambria Math" panose="02040503050406030204" pitchFamily="18" charset="0"/>
                      </a:rPr>
                      <m:t>𝐼</m:t>
                    </m:r>
                    <m:d>
                      <m:dPr>
                        <m:ctrlPr>
                          <a:rPr lang="en-US" altLang="zh-CN" sz="1200" i="1" dirty="0" smtClean="0">
                            <a:latin typeface="Cambria Math" panose="02040503050406030204" pitchFamily="18" charset="0"/>
                          </a:rPr>
                        </m:ctrlPr>
                      </m:dPr>
                      <m:e>
                        <m:r>
                          <a:rPr lang="en-US" altLang="zh-CN" sz="1200" i="1" dirty="0" smtClean="0">
                            <a:latin typeface="Cambria Math" panose="02040503050406030204" pitchFamily="18" charset="0"/>
                          </a:rPr>
                          <m:t>𝐺</m:t>
                        </m:r>
                      </m:e>
                    </m:d>
                    <m:r>
                      <a:rPr lang="en-US" altLang="zh-CN" sz="1200" i="0" dirty="0" smtClean="0">
                        <a:solidFill>
                          <a:srgbClr val="FF0000"/>
                        </a:solidFill>
                        <a:latin typeface="Cambria Math" panose="02040503050406030204" pitchFamily="18" charset="0"/>
                      </a:rPr>
                      <m:t>⊆</m:t>
                    </m:r>
                    <m:r>
                      <a:rPr lang="en-US" altLang="zh-CN" sz="1200" i="1" dirty="0" smtClean="0">
                        <a:latin typeface="Cambria Math" panose="02040503050406030204" pitchFamily="18" charset="0"/>
                      </a:rPr>
                      <m:t>𝐼</m:t>
                    </m:r>
                    <m:d>
                      <m:dPr>
                        <m:ctrlPr>
                          <a:rPr lang="en-US" altLang="zh-CN" sz="1200" i="1" dirty="0" smtClean="0">
                            <a:latin typeface="Cambria Math" panose="02040503050406030204" pitchFamily="18" charset="0"/>
                          </a:rPr>
                        </m:ctrlPr>
                      </m:dPr>
                      <m:e>
                        <m:r>
                          <a:rPr lang="en-US" altLang="zh-CN" sz="1200" i="1" dirty="0" smtClean="0">
                            <a:latin typeface="Cambria Math" panose="02040503050406030204" pitchFamily="18" charset="0"/>
                          </a:rPr>
                          <m:t>𝑃</m:t>
                        </m:r>
                      </m:e>
                    </m:d>
                    <m:r>
                      <a:rPr lang="zh-CN" altLang="en-US" sz="1200" i="1" dirty="0">
                        <a:latin typeface="Cambria Math" panose="02040503050406030204" pitchFamily="18" charset="0"/>
                      </a:rPr>
                      <m:t>。</m:t>
                    </m:r>
                  </m:oMath>
                </a14:m>
                <a:r>
                  <a:rPr lang="zh-CN" altLang="en-US" sz="1200" dirty="0">
                    <a:latin typeface="Informal Roman" panose="030604020304060B0204" pitchFamily="66" charset="0"/>
                  </a:rPr>
                  <a:t>这种情况下，我们称</a:t>
                </a:r>
                <a:r>
                  <a:rPr lang="en-US" altLang="zh-CN" sz="1200" dirty="0"/>
                  <a:t>G</a:t>
                </a:r>
                <a:r>
                  <a:rPr lang="zh-CN" altLang="en-US" sz="1200" dirty="0">
                    <a:latin typeface="Informal Roman" panose="030604020304060B0204" pitchFamily="66" charset="0"/>
                  </a:rPr>
                  <a:t>是</a:t>
                </a:r>
                <a:r>
                  <a:rPr lang="en-US" altLang="zh-CN" sz="1200" dirty="0"/>
                  <a:t>P</a:t>
                </a:r>
                <a:r>
                  <a:rPr lang="zh-CN" altLang="en-US" sz="1200" dirty="0"/>
                  <a:t>的一个独立图。</a:t>
                </a:r>
                <a:endParaRPr lang="en-US" altLang="zh-CN" dirty="0"/>
              </a:p>
              <a:p>
                <a:r>
                  <a:rPr lang="zh-CN" altLang="en-US" dirty="0"/>
                  <a:t>正如我们从包含关系中所看到的，对于</a:t>
                </a:r>
                <a:r>
                  <a:rPr lang="en-US" altLang="zh-CN" dirty="0"/>
                  <a:t>P</a:t>
                </a:r>
                <a:r>
                  <a:rPr lang="zh-CN" altLang="en-US" dirty="0"/>
                  <a:t>的一个独立图</a:t>
                </a:r>
                <a:r>
                  <a:rPr lang="en-US" altLang="zh-CN" dirty="0"/>
                  <a:t>G</a:t>
                </a:r>
                <a:r>
                  <a:rPr lang="zh-CN" altLang="en-US" dirty="0"/>
                  <a:t>，关于</a:t>
                </a:r>
                <a:r>
                  <a:rPr lang="en-US" altLang="zh-CN" dirty="0"/>
                  <a:t>P</a:t>
                </a:r>
                <a:r>
                  <a:rPr lang="zh-CN" altLang="en-US" dirty="0"/>
                  <a:t>中独立性使</a:t>
                </a:r>
                <a:r>
                  <a:rPr lang="en-US" altLang="zh-CN" dirty="0"/>
                  <a:t>G</a:t>
                </a:r>
                <a:r>
                  <a:rPr lang="zh-CN" altLang="en-US" dirty="0"/>
                  <a:t>不对我们产生误导非常必要：任何由</a:t>
                </a:r>
                <a:r>
                  <a:rPr lang="en-US" altLang="zh-CN" dirty="0"/>
                  <a:t>G</a:t>
                </a:r>
                <a:r>
                  <a:rPr lang="zh-CN" altLang="en-US" dirty="0"/>
                  <a:t>断言的独立性，在</a:t>
                </a:r>
                <a:r>
                  <a:rPr lang="en-US" altLang="zh-CN" dirty="0"/>
                  <a:t>P</a:t>
                </a:r>
                <a:r>
                  <a:rPr lang="zh-CN" altLang="en-US" dirty="0"/>
                  <a:t>中必须成立。相反，</a:t>
                </a:r>
                <a:r>
                  <a:rPr lang="en-US" altLang="zh-CN" dirty="0"/>
                  <a:t>P</a:t>
                </a:r>
                <a:r>
                  <a:rPr lang="zh-CN" altLang="en-US" dirty="0"/>
                  <a:t>中则可能含有在</a:t>
                </a:r>
                <a:r>
                  <a:rPr lang="en-US" altLang="zh-CN" dirty="0"/>
                  <a:t>G</a:t>
                </a:r>
                <a:r>
                  <a:rPr lang="zh-CN" altLang="en-US" dirty="0"/>
                  <a:t>中没有反映出的其他独立性。</a:t>
                </a: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之前我们定义了与图</a:t>
                </a:r>
                <a:r>
                  <a:rPr lang="en-US" altLang="zh-CN" sz="1200" dirty="0" smtClean="0"/>
                  <a:t>G</a:t>
                </a:r>
                <a:r>
                  <a:rPr lang="zh-CN" altLang="en-US" sz="1200" dirty="0" smtClean="0"/>
                  <a:t>相关的独立性集合，这里定义与分布</a:t>
                </a:r>
                <a:r>
                  <a:rPr lang="en-US" altLang="zh-CN" sz="1200" dirty="0" smtClean="0"/>
                  <a:t>P</a:t>
                </a:r>
                <a:r>
                  <a:rPr lang="zh-CN" altLang="en-US" sz="1200" dirty="0" smtClean="0"/>
                  <a:t>相关的独立性的集合：</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r>
                  <a:rPr lang="zh-CN" altLang="en-US" sz="1200" dirty="0" smtClean="0"/>
                  <a:t>现在我们可以将陈述“分布 </a:t>
                </a:r>
                <a:r>
                  <a:rPr lang="en-US" altLang="zh-CN" sz="1200" dirty="0" smtClean="0"/>
                  <a:t>P </a:t>
                </a:r>
                <a:r>
                  <a:rPr lang="zh-CN" altLang="en-US" sz="1200" dirty="0" smtClean="0"/>
                  <a:t>满足于图 </a:t>
                </a:r>
                <a:r>
                  <a:rPr lang="en-US" altLang="zh-CN" sz="1200" dirty="0" smtClean="0"/>
                  <a:t>G </a:t>
                </a:r>
                <a:r>
                  <a:rPr lang="zh-CN" altLang="en-US" sz="1200" dirty="0" smtClean="0"/>
                  <a:t>相关的条件独立性”简写为</a:t>
                </a:r>
                <a:r>
                  <a:rPr lang="en-US" altLang="zh-CN" sz="1200" i="0" dirty="0" smtClean="0">
                    <a:latin typeface="Cambria Math" panose="02040503050406030204" pitchFamily="18" charset="0"/>
                  </a:rPr>
                  <a:t>𝐼(𝐺)</a:t>
                </a:r>
                <a:r>
                  <a:rPr lang="en-US" altLang="zh-CN" sz="1200" i="0" dirty="0" smtClean="0">
                    <a:solidFill>
                      <a:srgbClr val="FF0000"/>
                    </a:solidFill>
                    <a:latin typeface="Cambria Math" panose="02040503050406030204" pitchFamily="18" charset="0"/>
                  </a:rPr>
                  <a:t>⊆</a:t>
                </a:r>
                <a:r>
                  <a:rPr lang="en-US" altLang="zh-CN" sz="1200" i="0" dirty="0" smtClean="0">
                    <a:latin typeface="Cambria Math" panose="02040503050406030204" pitchFamily="18" charset="0"/>
                  </a:rPr>
                  <a:t>𝐼(𝑃)</a:t>
                </a:r>
                <a:r>
                  <a:rPr lang="zh-CN" altLang="en-US" sz="1200" i="0" dirty="0">
                    <a:latin typeface="Cambria Math" panose="02040503050406030204" pitchFamily="18" charset="0"/>
                  </a:rPr>
                  <a:t>。</a:t>
                </a:r>
                <a:r>
                  <a:rPr lang="zh-CN" altLang="en-US" sz="1200" dirty="0">
                    <a:latin typeface="Informal Roman" panose="030604020304060B0204" pitchFamily="66" charset="0"/>
                  </a:rPr>
                  <a:t>这种情况</a:t>
                </a:r>
                <a:r>
                  <a:rPr lang="zh-CN" altLang="en-US" sz="1200" dirty="0" smtClean="0">
                    <a:latin typeface="Informal Roman" panose="030604020304060B0204" pitchFamily="66" charset="0"/>
                  </a:rPr>
                  <a:t>下，我们称</a:t>
                </a:r>
                <a:r>
                  <a:rPr lang="en-US" altLang="zh-CN" sz="1200" dirty="0"/>
                  <a:t>G</a:t>
                </a:r>
                <a:r>
                  <a:rPr lang="zh-CN" altLang="en-US" sz="1200" dirty="0" smtClean="0">
                    <a:latin typeface="Informal Roman" panose="030604020304060B0204" pitchFamily="66" charset="0"/>
                  </a:rPr>
                  <a:t>是</a:t>
                </a:r>
                <a:r>
                  <a:rPr lang="en-US" altLang="zh-CN" sz="1200" dirty="0" smtClean="0"/>
                  <a:t>P</a:t>
                </a:r>
                <a:r>
                  <a:rPr lang="zh-CN" altLang="en-US" sz="1200" dirty="0" smtClean="0"/>
                  <a:t>的一个独立</a:t>
                </a:r>
                <a:r>
                  <a:rPr lang="zh-CN" altLang="en-US" sz="1200" dirty="0" smtClean="0"/>
                  <a:t>图。</a:t>
                </a:r>
                <a:endParaRPr lang="en-US" altLang="zh-CN" dirty="0" smtClean="0"/>
              </a:p>
              <a:p>
                <a:r>
                  <a:rPr lang="zh-CN" altLang="en-US" dirty="0" smtClean="0"/>
                  <a:t>正如</a:t>
                </a:r>
                <a:r>
                  <a:rPr lang="zh-CN" altLang="en-US" dirty="0" smtClean="0"/>
                  <a:t>我们从包含关系中所看到的，对于</a:t>
                </a:r>
                <a:r>
                  <a:rPr lang="en-US" altLang="zh-CN" dirty="0" smtClean="0"/>
                  <a:t>P</a:t>
                </a:r>
                <a:r>
                  <a:rPr lang="zh-CN" altLang="en-US" dirty="0" smtClean="0"/>
                  <a:t>的一个独立图</a:t>
                </a:r>
                <a:r>
                  <a:rPr lang="en-US" altLang="zh-CN" dirty="0" smtClean="0"/>
                  <a:t>G</a:t>
                </a:r>
                <a:r>
                  <a:rPr lang="zh-CN" altLang="en-US" dirty="0" smtClean="0"/>
                  <a:t>，关于</a:t>
                </a:r>
                <a:r>
                  <a:rPr lang="en-US" altLang="zh-CN" dirty="0" smtClean="0"/>
                  <a:t>P</a:t>
                </a:r>
                <a:r>
                  <a:rPr lang="zh-CN" altLang="en-US" dirty="0" smtClean="0"/>
                  <a:t>中独立性使</a:t>
                </a:r>
                <a:r>
                  <a:rPr lang="en-US" altLang="zh-CN" dirty="0" smtClean="0"/>
                  <a:t>G</a:t>
                </a:r>
                <a:r>
                  <a:rPr lang="zh-CN" altLang="en-US" dirty="0" smtClean="0"/>
                  <a:t>不对我们产生误导非常必要：任何由</a:t>
                </a:r>
                <a:r>
                  <a:rPr lang="en-US" altLang="zh-CN" dirty="0" smtClean="0"/>
                  <a:t>G</a:t>
                </a:r>
                <a:r>
                  <a:rPr lang="zh-CN" altLang="en-US" dirty="0" smtClean="0"/>
                  <a:t>断言的独立性，在</a:t>
                </a:r>
                <a:r>
                  <a:rPr lang="en-US" altLang="zh-CN" dirty="0" smtClean="0"/>
                  <a:t>P</a:t>
                </a:r>
                <a:r>
                  <a:rPr lang="zh-CN" altLang="en-US" dirty="0" smtClean="0"/>
                  <a:t>中必须成立。相反，</a:t>
                </a:r>
                <a:r>
                  <a:rPr lang="en-US" altLang="zh-CN" dirty="0" smtClean="0"/>
                  <a:t>P</a:t>
                </a:r>
                <a:r>
                  <a:rPr lang="zh-CN" altLang="en-US" dirty="0" smtClean="0"/>
                  <a:t>中则可能含有在</a:t>
                </a:r>
                <a:r>
                  <a:rPr lang="en-US" altLang="zh-CN" dirty="0" smtClean="0"/>
                  <a:t>G</a:t>
                </a:r>
                <a:r>
                  <a:rPr lang="zh-CN" altLang="en-US" dirty="0" smtClean="0"/>
                  <a:t>中没有反映出的其他独立性。</a:t>
                </a:r>
                <a:endParaRPr lang="zh-CN" altLang="en-US" dirty="0"/>
              </a:p>
            </p:txBody>
          </p:sp>
        </mc:Fallback>
      </mc:AlternateContent>
      <p:sp>
        <p:nvSpPr>
          <p:cNvPr id="4" name="灯片编号占位符 3"/>
          <p:cNvSpPr>
            <a:spLocks noGrp="1"/>
          </p:cNvSpPr>
          <p:nvPr>
            <p:ph type="sldNum" sz="quarter" idx="10"/>
          </p:nvPr>
        </p:nvSpPr>
        <p:spPr/>
        <p:txBody>
          <a:bodyPr/>
          <a:lstStyle/>
          <a:p>
            <a:fld id="{F7254C51-A493-4F41-82B2-8C43FA364486}" type="slidenum">
              <a:rPr lang="zh-CN" altLang="en-US" smtClean="0"/>
              <a:t>26</a:t>
            </a:fld>
            <a:endParaRPr lang="zh-CN" altLang="en-US"/>
          </a:p>
        </p:txBody>
      </p:sp>
    </p:spTree>
    <p:extLst>
      <p:ext uri="{BB962C8B-B14F-4D97-AF65-F5344CB8AC3E}">
        <p14:creationId xmlns:p14="http://schemas.microsoft.com/office/powerpoint/2010/main" val="33873800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一下，其实涉及到了两个方面，一个叫做模型限制，也就是说我们模型的一种假设空间，一种间数据的可观测性。已知模型，我们就可以当做是假设空间的极端情况，也就是假设空间中就这一种模型，而数据的可观测也就是数据完备，不完备，包含了隐变量。我们接下来的学习部分都是基于数据完备这个假设做的介绍。</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118</a:t>
            </a:fld>
            <a:endParaRPr lang="zh-CN" altLang="en-US"/>
          </a:p>
        </p:txBody>
      </p:sp>
    </p:spTree>
    <p:extLst>
      <p:ext uri="{BB962C8B-B14F-4D97-AF65-F5344CB8AC3E}">
        <p14:creationId xmlns:p14="http://schemas.microsoft.com/office/powerpoint/2010/main" val="42369563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其实也就是对于观测到的</a:t>
            </a:r>
            <a:r>
              <a:rPr lang="en-US" altLang="zh-CN" dirty="0"/>
              <a:t>x</a:t>
            </a:r>
            <a:r>
              <a:rPr lang="zh-CN" altLang="en-US" dirty="0"/>
              <a:t>给出</a:t>
            </a:r>
            <a:r>
              <a:rPr lang="en-US" altLang="zh-CN" dirty="0"/>
              <a:t>y</a:t>
            </a:r>
            <a:r>
              <a:rPr lang="zh-CN" altLang="en-US" dirty="0"/>
              <a:t>，比如说图像分割啊或是语音识别啊</a:t>
            </a:r>
            <a:endParaRPr lang="en-US" altLang="zh-CN" dirty="0"/>
          </a:p>
          <a:p>
            <a:r>
              <a:rPr lang="zh-CN" altLang="en-US" dirty="0"/>
              <a:t>第二种则是去探寻概率图模型中那些可能的边或者说是依赖，又或是有一些隐藏的变量的位置</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119</a:t>
            </a:fld>
            <a:endParaRPr lang="zh-CN" altLang="en-US"/>
          </a:p>
        </p:txBody>
      </p:sp>
    </p:spTree>
    <p:extLst>
      <p:ext uri="{BB962C8B-B14F-4D97-AF65-F5344CB8AC3E}">
        <p14:creationId xmlns:p14="http://schemas.microsoft.com/office/powerpoint/2010/main" val="10946768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我们前面已经谈到了参数估计的输入输出，那么求解这个问题的方法主要有两种，一种是极大似然估计，一种是贝叶斯方法。我们先来讲极大似然估计</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120</a:t>
            </a:fld>
            <a:endParaRPr lang="zh-CN" altLang="en-US"/>
          </a:p>
        </p:txBody>
      </p:sp>
    </p:spTree>
    <p:extLst>
      <p:ext uri="{BB962C8B-B14F-4D97-AF65-F5344CB8AC3E}">
        <p14:creationId xmlns:p14="http://schemas.microsoft.com/office/powerpoint/2010/main" val="4556314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首先，我们来讲一个简单的实例，也就是图钉问题，图钉以</a:t>
            </a:r>
            <a:r>
              <a:rPr lang="en-US" altLang="zh-CN" dirty="0"/>
              <a:t>theta</a:t>
            </a:r>
            <a:r>
              <a:rPr lang="zh-CN" altLang="en-US" dirty="0"/>
              <a:t>的概率为向上，也就是</a:t>
            </a:r>
            <a:r>
              <a:rPr lang="en-US" altLang="zh-CN" dirty="0"/>
              <a:t>x1,</a:t>
            </a:r>
            <a:r>
              <a:rPr lang="zh-CN" altLang="en-US" dirty="0"/>
              <a:t>以</a:t>
            </a:r>
            <a:r>
              <a:rPr lang="en-US" altLang="zh-CN" dirty="0"/>
              <a:t>1-theta</a:t>
            </a:r>
            <a:r>
              <a:rPr lang="zh-CN" altLang="en-US" dirty="0"/>
              <a:t>的概率向下，观测数据满足独立同分布，那么我们可以构建这样的一个简单的概率图模型。</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121</a:t>
            </a:fld>
            <a:endParaRPr lang="zh-CN" altLang="en-US"/>
          </a:p>
        </p:txBody>
      </p:sp>
    </p:spTree>
    <p:extLst>
      <p:ext uri="{BB962C8B-B14F-4D97-AF65-F5344CB8AC3E}">
        <p14:creationId xmlns:p14="http://schemas.microsoft.com/office/powerpoint/2010/main" val="13135430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如果说我们的观察序列为</a:t>
            </a:r>
            <a:r>
              <a:rPr lang="en-US" altLang="zh-CN" dirty="0"/>
              <a:t>HTTHH</a:t>
            </a:r>
            <a:r>
              <a:rPr lang="zh-CN" altLang="en-US" dirty="0"/>
              <a:t>，我们的似然函数可以写成条件概率的连乘形式，那么我们就可以得到答案，也就是我们的似然函数为</a:t>
            </a:r>
            <a:r>
              <a:rPr lang="en-US" altLang="zh-CN" dirty="0" err="1"/>
              <a:t>xxxx</a:t>
            </a:r>
            <a:r>
              <a:rPr lang="zh-CN" altLang="en-US" dirty="0"/>
              <a:t>，最优解就是</a:t>
            </a:r>
            <a:r>
              <a:rPr lang="en-US" altLang="zh-CN" dirty="0"/>
              <a:t>theta=0.6,</a:t>
            </a:r>
            <a:r>
              <a:rPr lang="zh-CN" altLang="en-US" dirty="0"/>
              <a:t>更一般的情况也就是</a:t>
            </a:r>
            <a:r>
              <a:rPr lang="en-US" altLang="zh-CN" dirty="0"/>
              <a:t>theta hat=</a:t>
            </a:r>
            <a:r>
              <a:rPr lang="en-US" altLang="zh-CN" baseline="0" dirty="0"/>
              <a:t> M【1】/</a:t>
            </a:r>
            <a:r>
              <a:rPr lang="zh-CN" altLang="en-US" baseline="0" dirty="0"/>
              <a:t>（</a:t>
            </a:r>
            <a:r>
              <a:rPr lang="en-US" altLang="zh-CN" baseline="0" dirty="0"/>
              <a:t>M[1]+M[0]</a:t>
            </a:r>
            <a:r>
              <a:rPr lang="zh-CN" altLang="en-US" baseline="0" dirty="0"/>
              <a:t>）</a:t>
            </a:r>
            <a:endParaRPr lang="zh-CN" altLang="en-US" dirty="0"/>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122</a:t>
            </a:fld>
            <a:endParaRPr lang="zh-CN" altLang="en-US"/>
          </a:p>
        </p:txBody>
      </p:sp>
    </p:spTree>
    <p:extLst>
      <p:ext uri="{BB962C8B-B14F-4D97-AF65-F5344CB8AC3E}">
        <p14:creationId xmlns:p14="http://schemas.microsoft.com/office/powerpoint/2010/main" val="40053269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文本</a:t>
            </a:r>
            <a:r>
              <a:rPr lang="en-US" altLang="zh-CN" dirty="0"/>
              <a:t>1</a:t>
            </a:r>
          </a:p>
          <a:p>
            <a:endParaRPr lang="en-US" altLang="zh-CN" dirty="0"/>
          </a:p>
          <a:p>
            <a:r>
              <a:rPr lang="zh-CN" altLang="en-US" dirty="0"/>
              <a:t>那么再引申一下</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123</a:t>
            </a:fld>
            <a:endParaRPr lang="zh-CN" altLang="en-US"/>
          </a:p>
        </p:txBody>
      </p:sp>
    </p:spTree>
    <p:extLst>
      <p:ext uri="{BB962C8B-B14F-4D97-AF65-F5344CB8AC3E}">
        <p14:creationId xmlns:p14="http://schemas.microsoft.com/office/powerpoint/2010/main" val="11975497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对于贝叶斯网络而言，似然函数可以分解为概率连乘的形式，之后我们</a:t>
            </a:r>
            <a:r>
              <a:rPr lang="en-US" altLang="zh-CN" dirty="0" err="1"/>
              <a:t>i</a:t>
            </a:r>
            <a:r>
              <a:rPr lang="zh-CN" altLang="en-US" dirty="0"/>
              <a:t>这个就是</a:t>
            </a:r>
            <a:r>
              <a:rPr lang="en-US" altLang="zh-CN" dirty="0"/>
              <a:t>Val(X</a:t>
            </a:r>
            <a:r>
              <a:rPr lang="zh-CN" altLang="en-US" dirty="0"/>
              <a:t>）也就是相当于</a:t>
            </a:r>
            <a:r>
              <a:rPr lang="en-US" altLang="zh-CN" dirty="0"/>
              <a:t>X</a:t>
            </a:r>
            <a:r>
              <a:rPr lang="zh-CN" altLang="en-US" dirty="0"/>
              <a:t>集合中的值，也就是变量，和刚才一样调换一下乘的次序，再整理一下，我们可以看到我们的似然函数可以分解成为一些局部似然函数的乘积。同时因为</a:t>
            </a:r>
            <a:r>
              <a:rPr lang="en-US" altLang="zh-CN" dirty="0"/>
              <a:t>theta </a:t>
            </a:r>
            <a:r>
              <a:rPr lang="en-US" altLang="zh-CN" dirty="0" err="1"/>
              <a:t>X_i|Pa_i</a:t>
            </a:r>
            <a:r>
              <a:rPr lang="zh-CN" altLang="en-US" dirty="0"/>
              <a:t>相互独立，那么我们就可以分别求每一个局部似然函数的最大值，来使得我们的极大似然函数最大。</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124</a:t>
            </a:fld>
            <a:endParaRPr lang="zh-CN" altLang="en-US"/>
          </a:p>
        </p:txBody>
      </p:sp>
    </p:spTree>
    <p:extLst>
      <p:ext uri="{BB962C8B-B14F-4D97-AF65-F5344CB8AC3E}">
        <p14:creationId xmlns:p14="http://schemas.microsoft.com/office/powerpoint/2010/main" val="9614716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那么就像之前那个</a:t>
            </a:r>
            <a:r>
              <a:rPr lang="en-US" altLang="zh-CN" dirty="0"/>
              <a:t>Val(X)</a:t>
            </a:r>
            <a:r>
              <a:rPr lang="zh-CN" altLang="en-US" dirty="0"/>
              <a:t>只有</a:t>
            </a:r>
            <a:r>
              <a:rPr lang="en-US" altLang="zh-CN" dirty="0"/>
              <a:t>x0 x1</a:t>
            </a:r>
            <a:r>
              <a:rPr lang="zh-CN" altLang="en-US" dirty="0"/>
              <a:t>那样，如果我们把条件概率分布</a:t>
            </a:r>
            <a:r>
              <a:rPr lang="en-US" altLang="zh-CN" dirty="0"/>
              <a:t>P</a:t>
            </a:r>
            <a:r>
              <a:rPr lang="zh-CN" altLang="en-US" dirty="0"/>
              <a:t>（</a:t>
            </a:r>
            <a:r>
              <a:rPr lang="en-US" altLang="zh-CN" dirty="0"/>
              <a:t>X|U</a:t>
            </a:r>
            <a:r>
              <a:rPr lang="zh-CN" altLang="en-US" dirty="0"/>
              <a:t>）看成一张表格的话，那么对于每一个</a:t>
            </a:r>
            <a:r>
              <a:rPr lang="en-US" altLang="zh-CN" dirty="0"/>
              <a:t>x</a:t>
            </a:r>
            <a:r>
              <a:rPr lang="zh-CN" altLang="en-US" dirty="0"/>
              <a:t>值，和</a:t>
            </a:r>
            <a:r>
              <a:rPr lang="en-US" altLang="zh-CN" dirty="0"/>
              <a:t>u</a:t>
            </a:r>
            <a:r>
              <a:rPr lang="zh-CN" altLang="en-US" dirty="0"/>
              <a:t>的值的组合，我们需要一个参数</a:t>
            </a:r>
            <a:r>
              <a:rPr lang="en-US" altLang="zh-CN" dirty="0"/>
              <a:t>theta </a:t>
            </a:r>
            <a:r>
              <a:rPr lang="en-US" altLang="zh-CN" dirty="0" err="1"/>
              <a:t>x|u</a:t>
            </a:r>
            <a:r>
              <a:rPr lang="zh-CN" altLang="en-US" dirty="0"/>
              <a:t>。因此我们可以依照这个思想，把局部似然函数写成这种形式，这其中</a:t>
            </a:r>
            <a:r>
              <a:rPr lang="en-US" altLang="zh-CN" dirty="0" err="1"/>
              <a:t>Nu,x</a:t>
            </a:r>
            <a:r>
              <a:rPr lang="zh-CN" altLang="en-US" dirty="0"/>
              <a:t>是</a:t>
            </a:r>
            <a:r>
              <a:rPr lang="en-US" altLang="zh-CN" dirty="0"/>
              <a:t>X =x </a:t>
            </a:r>
            <a:r>
              <a:rPr lang="en-US" altLang="zh-CN" dirty="0" err="1"/>
              <a:t>P_ai</a:t>
            </a:r>
            <a:r>
              <a:rPr lang="en-US" altLang="zh-CN" dirty="0"/>
              <a:t> = u</a:t>
            </a:r>
            <a:r>
              <a:rPr lang="zh-CN" altLang="en-US" dirty="0"/>
              <a:t>出现的次数。</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125</a:t>
            </a:fld>
            <a:endParaRPr lang="zh-CN" altLang="en-US"/>
          </a:p>
        </p:txBody>
      </p:sp>
    </p:spTree>
    <p:extLst>
      <p:ext uri="{BB962C8B-B14F-4D97-AF65-F5344CB8AC3E}">
        <p14:creationId xmlns:p14="http://schemas.microsoft.com/office/powerpoint/2010/main" val="4644756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那么有了这个以后，和之前的问题一样，我们可以直接写出其解析解，之后将所有</a:t>
            </a:r>
            <a:r>
              <a:rPr lang="en-US" altLang="zh-CN" dirty="0"/>
              <a:t>theta</a:t>
            </a:r>
            <a:r>
              <a:rPr lang="zh-CN" altLang="en-US" dirty="0"/>
              <a:t>整合</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126</a:t>
            </a:fld>
            <a:endParaRPr lang="zh-CN" altLang="en-US"/>
          </a:p>
        </p:txBody>
      </p:sp>
    </p:spTree>
    <p:extLst>
      <p:ext uri="{BB962C8B-B14F-4D97-AF65-F5344CB8AC3E}">
        <p14:creationId xmlns:p14="http://schemas.microsoft.com/office/powerpoint/2010/main" val="27135153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尽管说</a:t>
            </a:r>
            <a:r>
              <a:rPr lang="en-US" altLang="zh-CN" dirty="0"/>
              <a:t>MLE</a:t>
            </a:r>
            <a:r>
              <a:rPr lang="zh-CN" altLang="en-US" dirty="0"/>
              <a:t>很合理，我们抛钉子对吧，</a:t>
            </a:r>
            <a:r>
              <a:rPr lang="en-US" altLang="zh-CN" dirty="0"/>
              <a:t>10</a:t>
            </a:r>
            <a:r>
              <a:rPr lang="zh-CN" altLang="en-US" dirty="0"/>
              <a:t>次中</a:t>
            </a:r>
            <a:r>
              <a:rPr lang="en-US" altLang="zh-CN" dirty="0"/>
              <a:t>3</a:t>
            </a:r>
            <a:r>
              <a:rPr lang="zh-CN" altLang="en-US" dirty="0"/>
              <a:t>次朝上那</a:t>
            </a:r>
            <a:r>
              <a:rPr lang="en-US" altLang="zh-CN" dirty="0"/>
              <a:t>theta</a:t>
            </a:r>
            <a:r>
              <a:rPr lang="zh-CN" altLang="en-US" dirty="0"/>
              <a:t>的值就是</a:t>
            </a:r>
            <a:r>
              <a:rPr lang="en-US" altLang="zh-CN" dirty="0"/>
              <a:t>0.3</a:t>
            </a:r>
            <a:r>
              <a:rPr lang="zh-CN" altLang="en-US" dirty="0"/>
              <a:t>，但是如果我们抛硬币，十次中三次朝上，你说</a:t>
            </a:r>
            <a:r>
              <a:rPr lang="en-US" altLang="zh-CN" dirty="0"/>
              <a:t>theta=0.3</a:t>
            </a:r>
            <a:r>
              <a:rPr lang="zh-CN" altLang="en-US" dirty="0"/>
              <a:t>那就不靠谱了对吧，因为我们抛硬币的经验丰富，知道抛硬币应该是</a:t>
            </a:r>
            <a:r>
              <a:rPr lang="en-US" altLang="zh-CN" dirty="0"/>
              <a:t>0.5</a:t>
            </a:r>
            <a:r>
              <a:rPr lang="zh-CN" altLang="en-US" dirty="0"/>
              <a:t>左右的，同时如果我们抛了</a:t>
            </a:r>
            <a:r>
              <a:rPr lang="en-US" altLang="zh-CN" dirty="0"/>
              <a:t>10</a:t>
            </a:r>
            <a:r>
              <a:rPr lang="zh-CN" altLang="en-US" dirty="0"/>
              <a:t>万次，有了</a:t>
            </a:r>
            <a:r>
              <a:rPr lang="en-US" altLang="zh-CN" dirty="0"/>
              <a:t>3</a:t>
            </a:r>
            <a:r>
              <a:rPr lang="zh-CN" altLang="en-US" dirty="0"/>
              <a:t>万次正面朝上，那么我们可能得出，这个硬币有残缺，做过手脚的结论。因此，在许多问题中，最大似然的参数估计并不具有鲁棒性，其极易在训练集上过拟合，而贝叶斯估计因为引入了先验的知识，所以会对训练数据进行一些平滑处理，因此鲁棒性更强。同时，贝叶斯估计也在之后的模式学习中起到了很重要的作用。</a:t>
            </a:r>
          </a:p>
        </p:txBody>
      </p:sp>
      <p:sp>
        <p:nvSpPr>
          <p:cNvPr id="4" name="灯片编号占位符 3"/>
          <p:cNvSpPr>
            <a:spLocks noGrp="1"/>
          </p:cNvSpPr>
          <p:nvPr>
            <p:ph type="sldNum" sz="quarter" idx="10"/>
          </p:nvPr>
        </p:nvSpPr>
        <p:spPr/>
        <p:txBody>
          <a:bodyPr/>
          <a:lstStyle/>
          <a:p>
            <a:fld id="{063ECDEE-4233-4C6D-A6E2-C786F43406CC}" type="slidenum">
              <a:rPr lang="zh-CN" altLang="en-US" smtClean="0"/>
              <a:t>127</a:t>
            </a:fld>
            <a:endParaRPr lang="zh-CN" altLang="en-US"/>
          </a:p>
        </p:txBody>
      </p:sp>
    </p:spTree>
    <p:extLst>
      <p:ext uri="{BB962C8B-B14F-4D97-AF65-F5344CB8AC3E}">
        <p14:creationId xmlns:p14="http://schemas.microsoft.com/office/powerpoint/2010/main" val="3579661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7A027-E919-425C-A9D3-14650DF69F7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AC3C82C-D11B-4790-9BEF-6DB5F273B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E2737A7-B5AD-45C2-92C3-FCA4F15D97C2}"/>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5" name="页脚占位符 4">
            <a:extLst>
              <a:ext uri="{FF2B5EF4-FFF2-40B4-BE49-F238E27FC236}">
                <a16:creationId xmlns:a16="http://schemas.microsoft.com/office/drawing/2014/main" id="{2A2FBF9B-7EC0-4C34-9C06-2DE529D864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A10FEF-DE5D-4188-9E92-CC1DE9F2B85C}"/>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2236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361A6-4A65-4EC1-BFE6-7A82ACA3C30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67E93A-8EB5-4B91-8B43-4F9A39960AE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0BD31F1-4E13-4AAF-B5CB-3DC61CEC7A9D}"/>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5" name="页脚占位符 4">
            <a:extLst>
              <a:ext uri="{FF2B5EF4-FFF2-40B4-BE49-F238E27FC236}">
                <a16:creationId xmlns:a16="http://schemas.microsoft.com/office/drawing/2014/main" id="{DBE66EB6-C6B2-4517-844E-9B95DA95C1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ABF197-BA70-480C-85EC-B4FA0EE0952B}"/>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3625704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C6AEA1-BC02-430F-BF7E-204DA90C794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007681-3D08-4DD1-A69C-2EF6A272313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8A34C69-1213-45FE-91C0-80E1EAE235A0}"/>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5" name="页脚占位符 4">
            <a:extLst>
              <a:ext uri="{FF2B5EF4-FFF2-40B4-BE49-F238E27FC236}">
                <a16:creationId xmlns:a16="http://schemas.microsoft.com/office/drawing/2014/main" id="{D52F9F9A-320A-4FB3-9DA6-B8A6A2F54B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A7E401-960A-4B9F-A123-60AA614C0D30}"/>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4077258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811BC-1FCD-4581-9EA1-B14DFD32FA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4B3D8F-7BAD-4FAA-B33A-B58D3857A15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4F75E94-8682-4FD0-ADBF-96E66DC05344}"/>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5" name="页脚占位符 4">
            <a:extLst>
              <a:ext uri="{FF2B5EF4-FFF2-40B4-BE49-F238E27FC236}">
                <a16:creationId xmlns:a16="http://schemas.microsoft.com/office/drawing/2014/main" id="{CBB2A007-3FC1-47A9-87D9-05733ABF5F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C0F828-C094-486B-9F5C-DAE54F7C4F0E}"/>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374409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78950-9F59-4D8A-8F31-EAADEEFB154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9FCBA8-0F58-44DE-BC53-0BFA58EB04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4CD13C8-2E5C-4445-9B6E-5DDA28E8F0B1}"/>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5" name="页脚占位符 4">
            <a:extLst>
              <a:ext uri="{FF2B5EF4-FFF2-40B4-BE49-F238E27FC236}">
                <a16:creationId xmlns:a16="http://schemas.microsoft.com/office/drawing/2014/main" id="{775416F0-B649-42C1-B2B4-0AD75B4A14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E2A941-C3D5-4E44-9458-28F4D129C8E7}"/>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2716058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10DE0-B8CC-4EDE-872D-81C9BD9D39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7B2CCF-CD74-43E6-934D-4BC40E4BEA3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68347EF-94EE-409A-8CD9-D9593DD558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2FE9267-6315-43A6-BA71-4FF641A28813}"/>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6" name="页脚占位符 5">
            <a:extLst>
              <a:ext uri="{FF2B5EF4-FFF2-40B4-BE49-F238E27FC236}">
                <a16:creationId xmlns:a16="http://schemas.microsoft.com/office/drawing/2014/main" id="{7A5F14F6-1E71-4F58-8ED0-5D89D6613C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9EDE6A-D193-4FFA-AC17-67712B8117CD}"/>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90201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0341D-12B1-4B32-A786-FE65537895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8D24BDD-34C7-4015-B638-EE1FB75E52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35FC56-5818-49E9-A522-3F2FDBBE8D5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F423076-F0E8-4EF8-B577-13F4B93E05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216B3DD-CE01-4B52-8C37-A48C94C50C4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FE66697-6087-4BDC-80BC-F7EFB6E78772}"/>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8" name="页脚占位符 7">
            <a:extLst>
              <a:ext uri="{FF2B5EF4-FFF2-40B4-BE49-F238E27FC236}">
                <a16:creationId xmlns:a16="http://schemas.microsoft.com/office/drawing/2014/main" id="{072B04DC-8650-4674-AB2E-3453EAD927F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9A1B2A-98B1-474B-B66D-D87F4E45D9DC}"/>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35064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E2E9F-B3A5-450F-AFB4-ADB20CDA86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33B1C90-7B66-4578-8EED-DDD8447E429D}"/>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4" name="页脚占位符 3">
            <a:extLst>
              <a:ext uri="{FF2B5EF4-FFF2-40B4-BE49-F238E27FC236}">
                <a16:creationId xmlns:a16="http://schemas.microsoft.com/office/drawing/2014/main" id="{D9500CC0-090A-4EC5-BADA-247DDC53480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06B5844-44A3-44CB-9CCB-17449D8E7785}"/>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224480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DD8536-0B44-4D92-967F-12A26C5EB429}"/>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3" name="页脚占位符 2">
            <a:extLst>
              <a:ext uri="{FF2B5EF4-FFF2-40B4-BE49-F238E27FC236}">
                <a16:creationId xmlns:a16="http://schemas.microsoft.com/office/drawing/2014/main" id="{FF945FF0-15E9-4ED0-B60F-D05E92E7ACF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22C2B92-0BAA-4F78-BDCB-818AE965ACA4}"/>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3588700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92D4B-CD61-40EF-A680-E9F9F99C1A8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029BFE8-1784-4F97-AD83-0E9C9CE4BF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50189D2-8187-4B68-893B-03AE6920A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553365-8361-4611-B330-A04F2AAB6B65}"/>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6" name="页脚占位符 5">
            <a:extLst>
              <a:ext uri="{FF2B5EF4-FFF2-40B4-BE49-F238E27FC236}">
                <a16:creationId xmlns:a16="http://schemas.microsoft.com/office/drawing/2014/main" id="{4BCB3B65-DCA3-4DD6-9231-0E9C3DD509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3BE5C9-94AD-4240-9D02-1E552D8074CD}"/>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277639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7A0E9-8880-4A7F-965A-CEDE01F30F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849DDC6-77E3-4F95-B60D-B8E4C40FBD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5993AC-5D07-414F-A7DE-9B9F5AE9D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586AC01-F023-4E87-83FC-BBAAACE82427}"/>
              </a:ext>
            </a:extLst>
          </p:cNvPr>
          <p:cNvSpPr>
            <a:spLocks noGrp="1"/>
          </p:cNvSpPr>
          <p:nvPr>
            <p:ph type="dt" sz="half" idx="10"/>
          </p:nvPr>
        </p:nvSpPr>
        <p:spPr/>
        <p:txBody>
          <a:bodyPr/>
          <a:lstStyle/>
          <a:p>
            <a:fld id="{088F8BC0-6E0C-4752-932A-EF5A12D83EE5}" type="datetimeFigureOut">
              <a:rPr lang="zh-CN" altLang="en-US" smtClean="0"/>
              <a:t>2018/5/30</a:t>
            </a:fld>
            <a:endParaRPr lang="zh-CN" altLang="en-US"/>
          </a:p>
        </p:txBody>
      </p:sp>
      <p:sp>
        <p:nvSpPr>
          <p:cNvPr id="6" name="页脚占位符 5">
            <a:extLst>
              <a:ext uri="{FF2B5EF4-FFF2-40B4-BE49-F238E27FC236}">
                <a16:creationId xmlns:a16="http://schemas.microsoft.com/office/drawing/2014/main" id="{1A4201DA-7CC3-4201-97E4-6C44E114885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C8627D-A277-4033-A73D-1879C35C462C}"/>
              </a:ext>
            </a:extLst>
          </p:cNvPr>
          <p:cNvSpPr>
            <a:spLocks noGrp="1"/>
          </p:cNvSpPr>
          <p:nvPr>
            <p:ph type="sldNum" sz="quarter" idx="12"/>
          </p:nvPr>
        </p:nvSpPr>
        <p:spPr/>
        <p:txBody>
          <a:body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318193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AB645B4-6B38-40FA-B24D-79A8E0F142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4E80954-DC30-4F7F-884A-80CC935584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1A7C9F-3937-4000-AAF7-DCBC54E37C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F8BC0-6E0C-4752-932A-EF5A12D83EE5}" type="datetimeFigureOut">
              <a:rPr lang="zh-CN" altLang="en-US" smtClean="0"/>
              <a:t>2018/5/30</a:t>
            </a:fld>
            <a:endParaRPr lang="zh-CN" altLang="en-US"/>
          </a:p>
        </p:txBody>
      </p:sp>
      <p:sp>
        <p:nvSpPr>
          <p:cNvPr id="5" name="页脚占位符 4">
            <a:extLst>
              <a:ext uri="{FF2B5EF4-FFF2-40B4-BE49-F238E27FC236}">
                <a16:creationId xmlns:a16="http://schemas.microsoft.com/office/drawing/2014/main" id="{92991B1E-7D60-4F6A-96AD-EFB7FB0AD2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D8E00B8-8674-445B-A529-FCA98C2AF5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63B50B-0296-4B15-967C-9A38E29AC62B}" type="slidenum">
              <a:rPr lang="zh-CN" altLang="en-US" smtClean="0"/>
              <a:t>‹#›</a:t>
            </a:fld>
            <a:endParaRPr lang="zh-CN" altLang="en-US"/>
          </a:p>
        </p:txBody>
      </p:sp>
    </p:spTree>
    <p:extLst>
      <p:ext uri="{BB962C8B-B14F-4D97-AF65-F5344CB8AC3E}">
        <p14:creationId xmlns:p14="http://schemas.microsoft.com/office/powerpoint/2010/main" val="2790625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10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3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91.png"/></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3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10.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10.png"/></Relationships>
</file>

<file path=ppt/slides/_rels/slide2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910.png"/><Relationship Id="rId7"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30.png"/><Relationship Id="rId9" Type="http://schemas.openxmlformats.org/officeDocument/2006/relationships/image" Target="../media/image15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9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50.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11.png"/><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2.png"/><Relationship Id="rId4" Type="http://schemas.openxmlformats.org/officeDocument/2006/relationships/image" Target="../media/image1010.png"/></Relationships>
</file>

<file path=ppt/slides/_rels/slide6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71.png"/><Relationship Id="rId4" Type="http://schemas.openxmlformats.org/officeDocument/2006/relationships/image" Target="../media/image162.png"/></Relationships>
</file>

<file path=ppt/slides/_rels/slide68.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91.png"/><Relationship Id="rId7" Type="http://schemas.openxmlformats.org/officeDocument/2006/relationships/image" Target="../media/image23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11.png"/><Relationship Id="rId4" Type="http://schemas.openxmlformats.org/officeDocument/2006/relationships/image" Target="../media/image2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270.png"/></Relationships>
</file>

<file path=ppt/slides/_rels/slide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7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11.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3FFC6-FC47-4E62-8D8F-8C2ADF2AC6D7}"/>
              </a:ext>
            </a:extLst>
          </p:cNvPr>
          <p:cNvSpPr>
            <a:spLocks noGrp="1"/>
          </p:cNvSpPr>
          <p:nvPr>
            <p:ph type="ctrTitle"/>
          </p:nvPr>
        </p:nvSpPr>
        <p:spPr/>
        <p:txBody>
          <a:bodyPr>
            <a:normAutofit fontScale="90000"/>
          </a:bodyPr>
          <a:lstStyle/>
          <a:p>
            <a:r>
              <a:rPr lang="zh-CN" altLang="en-US" sz="6700" dirty="0"/>
              <a:t>概率图模型</a:t>
            </a:r>
            <a:br>
              <a:rPr lang="en-US" altLang="zh-CN" dirty="0"/>
            </a:br>
            <a:r>
              <a:rPr lang="en-US" altLang="zh-CN" dirty="0"/>
              <a:t>Probabilistic Graphical Model </a:t>
            </a:r>
            <a:endParaRPr lang="zh-CN" altLang="en-US" dirty="0"/>
          </a:p>
        </p:txBody>
      </p:sp>
      <p:sp>
        <p:nvSpPr>
          <p:cNvPr id="3" name="副标题 2">
            <a:extLst>
              <a:ext uri="{FF2B5EF4-FFF2-40B4-BE49-F238E27FC236}">
                <a16:creationId xmlns:a16="http://schemas.microsoft.com/office/drawing/2014/main" id="{251280FC-0772-4600-9FFE-2A401388A785}"/>
              </a:ext>
            </a:extLst>
          </p:cNvPr>
          <p:cNvSpPr>
            <a:spLocks noGrp="1"/>
          </p:cNvSpPr>
          <p:nvPr>
            <p:ph type="subTitle" idx="1"/>
          </p:nvPr>
        </p:nvSpPr>
        <p:spPr/>
        <p:txBody>
          <a:bodyPr>
            <a:normAutofit fontScale="77500" lnSpcReduction="20000"/>
          </a:bodyPr>
          <a:lstStyle/>
          <a:p>
            <a:pPr algn="r"/>
            <a:r>
              <a:rPr lang="en-US" altLang="zh-CN" dirty="0"/>
              <a:t>51174500002 </a:t>
            </a:r>
            <a:r>
              <a:rPr lang="zh-CN" altLang="en-US" dirty="0"/>
              <a:t>蔡璟辉</a:t>
            </a:r>
            <a:endParaRPr lang="en-US" altLang="zh-CN" dirty="0"/>
          </a:p>
          <a:p>
            <a:pPr algn="r"/>
            <a:r>
              <a:rPr lang="en-US" altLang="zh-CN" dirty="0"/>
              <a:t>51174500009 </a:t>
            </a:r>
            <a:r>
              <a:rPr lang="zh-CN" altLang="en-US" dirty="0"/>
              <a:t>储德明</a:t>
            </a:r>
            <a:endParaRPr lang="en-US" altLang="zh-CN" dirty="0"/>
          </a:p>
          <a:p>
            <a:pPr algn="r"/>
            <a:r>
              <a:rPr lang="en-US" altLang="zh-CN" dirty="0"/>
              <a:t>51174500028     </a:t>
            </a:r>
            <a:r>
              <a:rPr lang="zh-CN" altLang="en-US" dirty="0"/>
              <a:t>金莹</a:t>
            </a:r>
            <a:endParaRPr lang="en-US" altLang="zh-CN" dirty="0"/>
          </a:p>
          <a:p>
            <a:pPr algn="r"/>
            <a:r>
              <a:rPr lang="en-US" altLang="zh-CN" dirty="0"/>
              <a:t>51174500034    </a:t>
            </a:r>
            <a:r>
              <a:rPr lang="zh-CN" altLang="en-US" dirty="0"/>
              <a:t>林喆</a:t>
            </a:r>
            <a:endParaRPr lang="en-US" altLang="zh-CN" dirty="0"/>
          </a:p>
          <a:p>
            <a:pPr algn="r"/>
            <a:r>
              <a:rPr lang="en-US" altLang="zh-CN" dirty="0"/>
              <a:t>51174500051 </a:t>
            </a:r>
            <a:r>
              <a:rPr lang="zh-CN" altLang="en-US" dirty="0"/>
              <a:t>吴旭东</a:t>
            </a:r>
          </a:p>
        </p:txBody>
      </p:sp>
    </p:spTree>
    <p:extLst>
      <p:ext uri="{BB962C8B-B14F-4D97-AF65-F5344CB8AC3E}">
        <p14:creationId xmlns:p14="http://schemas.microsoft.com/office/powerpoint/2010/main" val="89680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贝叶斯网络例子</a:t>
            </a:r>
          </a:p>
        </p:txBody>
      </p:sp>
      <p:pic>
        <p:nvPicPr>
          <p:cNvPr id="4" name="图片 3">
            <a:extLst>
              <a:ext uri="{FF2B5EF4-FFF2-40B4-BE49-F238E27FC236}">
                <a16:creationId xmlns:a16="http://schemas.microsoft.com/office/drawing/2014/main" id="{7FA3A0C7-56C9-4027-8720-1ED87C352BBE}"/>
              </a:ext>
            </a:extLst>
          </p:cNvPr>
          <p:cNvPicPr>
            <a:picLocks noChangeAspect="1"/>
          </p:cNvPicPr>
          <p:nvPr/>
        </p:nvPicPr>
        <p:blipFill>
          <a:blip r:embed="rId2"/>
          <a:stretch>
            <a:fillRect/>
          </a:stretch>
        </p:blipFill>
        <p:spPr>
          <a:xfrm>
            <a:off x="1991544" y="2276872"/>
            <a:ext cx="8352928" cy="2872536"/>
          </a:xfrm>
          <a:prstGeom prst="rect">
            <a:avLst/>
          </a:prstGeom>
        </p:spPr>
      </p:pic>
    </p:spTree>
    <p:extLst>
      <p:ext uri="{BB962C8B-B14F-4D97-AF65-F5344CB8AC3E}">
        <p14:creationId xmlns:p14="http://schemas.microsoft.com/office/powerpoint/2010/main" val="18426659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生成样本</a:t>
            </a:r>
          </a:p>
        </p:txBody>
      </p:sp>
      <p:sp>
        <p:nvSpPr>
          <p:cNvPr id="3" name="内容占位符 2"/>
          <p:cNvSpPr>
            <a:spLocks noGrp="1"/>
          </p:cNvSpPr>
          <p:nvPr>
            <p:ph idx="1"/>
          </p:nvPr>
        </p:nvSpPr>
        <p:spPr/>
        <p:txBody>
          <a:bodyPr/>
          <a:lstStyle/>
          <a:p>
            <a:r>
              <a:rPr lang="zh-CN" altLang="en-US" dirty="0"/>
              <a:t>问题：</a:t>
            </a:r>
            <a:endParaRPr lang="en-US" altLang="zh-CN" dirty="0"/>
          </a:p>
          <a:p>
            <a:pPr lvl="1"/>
            <a:r>
              <a:rPr lang="zh-CN" altLang="en-US" dirty="0"/>
              <a:t>构筑一条很长的马尔科夫链需要大量时间。</a:t>
            </a:r>
            <a:endParaRPr lang="en-US" altLang="zh-CN" dirty="0"/>
          </a:p>
          <a:p>
            <a:endParaRPr lang="en-US" altLang="zh-CN" dirty="0"/>
          </a:p>
        </p:txBody>
      </p:sp>
    </p:spTree>
    <p:extLst>
      <p:ext uri="{BB962C8B-B14F-4D97-AF65-F5344CB8AC3E}">
        <p14:creationId xmlns:p14="http://schemas.microsoft.com/office/powerpoint/2010/main" val="34491476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生成样本</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问题：</a:t>
                </a:r>
                <a:endParaRPr lang="en-US" altLang="zh-CN" dirty="0"/>
              </a:p>
              <a:p>
                <a:pPr lvl="1"/>
                <a:r>
                  <a:rPr lang="zh-CN" altLang="en-US" dirty="0"/>
                  <a:t>构筑一条很长的马尔科夫链需要大量时间。</a:t>
                </a:r>
                <a:endParaRPr lang="en-US" altLang="zh-CN" dirty="0"/>
              </a:p>
              <a:p>
                <a:r>
                  <a:rPr lang="zh-CN" altLang="en-US" dirty="0"/>
                  <a:t>观察：</a:t>
                </a:r>
                <a:endParaRPr lang="en-US" altLang="zh-CN" dirty="0"/>
              </a:p>
              <a:p>
                <a:pPr lvl="1"/>
                <a:r>
                  <a:rPr lang="zh-CN" altLang="en-US" dirty="0"/>
                  <a:t>如果</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r>
                      <a:rPr lang="zh-CN" altLang="en-US" i="1">
                        <a:latin typeface="Cambria Math" panose="02040503050406030204" pitchFamily="18" charset="0"/>
                      </a:rPr>
                      <m:t>是从</m:t>
                    </m:r>
                    <m:r>
                      <a:rPr lang="en-US" altLang="zh-CN" b="0" i="1" smtClean="0">
                        <a:latin typeface="Cambria Math" panose="02040503050406030204" pitchFamily="18" charset="0"/>
                      </a:rPr>
                      <m:t>𝜋</m:t>
                    </m:r>
                  </m:oMath>
                </a14:m>
                <a:r>
                  <a:rPr lang="zh-CN" altLang="en-US" dirty="0"/>
                  <a:t>生成的，那么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p>
                    <m:r>
                      <a:rPr lang="zh-CN" altLang="en-US" i="1">
                        <a:latin typeface="Cambria Math" panose="02040503050406030204" pitchFamily="18" charset="0"/>
                      </a:rPr>
                      <m:t>也</m:t>
                    </m:r>
                    <m:r>
                      <a:rPr lang="zh-CN" altLang="en-US" i="1" smtClean="0">
                        <a:latin typeface="Cambria Math" panose="02040503050406030204" pitchFamily="18" charset="0"/>
                      </a:rPr>
                      <m:t>一样</m:t>
                    </m:r>
                    <m:r>
                      <a:rPr lang="zh-CN" altLang="en-US" i="1">
                        <a:latin typeface="Cambria Math" panose="02040503050406030204" pitchFamily="18" charset="0"/>
                      </a:rPr>
                      <m:t>是</m:t>
                    </m:r>
                  </m:oMath>
                </a14:m>
                <a:r>
                  <a:rPr lang="zh-CN" altLang="en-US" dirty="0"/>
                  <a:t>从</a:t>
                </a:r>
                <a14:m>
                  <m:oMath xmlns:m="http://schemas.openxmlformats.org/officeDocument/2006/math">
                    <m:r>
                      <a:rPr lang="en-US" altLang="zh-CN" b="0" i="1" dirty="0" smtClean="0">
                        <a:latin typeface="Cambria Math" panose="02040503050406030204" pitchFamily="18" charset="0"/>
                      </a:rPr>
                      <m:t>𝜋</m:t>
                    </m:r>
                    <m:r>
                      <a:rPr lang="zh-CN" altLang="en-US" i="1" dirty="0">
                        <a:latin typeface="Cambria Math" panose="02040503050406030204" pitchFamily="18" charset="0"/>
                      </a:rPr>
                      <m:t>生成</m:t>
                    </m:r>
                  </m:oMath>
                </a14:m>
                <a:r>
                  <a:rPr lang="zh-CN" altLang="en-US" dirty="0"/>
                  <a:t>的。</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55756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生成样本</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问题：</a:t>
                </a:r>
                <a:endParaRPr lang="en-US" altLang="zh-CN" dirty="0"/>
              </a:p>
              <a:p>
                <a:pPr lvl="1"/>
                <a:r>
                  <a:rPr lang="zh-CN" altLang="en-US" dirty="0"/>
                  <a:t>构筑一条很长的马尔科夫链需要大量时间。</a:t>
                </a:r>
                <a:endParaRPr lang="en-US" altLang="zh-CN" dirty="0"/>
              </a:p>
              <a:p>
                <a:r>
                  <a:rPr lang="zh-CN" altLang="en-US" dirty="0"/>
                  <a:t>观察：</a:t>
                </a:r>
                <a:endParaRPr lang="en-US" altLang="zh-CN" dirty="0"/>
              </a:p>
              <a:p>
                <a:pPr lvl="1"/>
                <a:r>
                  <a:rPr lang="zh-CN" altLang="en-US" dirty="0"/>
                  <a:t>如果</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r>
                      <a:rPr lang="zh-CN" altLang="en-US" i="1">
                        <a:latin typeface="Cambria Math" panose="02040503050406030204" pitchFamily="18" charset="0"/>
                      </a:rPr>
                      <m:t>是从</m:t>
                    </m:r>
                    <m:r>
                      <a:rPr lang="en-US" altLang="zh-CN" b="0" i="1" smtClean="0">
                        <a:latin typeface="Cambria Math" panose="02040503050406030204" pitchFamily="18" charset="0"/>
                      </a:rPr>
                      <m:t>𝜋</m:t>
                    </m:r>
                  </m:oMath>
                </a14:m>
                <a:r>
                  <a:rPr lang="zh-CN" altLang="en-US" dirty="0"/>
                  <a:t>生成的，那么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p>
                    <m:r>
                      <a:rPr lang="zh-CN" altLang="en-US" i="1">
                        <a:latin typeface="Cambria Math" panose="02040503050406030204" pitchFamily="18" charset="0"/>
                      </a:rPr>
                      <m:t>也</m:t>
                    </m:r>
                    <m:r>
                      <a:rPr lang="zh-CN" altLang="en-US" i="1" smtClean="0">
                        <a:latin typeface="Cambria Math" panose="02040503050406030204" pitchFamily="18" charset="0"/>
                      </a:rPr>
                      <m:t>一样</m:t>
                    </m:r>
                    <m:r>
                      <a:rPr lang="zh-CN" altLang="en-US" i="1">
                        <a:latin typeface="Cambria Math" panose="02040503050406030204" pitchFamily="18" charset="0"/>
                      </a:rPr>
                      <m:t>是</m:t>
                    </m:r>
                  </m:oMath>
                </a14:m>
                <a:r>
                  <a:rPr lang="zh-CN" altLang="en-US" dirty="0"/>
                  <a:t>从</a:t>
                </a:r>
                <a14:m>
                  <m:oMath xmlns:m="http://schemas.openxmlformats.org/officeDocument/2006/math">
                    <m:r>
                      <a:rPr lang="en-US" altLang="zh-CN" b="0" i="1" dirty="0" smtClean="0">
                        <a:latin typeface="Cambria Math" panose="02040503050406030204" pitchFamily="18" charset="0"/>
                      </a:rPr>
                      <m:t>𝜋</m:t>
                    </m:r>
                    <m:r>
                      <a:rPr lang="zh-CN" altLang="en-US" i="1" dirty="0">
                        <a:latin typeface="Cambria Math" panose="02040503050406030204" pitchFamily="18" charset="0"/>
                      </a:rPr>
                      <m:t>生成</m:t>
                    </m:r>
                  </m:oMath>
                </a14:m>
                <a:r>
                  <a:rPr lang="zh-CN" altLang="en-US" dirty="0"/>
                  <a:t>的。</a:t>
                </a:r>
                <a:endParaRPr lang="en-US" altLang="zh-CN" dirty="0"/>
              </a:p>
              <a:p>
                <a:r>
                  <a:rPr lang="zh-CN" altLang="en-US" dirty="0"/>
                  <a:t>结论：</a:t>
                </a:r>
                <a:endParaRPr lang="en-US" altLang="zh-CN" dirty="0"/>
              </a:p>
              <a:p>
                <a:pPr lvl="1"/>
                <a:r>
                  <a:rPr lang="zh-CN" altLang="en-US" dirty="0"/>
                  <a:t>有一条足够长的马尔科夫链，得到一个样本之后可以继续生成样本</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4076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生成样本</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问题：</a:t>
                </a:r>
                <a:endParaRPr lang="en-US" altLang="zh-CN" dirty="0"/>
              </a:p>
              <a:p>
                <a:pPr lvl="1"/>
                <a:r>
                  <a:rPr lang="zh-CN" altLang="en-US" dirty="0"/>
                  <a:t>构筑一条很长的马尔科夫链需要大量时间。</a:t>
                </a:r>
                <a:endParaRPr lang="en-US" altLang="zh-CN" dirty="0"/>
              </a:p>
              <a:p>
                <a:r>
                  <a:rPr lang="zh-CN" altLang="en-US" dirty="0"/>
                  <a:t>观察：</a:t>
                </a:r>
                <a:endParaRPr lang="en-US" altLang="zh-CN" dirty="0"/>
              </a:p>
              <a:p>
                <a:pPr lvl="1"/>
                <a:r>
                  <a:rPr lang="zh-CN" altLang="en-US" dirty="0"/>
                  <a:t>如果</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r>
                      <a:rPr lang="zh-CN" altLang="en-US" i="1">
                        <a:latin typeface="Cambria Math" panose="02040503050406030204" pitchFamily="18" charset="0"/>
                      </a:rPr>
                      <m:t>是从</m:t>
                    </m:r>
                    <m:r>
                      <a:rPr lang="en-US" altLang="zh-CN" b="0" i="1" smtClean="0">
                        <a:latin typeface="Cambria Math" panose="02040503050406030204" pitchFamily="18" charset="0"/>
                      </a:rPr>
                      <m:t>𝜋</m:t>
                    </m:r>
                  </m:oMath>
                </a14:m>
                <a:r>
                  <a:rPr lang="zh-CN" altLang="en-US" dirty="0"/>
                  <a:t>生成的，那么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p>
                    <m:r>
                      <a:rPr lang="zh-CN" altLang="en-US" i="1">
                        <a:latin typeface="Cambria Math" panose="02040503050406030204" pitchFamily="18" charset="0"/>
                      </a:rPr>
                      <m:t>也</m:t>
                    </m:r>
                    <m:r>
                      <a:rPr lang="zh-CN" altLang="en-US" i="1" smtClean="0">
                        <a:latin typeface="Cambria Math" panose="02040503050406030204" pitchFamily="18" charset="0"/>
                      </a:rPr>
                      <m:t>一样</m:t>
                    </m:r>
                    <m:r>
                      <a:rPr lang="zh-CN" altLang="en-US" i="1">
                        <a:latin typeface="Cambria Math" panose="02040503050406030204" pitchFamily="18" charset="0"/>
                      </a:rPr>
                      <m:t>是</m:t>
                    </m:r>
                  </m:oMath>
                </a14:m>
                <a:r>
                  <a:rPr lang="zh-CN" altLang="en-US" dirty="0"/>
                  <a:t>从</a:t>
                </a:r>
                <a14:m>
                  <m:oMath xmlns:m="http://schemas.openxmlformats.org/officeDocument/2006/math">
                    <m:r>
                      <a:rPr lang="en-US" altLang="zh-CN" b="0" i="1" dirty="0" smtClean="0">
                        <a:latin typeface="Cambria Math" panose="02040503050406030204" pitchFamily="18" charset="0"/>
                      </a:rPr>
                      <m:t>𝜋</m:t>
                    </m:r>
                    <m:r>
                      <a:rPr lang="zh-CN" altLang="en-US" i="1" dirty="0">
                        <a:latin typeface="Cambria Math" panose="02040503050406030204" pitchFamily="18" charset="0"/>
                      </a:rPr>
                      <m:t>生成</m:t>
                    </m:r>
                  </m:oMath>
                </a14:m>
                <a:r>
                  <a:rPr lang="zh-CN" altLang="en-US" dirty="0"/>
                  <a:t>的。</a:t>
                </a:r>
                <a:endParaRPr lang="en-US" altLang="zh-CN" dirty="0"/>
              </a:p>
              <a:p>
                <a:r>
                  <a:rPr lang="zh-CN" altLang="en-US" dirty="0"/>
                  <a:t>结论：</a:t>
                </a:r>
                <a:endParaRPr lang="en-US" altLang="zh-CN" dirty="0"/>
              </a:p>
              <a:p>
                <a:pPr lvl="1"/>
                <a:r>
                  <a:rPr lang="zh-CN" altLang="en-US" dirty="0"/>
                  <a:t>有一条足够长的马尔科夫链，得到一个样本之后可以继续生成样本</a:t>
                </a:r>
                <a:endParaRPr lang="en-US" altLang="zh-CN" dirty="0"/>
              </a:p>
              <a:p>
                <a:r>
                  <a:rPr lang="zh-CN" altLang="en-US" dirty="0"/>
                  <a:t>方法：</a:t>
                </a:r>
                <a:endParaRPr lang="en-US" altLang="zh-CN" dirty="0"/>
              </a:p>
              <a:p>
                <a:pPr lvl="1"/>
                <a:r>
                  <a:rPr lang="zh-CN" altLang="en-US" dirty="0"/>
                  <a:t>我们用</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sup>
                    </m:sSup>
                    <m:r>
                      <a:rPr lang="zh-CN" altLang="en-US" i="1">
                        <a:latin typeface="Cambria Math" panose="02040503050406030204" pitchFamily="18" charset="0"/>
                      </a:rPr>
                      <m:t>作为</m:t>
                    </m:r>
                  </m:oMath>
                </a14:m>
                <a:r>
                  <a:rPr lang="zh-CN" altLang="en-US" dirty="0"/>
                  <a:t>生成状态，然后将</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sup>
                    </m:sSup>
                    <m:r>
                      <a:rPr lang="zh-CN" altLang="en-US" i="1">
                        <a:latin typeface="Cambria Math" panose="02040503050406030204" pitchFamily="18" charset="0"/>
                      </a:rPr>
                      <m:t>作为</m:t>
                    </m:r>
                    <m:r>
                      <a:rPr lang="zh-CN" altLang="en-US" i="1" smtClean="0">
                        <a:latin typeface="Cambria Math" panose="02040503050406030204" pitchFamily="18" charset="0"/>
                      </a:rPr>
                      <m:t>样本</m:t>
                    </m:r>
                  </m:oMath>
                </a14:m>
                <a:r>
                  <a:rPr lang="zh-CN" altLang="en-US" dirty="0"/>
                  <a:t>。</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46277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生成样本</a:t>
            </a:r>
          </a:p>
        </p:txBody>
      </p:sp>
      <p:sp>
        <p:nvSpPr>
          <p:cNvPr id="3" name="内容占位符 2"/>
          <p:cNvSpPr>
            <a:spLocks noGrp="1"/>
          </p:cNvSpPr>
          <p:nvPr>
            <p:ph idx="1"/>
          </p:nvPr>
        </p:nvSpPr>
        <p:spPr/>
        <p:txBody>
          <a:bodyPr/>
          <a:lstStyle/>
          <a:p>
            <a:r>
              <a:rPr lang="zh-CN" altLang="en-US" dirty="0"/>
              <a:t>新的问题：</a:t>
            </a:r>
            <a:endParaRPr lang="en-US" altLang="zh-CN" dirty="0"/>
          </a:p>
          <a:p>
            <a:pPr lvl="1"/>
            <a:r>
              <a:rPr lang="zh-CN" altLang="en-US" dirty="0"/>
              <a:t>从相同轨迹生成的样本具有一定相关性；</a:t>
            </a:r>
            <a:endParaRPr lang="en-US" altLang="zh-CN" dirty="0"/>
          </a:p>
          <a:p>
            <a:pPr lvl="1"/>
            <a:r>
              <a:rPr lang="zh-CN" altLang="en-US" dirty="0"/>
              <a:t>这些样本估计的方差远远低于从独立样本估计的方差。</a:t>
            </a:r>
            <a:endParaRPr lang="en-US" altLang="zh-CN" dirty="0"/>
          </a:p>
        </p:txBody>
      </p:sp>
    </p:spTree>
    <p:extLst>
      <p:ext uri="{BB962C8B-B14F-4D97-AF65-F5344CB8AC3E}">
        <p14:creationId xmlns:p14="http://schemas.microsoft.com/office/powerpoint/2010/main" val="27312944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生成样本</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新的问题：</a:t>
                </a:r>
                <a:endParaRPr lang="en-US" altLang="zh-CN" dirty="0"/>
              </a:p>
              <a:p>
                <a:pPr lvl="1"/>
                <a:r>
                  <a:rPr lang="zh-CN" altLang="en-US" dirty="0"/>
                  <a:t>从相同轨迹生成的样本具有一定相关性；</a:t>
                </a:r>
                <a:endParaRPr lang="en-US" altLang="zh-CN" dirty="0"/>
              </a:p>
              <a:p>
                <a:pPr lvl="1"/>
                <a:r>
                  <a:rPr lang="zh-CN" altLang="en-US" dirty="0"/>
                  <a:t>这些样本估计的方差远远低于从独立样本估计的方差。</a:t>
                </a:r>
                <a:endParaRPr lang="en-US" altLang="zh-CN" dirty="0"/>
              </a:p>
              <a:p>
                <a:r>
                  <a:rPr lang="zh-CN" altLang="en-US" dirty="0"/>
                  <a:t>解决方法：</a:t>
                </a:r>
                <a:endParaRPr lang="en-US" altLang="zh-CN" dirty="0"/>
              </a:p>
              <a:p>
                <a:pPr lvl="1"/>
                <a:r>
                  <a:rPr lang="zh-CN" altLang="en-US" dirty="0"/>
                  <a:t>将</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sup>
                    </m:sSup>
                    <m:r>
                      <a:rPr lang="zh-CN" altLang="en-US" i="1">
                        <a:latin typeface="Cambria Math" panose="02040503050406030204" pitchFamily="18" charset="0"/>
                      </a:rPr>
                      <m:t>采取</m:t>
                    </m:r>
                  </m:oMath>
                </a14:m>
                <a:r>
                  <a:rPr lang="zh-CN" altLang="en-US" dirty="0"/>
                  <a:t>为样本后继续生成一段马尔科夫链，之后将</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sup>
                    </m:sSup>
                    <m:r>
                      <a:rPr lang="zh-CN" altLang="en-US" i="1">
                        <a:latin typeface="Cambria Math" panose="02040503050406030204" pitchFamily="18" charset="0"/>
                      </a:rPr>
                      <m:t>采</m:t>
                    </m:r>
                    <m:r>
                      <a:rPr lang="zh-CN" altLang="en-US" i="1" smtClean="0">
                        <a:latin typeface="Cambria Math" panose="02040503050406030204" pitchFamily="18" charset="0"/>
                      </a:rPr>
                      <m:t>为</m:t>
                    </m:r>
                  </m:oMath>
                </a14:m>
                <a:r>
                  <a:rPr lang="zh-CN" altLang="en-US" dirty="0"/>
                  <a:t>样本。</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zh-CN" altLang="en-US" i="1">
                        <a:latin typeface="Cambria Math" panose="02040503050406030204" pitchFamily="18" charset="0"/>
                      </a:rPr>
                      <m:t>为</m:t>
                    </m:r>
                  </m:oMath>
                </a14:m>
                <a:r>
                  <a:rPr lang="zh-CN" altLang="en-US" dirty="0"/>
                  <a:t>将两个样本的相关性缩小的时间，与马尔科夫链达到平稳的时间有关。</a:t>
                </a:r>
                <a:br>
                  <a:rPr lang="en-US" altLang="zh-CN" dirty="0"/>
                </a:b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521" r="-3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44744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变分推断</a:t>
            </a:r>
          </a:p>
        </p:txBody>
      </p:sp>
      <p:sp>
        <p:nvSpPr>
          <p:cNvPr id="3" name="内容占位符 2"/>
          <p:cNvSpPr>
            <a:spLocks noGrp="1"/>
          </p:cNvSpPr>
          <p:nvPr>
            <p:ph idx="1"/>
          </p:nvPr>
        </p:nvSpPr>
        <p:spPr/>
        <p:txBody>
          <a:bodyPr/>
          <a:lstStyle/>
          <a:p>
            <a:r>
              <a:rPr lang="zh-CN" altLang="en-US" dirty="0"/>
              <a:t>简单介绍：</a:t>
            </a:r>
            <a:endParaRPr lang="en-US" altLang="zh-CN" dirty="0"/>
          </a:p>
          <a:p>
            <a:pPr lvl="1"/>
            <a:r>
              <a:rPr lang="zh-CN" altLang="en-US" dirty="0"/>
              <a:t>变分推断通过已知简单分布来逼近需推断的复杂分布。</a:t>
            </a:r>
            <a:endParaRPr lang="en-US" altLang="zh-CN" dirty="0"/>
          </a:p>
        </p:txBody>
      </p:sp>
    </p:spTree>
    <p:extLst>
      <p:ext uri="{BB962C8B-B14F-4D97-AF65-F5344CB8AC3E}">
        <p14:creationId xmlns:p14="http://schemas.microsoft.com/office/powerpoint/2010/main" val="19808132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c2.zhimg.com/80/v2-8fc7cdc9e52f42dded78cff1ea966a72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594" y="3017018"/>
            <a:ext cx="4936542" cy="337038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变分推断</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简单介绍：</a:t>
                </a:r>
                <a:endParaRPr lang="en-US" altLang="zh-CN" dirty="0"/>
              </a:p>
              <a:p>
                <a:pPr lvl="1"/>
                <a:r>
                  <a:rPr lang="zh-CN" altLang="en-US" dirty="0"/>
                  <a:t>变分推断通过已知简单分布来逼近需推断的复杂分布。</a:t>
                </a:r>
                <a:endParaRPr lang="en-US" altLang="zh-CN" dirty="0"/>
              </a:p>
              <a:p>
                <a:r>
                  <a:rPr lang="en-US" altLang="zh-CN" dirty="0" err="1"/>
                  <a:t>E.g</a:t>
                </a:r>
                <a:r>
                  <a:rPr lang="en-US" altLang="zh-CN" dirty="0"/>
                  <a:t>:</a:t>
                </a:r>
              </a:p>
              <a:p>
                <a:pPr lvl="1"/>
                <a:r>
                  <a:rPr lang="zh-CN" altLang="en-US" dirty="0"/>
                  <a:t>黄色的分布是需求的复杂分布</a:t>
                </a:r>
                <a14:m>
                  <m:oMath xmlns:m="http://schemas.openxmlformats.org/officeDocument/2006/math">
                    <m:r>
                      <a:rPr lang="en-US" altLang="zh-CN" i="1" dirty="0" smtClean="0">
                        <a:latin typeface="Cambria Math" panose="02040503050406030204" pitchFamily="18" charset="0"/>
                      </a:rPr>
                      <m:t>𝑝</m:t>
                    </m:r>
                  </m:oMath>
                </a14:m>
                <a:endParaRPr lang="en-US" altLang="zh-CN" dirty="0"/>
              </a:p>
              <a:p>
                <a:pPr lvl="1"/>
                <a:r>
                  <a:rPr lang="zh-CN" altLang="en-US" dirty="0"/>
                  <a:t>选用红色和绿色简单分布逼近</a:t>
                </a:r>
                <a14:m>
                  <m:oMath xmlns:m="http://schemas.openxmlformats.org/officeDocument/2006/math">
                    <m:r>
                      <a:rPr lang="en-US" altLang="zh-CN" b="0" i="1" smtClean="0">
                        <a:latin typeface="Cambria Math" panose="02040503050406030204" pitchFamily="18" charset="0"/>
                      </a:rPr>
                      <m:t>𝑝</m:t>
                    </m:r>
                  </m:oMath>
                </a14:m>
                <a:endParaRPr lang="en-US" altLang="zh-CN" dirty="0"/>
              </a:p>
              <a:p>
                <a:pPr lvl="1"/>
                <a:r>
                  <a:rPr lang="zh-CN" altLang="en-US" dirty="0"/>
                  <a:t>选用和</a:t>
                </a:r>
                <a14:m>
                  <m:oMath xmlns:m="http://schemas.openxmlformats.org/officeDocument/2006/math">
                    <m:r>
                      <a:rPr lang="en-US" altLang="zh-CN" b="0" i="1" smtClean="0">
                        <a:latin typeface="Cambria Math" panose="02040503050406030204" pitchFamily="18" charset="0"/>
                      </a:rPr>
                      <m:t>𝑝</m:t>
                    </m:r>
                    <m:r>
                      <a:rPr lang="zh-CN" altLang="en-US" i="1">
                        <a:latin typeface="Cambria Math" panose="02040503050406030204" pitchFamily="18" charset="0"/>
                      </a:rPr>
                      <m:t>更</m:t>
                    </m:r>
                    <m:r>
                      <a:rPr lang="zh-CN" altLang="en-US" i="1" smtClean="0">
                        <a:latin typeface="Cambria Math" panose="02040503050406030204" pitchFamily="18" charset="0"/>
                      </a:rPr>
                      <m:t>接近</m:t>
                    </m:r>
                  </m:oMath>
                </a14:m>
                <a:r>
                  <a:rPr lang="zh-CN" altLang="en-US" dirty="0"/>
                  <a:t>的绿色分布来估计</a:t>
                </a:r>
                <a14:m>
                  <m:oMath xmlns:m="http://schemas.openxmlformats.org/officeDocument/2006/math">
                    <m:r>
                      <a:rPr lang="en-US" altLang="zh-CN" b="0" i="1" smtClean="0">
                        <a:latin typeface="Cambria Math" panose="02040503050406030204" pitchFamily="18" charset="0"/>
                      </a:rPr>
                      <m:t>𝑝</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98684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平均场理论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4"/>
                <a:ext cx="11074167" cy="4948801"/>
              </a:xfrm>
            </p:spPr>
            <p:txBody>
              <a:bodyPr>
                <a:normAutofit/>
              </a:bodyPr>
              <a:lstStyle/>
              <a:p>
                <a:r>
                  <a:rPr lang="zh-CN" altLang="en-US" sz="2400" dirty="0"/>
                  <a:t>平均场假设多变量</a:t>
                </a:r>
                <a14:m>
                  <m:oMath xmlns:m="http://schemas.openxmlformats.org/officeDocument/2006/math">
                    <m:r>
                      <a:rPr lang="en-US" altLang="zh-CN" sz="2400" b="0" i="1" smtClean="0">
                        <a:latin typeface="Cambria Math" panose="02040503050406030204" pitchFamily="18" charset="0"/>
                      </a:rPr>
                      <m:t>𝑍</m:t>
                    </m:r>
                  </m:oMath>
                </a14:m>
                <a:r>
                  <a:rPr lang="zh-CN" altLang="en-US" sz="2400" dirty="0"/>
                  <a:t>可拆分为一系列相互独立的多变量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𝑀</m:t>
                    </m:r>
                    <m:r>
                      <a:rPr lang="zh-CN" altLang="en-US" sz="2400" i="1">
                        <a:latin typeface="Cambria Math" panose="02040503050406030204" pitchFamily="18" charset="0"/>
                      </a:rPr>
                      <m:t>，</m:t>
                    </m:r>
                  </m:oMath>
                </a14:m>
                <a:r>
                  <a:rPr lang="zh-CN" altLang="en-US" sz="2400" b="0" dirty="0"/>
                  <a:t>且</a:t>
                </a:r>
                <a14:m>
                  <m:oMath xmlns:m="http://schemas.openxmlformats.org/officeDocument/2006/math">
                    <m:r>
                      <a:rPr lang="en-US" altLang="zh-CN" sz="2400" b="0" i="1" dirty="0" smtClean="0">
                        <a:latin typeface="Cambria Math" panose="02040503050406030204" pitchFamily="18" charset="0"/>
                      </a:rPr>
                      <m:t>𝑞</m:t>
                    </m:r>
                    <m:r>
                      <a:rPr lang="zh-CN" altLang="en-US" sz="2400" i="1" dirty="0">
                        <a:latin typeface="Cambria Math" panose="02040503050406030204" pitchFamily="18" charset="0"/>
                      </a:rPr>
                      <m:t>分布</m:t>
                    </m:r>
                    <m:r>
                      <a:rPr lang="zh-CN" altLang="en-US" sz="2400" i="1" dirty="0" smtClean="0">
                        <a:latin typeface="Cambria Math" panose="02040503050406030204" pitchFamily="18" charset="0"/>
                      </a:rPr>
                      <m:t>可以</m:t>
                    </m:r>
                  </m:oMath>
                </a14:m>
                <a:r>
                  <a:rPr lang="zh-CN" altLang="en-US" sz="2400" b="0" dirty="0"/>
                  <a:t>化为这些变量集的乘积：</a:t>
                </a:r>
                <a:endParaRPr lang="en-US" altLang="zh-CN" sz="2400" b="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𝑍</m:t>
                          </m:r>
                        </m:e>
                      </m:d>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m:rPr>
                              <m:sty m:val="p"/>
                            </m:rPr>
                            <a:rPr lang="en-US" altLang="zh-CN" sz="2400" b="0" i="0" smtClean="0">
                              <a:latin typeface="Cambria Math" panose="02040503050406030204" pitchFamily="18" charset="0"/>
                            </a:rPr>
                            <m:t>Π</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 </m:t>
                          </m:r>
                        </m:sub>
                        <m:sup>
                          <m:r>
                            <a:rPr lang="en-US" altLang="zh-CN" sz="2400" b="0" i="1" smtClean="0">
                              <a:latin typeface="Cambria Math" panose="02040503050406030204" pitchFamily="18" charset="0"/>
                            </a:rPr>
                            <m:t>𝑀</m:t>
                          </m:r>
                        </m:sup>
                      </m:sSub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oMath>
                  </m:oMathPara>
                </a14:m>
                <a:endParaRPr lang="en-US" altLang="zh-CN" sz="2400" b="0" dirty="0"/>
              </a:p>
              <a:p>
                <a:endParaRPr lang="en-US" altLang="zh-CN" sz="2000" b="0" dirty="0"/>
              </a:p>
              <a:p>
                <a:endParaRPr lang="en-US" altLang="zh-CN" sz="20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4"/>
                <a:ext cx="11074167" cy="4948801"/>
              </a:xfrm>
              <a:blipFill>
                <a:blip r:embed="rId3"/>
                <a:stretch>
                  <a:fillRect l="-715" t="-16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403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平均场理论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4"/>
                <a:ext cx="11074167" cy="4948801"/>
              </a:xfrm>
            </p:spPr>
            <p:txBody>
              <a:bodyPr>
                <a:normAutofit/>
              </a:bodyPr>
              <a:lstStyle/>
              <a:p>
                <a:r>
                  <a:rPr lang="zh-CN" altLang="en-US" sz="2400" dirty="0"/>
                  <a:t>平均场假设多变量</a:t>
                </a:r>
                <a14:m>
                  <m:oMath xmlns:m="http://schemas.openxmlformats.org/officeDocument/2006/math">
                    <m:r>
                      <a:rPr lang="en-US" altLang="zh-CN" sz="2400" b="0" i="1" smtClean="0">
                        <a:latin typeface="Cambria Math" panose="02040503050406030204" pitchFamily="18" charset="0"/>
                      </a:rPr>
                      <m:t>𝑍</m:t>
                    </m:r>
                  </m:oMath>
                </a14:m>
                <a:r>
                  <a:rPr lang="zh-CN" altLang="en-US" sz="2400" dirty="0"/>
                  <a:t>可拆分为一系列相互独立的多变量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𝑀</m:t>
                    </m:r>
                    <m:r>
                      <a:rPr lang="zh-CN" altLang="en-US" sz="2400" i="1">
                        <a:latin typeface="Cambria Math" panose="02040503050406030204" pitchFamily="18" charset="0"/>
                      </a:rPr>
                      <m:t>，</m:t>
                    </m:r>
                  </m:oMath>
                </a14:m>
                <a:r>
                  <a:rPr lang="zh-CN" altLang="en-US" sz="2400" b="0" dirty="0"/>
                  <a:t>且</a:t>
                </a:r>
                <a14:m>
                  <m:oMath xmlns:m="http://schemas.openxmlformats.org/officeDocument/2006/math">
                    <m:r>
                      <a:rPr lang="en-US" altLang="zh-CN" sz="2400" b="0" i="1" dirty="0" smtClean="0">
                        <a:latin typeface="Cambria Math" panose="02040503050406030204" pitchFamily="18" charset="0"/>
                      </a:rPr>
                      <m:t>𝑞</m:t>
                    </m:r>
                    <m:r>
                      <a:rPr lang="zh-CN" altLang="en-US" sz="2400" i="1" dirty="0">
                        <a:latin typeface="Cambria Math" panose="02040503050406030204" pitchFamily="18" charset="0"/>
                      </a:rPr>
                      <m:t>分布</m:t>
                    </m:r>
                    <m:r>
                      <a:rPr lang="zh-CN" altLang="en-US" sz="2400" i="1" dirty="0" smtClean="0">
                        <a:latin typeface="Cambria Math" panose="02040503050406030204" pitchFamily="18" charset="0"/>
                      </a:rPr>
                      <m:t>可以</m:t>
                    </m:r>
                  </m:oMath>
                </a14:m>
                <a:r>
                  <a:rPr lang="zh-CN" altLang="en-US" sz="2400" b="0" dirty="0"/>
                  <a:t>化为这些变量集的乘积：</a:t>
                </a:r>
                <a:endParaRPr lang="en-US" altLang="zh-CN" sz="2400" b="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𝑍</m:t>
                          </m:r>
                        </m:e>
                      </m:d>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m:rPr>
                              <m:sty m:val="p"/>
                            </m:rPr>
                            <a:rPr lang="en-US" altLang="zh-CN" sz="2400" b="0" i="0" smtClean="0">
                              <a:latin typeface="Cambria Math" panose="02040503050406030204" pitchFamily="18" charset="0"/>
                            </a:rPr>
                            <m:t>Π</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 </m:t>
                          </m:r>
                        </m:sub>
                        <m:sup>
                          <m:r>
                            <a:rPr lang="en-US" altLang="zh-CN" sz="2400" b="0" i="1" smtClean="0">
                              <a:latin typeface="Cambria Math" panose="02040503050406030204" pitchFamily="18" charset="0"/>
                            </a:rPr>
                            <m:t>𝑀</m:t>
                          </m:r>
                        </m:sup>
                      </m:sSub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oMath>
                  </m:oMathPara>
                </a14:m>
                <a:endParaRPr lang="en-US" altLang="zh-CN" sz="2400" b="0" dirty="0"/>
              </a:p>
              <a:p>
                <a:r>
                  <a:rPr lang="zh-CN" altLang="en-US" sz="2400" b="0" dirty="0"/>
                  <a:t>那么</a:t>
                </a:r>
                <a:endParaRPr lang="en-US" altLang="zh-CN" sz="2400" b="0" dirty="0"/>
              </a:p>
              <a:p>
                <a:pPr lvl="1"/>
                <a14:m>
                  <m:oMath xmlns:m="http://schemas.openxmlformats.org/officeDocument/2006/math">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m:t>
                        </m:r>
                      </m:e>
                    </m:d>
                    <m:r>
                      <a:rPr lang="en-US" altLang="zh-CN" sz="2000" b="0" i="1" smtClean="0">
                        <a:latin typeface="Cambria Math" panose="02040503050406030204" pitchFamily="18" charset="0"/>
                      </a:rPr>
                      <m:t>=</m:t>
                    </m:r>
                    <m:nary>
                      <m:naryPr>
                        <m:limLoc m:val="undOvr"/>
                        <m:subHide m:val="on"/>
                        <m:supHide m:val="on"/>
                        <m:ctrlPr>
                          <a:rPr lang="en-US" altLang="zh-CN" sz="2000" b="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Π</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d>
                          <m:dPr>
                            <m:begChr m:val="{"/>
                            <m:endChr m:val="}"/>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𝑍</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Σ</m:t>
                                    </m:r>
                                  </m:e>
                                  <m:sub>
                                    <m:r>
                                      <a:rPr lang="en-US" altLang="zh-CN" sz="2000" b="0" i="1" smtClean="0">
                                        <a:latin typeface="Cambria Math" panose="02040503050406030204" pitchFamily="18" charset="0"/>
                                      </a:rPr>
                                      <m:t>𝑖</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e>
                                </m:func>
                              </m:e>
                            </m:func>
                          </m:e>
                        </m:d>
                        <m:r>
                          <a:rPr lang="en-US" altLang="zh-CN" sz="2000" b="0" i="1" smtClean="0">
                            <a:latin typeface="Cambria Math" panose="02040503050406030204" pitchFamily="18" charset="0"/>
                          </a:rPr>
                          <m:t>𝑑𝑍</m:t>
                        </m:r>
                      </m:e>
                    </m:nary>
                  </m:oMath>
                </a14:m>
                <a:endParaRPr lang="en-US" altLang="zh-CN" sz="2000" b="0" dirty="0"/>
              </a:p>
              <a:p>
                <a:pPr marL="228600" lvl="1">
                  <a:spcBef>
                    <a:spcPts val="1000"/>
                  </a:spcBef>
                </a:pPr>
                <a:endParaRPr lang="en-US" altLang="zh-CN" sz="2000" b="0" dirty="0"/>
              </a:p>
              <a:p>
                <a:endParaRPr lang="en-US" altLang="zh-CN" sz="20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4"/>
                <a:ext cx="11074167" cy="4948801"/>
              </a:xfrm>
              <a:blipFill>
                <a:blip r:embed="rId3"/>
                <a:stretch>
                  <a:fillRect l="-715" t="-16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821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
            </a:r>
            <a:r>
              <a:rPr lang="zh-CN" altLang="en-US" dirty="0"/>
              <a:t>分离准则</a:t>
            </a:r>
          </a:p>
        </p:txBody>
      </p:sp>
      <p:sp>
        <p:nvSpPr>
          <p:cNvPr id="3" name="内容占位符 2"/>
          <p:cNvSpPr>
            <a:spLocks noGrp="1"/>
          </p:cNvSpPr>
          <p:nvPr>
            <p:ph idx="1"/>
          </p:nvPr>
        </p:nvSpPr>
        <p:spPr/>
        <p:txBody>
          <a:bodyPr/>
          <a:lstStyle/>
          <a:p>
            <a:r>
              <a:rPr lang="zh-CN" altLang="en-US" dirty="0"/>
              <a:t>判断两个变量</a:t>
            </a:r>
            <a:r>
              <a:rPr lang="en-US" altLang="zh-CN" dirty="0"/>
              <a:t>A,B</a:t>
            </a:r>
            <a:r>
              <a:rPr lang="zh-CN" altLang="en-US" dirty="0"/>
              <a:t>在</a:t>
            </a:r>
            <a:r>
              <a:rPr lang="en-US" altLang="zh-CN" dirty="0"/>
              <a:t>C</a:t>
            </a:r>
            <a:r>
              <a:rPr lang="zh-CN" altLang="en-US" dirty="0"/>
              <a:t>条件是是否独立</a:t>
            </a:r>
            <a:endParaRPr lang="en-US" altLang="zh-CN" dirty="0"/>
          </a:p>
          <a:p>
            <a:r>
              <a:rPr lang="zh-CN" altLang="en-US" dirty="0"/>
              <a:t>第三种被称为</a:t>
            </a:r>
            <a:r>
              <a:rPr lang="en-US" altLang="zh-CN" dirty="0"/>
              <a:t>V</a:t>
            </a:r>
            <a:r>
              <a:rPr lang="zh-CN" altLang="en-US" dirty="0"/>
              <a:t>型结构</a:t>
            </a:r>
          </a:p>
        </p:txBody>
      </p:sp>
      <p:pic>
        <p:nvPicPr>
          <p:cNvPr id="4" name="图片 3">
            <a:extLst>
              <a:ext uri="{FF2B5EF4-FFF2-40B4-BE49-F238E27FC236}">
                <a16:creationId xmlns:a16="http://schemas.microsoft.com/office/drawing/2014/main" id="{3E8FDC43-D94A-4C0E-A79C-9087617A9494}"/>
              </a:ext>
            </a:extLst>
          </p:cNvPr>
          <p:cNvPicPr>
            <a:picLocks noChangeAspect="1"/>
          </p:cNvPicPr>
          <p:nvPr/>
        </p:nvPicPr>
        <p:blipFill>
          <a:blip r:embed="rId2"/>
          <a:stretch>
            <a:fillRect/>
          </a:stretch>
        </p:blipFill>
        <p:spPr>
          <a:xfrm>
            <a:off x="1988291" y="3284985"/>
            <a:ext cx="8027393" cy="2735683"/>
          </a:xfrm>
          <a:prstGeom prst="rect">
            <a:avLst/>
          </a:prstGeom>
        </p:spPr>
      </p:pic>
    </p:spTree>
    <p:extLst>
      <p:ext uri="{BB962C8B-B14F-4D97-AF65-F5344CB8AC3E}">
        <p14:creationId xmlns:p14="http://schemas.microsoft.com/office/powerpoint/2010/main" val="3945994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平均场理论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4"/>
                <a:ext cx="11074167" cy="4948801"/>
              </a:xfrm>
            </p:spPr>
            <p:txBody>
              <a:bodyPr>
                <a:normAutofit/>
              </a:bodyPr>
              <a:lstStyle/>
              <a:p>
                <a:r>
                  <a:rPr lang="zh-CN" altLang="en-US" sz="2400" dirty="0"/>
                  <a:t>平均场假设多变量</a:t>
                </a:r>
                <a14:m>
                  <m:oMath xmlns:m="http://schemas.openxmlformats.org/officeDocument/2006/math">
                    <m:r>
                      <a:rPr lang="en-US" altLang="zh-CN" sz="2400" b="0" i="1" smtClean="0">
                        <a:latin typeface="Cambria Math" panose="02040503050406030204" pitchFamily="18" charset="0"/>
                      </a:rPr>
                      <m:t>𝑍</m:t>
                    </m:r>
                  </m:oMath>
                </a14:m>
                <a:r>
                  <a:rPr lang="zh-CN" altLang="en-US" sz="2400" dirty="0"/>
                  <a:t>可拆分为一系列相互独立的多变量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𝑀</m:t>
                    </m:r>
                    <m:r>
                      <a:rPr lang="zh-CN" altLang="en-US" sz="2400" i="1">
                        <a:latin typeface="Cambria Math" panose="02040503050406030204" pitchFamily="18" charset="0"/>
                      </a:rPr>
                      <m:t>，</m:t>
                    </m:r>
                  </m:oMath>
                </a14:m>
                <a:r>
                  <a:rPr lang="zh-CN" altLang="en-US" sz="2400" b="0" dirty="0"/>
                  <a:t>且</a:t>
                </a:r>
                <a14:m>
                  <m:oMath xmlns:m="http://schemas.openxmlformats.org/officeDocument/2006/math">
                    <m:r>
                      <a:rPr lang="en-US" altLang="zh-CN" sz="2400" b="0" i="1" dirty="0" smtClean="0">
                        <a:latin typeface="Cambria Math" panose="02040503050406030204" pitchFamily="18" charset="0"/>
                      </a:rPr>
                      <m:t>𝑞</m:t>
                    </m:r>
                    <m:r>
                      <a:rPr lang="zh-CN" altLang="en-US" sz="2400" i="1" dirty="0">
                        <a:latin typeface="Cambria Math" panose="02040503050406030204" pitchFamily="18" charset="0"/>
                      </a:rPr>
                      <m:t>分布</m:t>
                    </m:r>
                    <m:r>
                      <a:rPr lang="zh-CN" altLang="en-US" sz="2400" i="1" dirty="0" smtClean="0">
                        <a:latin typeface="Cambria Math" panose="02040503050406030204" pitchFamily="18" charset="0"/>
                      </a:rPr>
                      <m:t>可以</m:t>
                    </m:r>
                  </m:oMath>
                </a14:m>
                <a:r>
                  <a:rPr lang="zh-CN" altLang="en-US" sz="2400" b="0" dirty="0"/>
                  <a:t>化为这些变量集的乘积：</a:t>
                </a:r>
                <a:endParaRPr lang="en-US" altLang="zh-CN" sz="2400" b="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𝑍</m:t>
                          </m:r>
                        </m:e>
                      </m:d>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m:rPr>
                              <m:sty m:val="p"/>
                            </m:rPr>
                            <a:rPr lang="en-US" altLang="zh-CN" sz="2400" b="0" i="0" smtClean="0">
                              <a:latin typeface="Cambria Math" panose="02040503050406030204" pitchFamily="18" charset="0"/>
                            </a:rPr>
                            <m:t>Π</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 </m:t>
                          </m:r>
                        </m:sub>
                        <m:sup>
                          <m:r>
                            <a:rPr lang="en-US" altLang="zh-CN" sz="2400" b="0" i="1" smtClean="0">
                              <a:latin typeface="Cambria Math" panose="02040503050406030204" pitchFamily="18" charset="0"/>
                            </a:rPr>
                            <m:t>𝑀</m:t>
                          </m:r>
                        </m:sup>
                      </m:sSub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oMath>
                  </m:oMathPara>
                </a14:m>
                <a:endParaRPr lang="en-US" altLang="zh-CN" sz="2400" b="0" dirty="0"/>
              </a:p>
              <a:p>
                <a:r>
                  <a:rPr lang="zh-CN" altLang="en-US" sz="2400" b="0" dirty="0"/>
                  <a:t>那么</a:t>
                </a:r>
                <a:endParaRPr lang="en-US" altLang="zh-CN" sz="2400" b="0" dirty="0"/>
              </a:p>
              <a:p>
                <a:pPr lvl="1"/>
                <a14:m>
                  <m:oMath xmlns:m="http://schemas.openxmlformats.org/officeDocument/2006/math">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m:t>
                        </m:r>
                      </m:e>
                    </m:d>
                    <m:r>
                      <a:rPr lang="en-US" altLang="zh-CN" sz="2000" b="0" i="1" smtClean="0">
                        <a:latin typeface="Cambria Math" panose="02040503050406030204" pitchFamily="18" charset="0"/>
                      </a:rPr>
                      <m:t>=</m:t>
                    </m:r>
                    <m:nary>
                      <m:naryPr>
                        <m:limLoc m:val="undOvr"/>
                        <m:subHide m:val="on"/>
                        <m:supHide m:val="on"/>
                        <m:ctrlPr>
                          <a:rPr lang="en-US" altLang="zh-CN" sz="2000" b="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Π</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d>
                          <m:dPr>
                            <m:begChr m:val="{"/>
                            <m:endChr m:val="}"/>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𝑍</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Σ</m:t>
                                    </m:r>
                                  </m:e>
                                  <m:sub>
                                    <m:r>
                                      <a:rPr lang="en-US" altLang="zh-CN" sz="2000" b="0" i="1" smtClean="0">
                                        <a:latin typeface="Cambria Math" panose="02040503050406030204" pitchFamily="18" charset="0"/>
                                      </a:rPr>
                                      <m:t>𝑖</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e>
                                </m:func>
                              </m:e>
                            </m:func>
                          </m:e>
                        </m:d>
                        <m:r>
                          <a:rPr lang="en-US" altLang="zh-CN" sz="2000" b="0" i="1" smtClean="0">
                            <a:latin typeface="Cambria Math" panose="02040503050406030204" pitchFamily="18" charset="0"/>
                          </a:rPr>
                          <m:t>𝑑𝑍</m:t>
                        </m:r>
                      </m:e>
                    </m:nary>
                  </m:oMath>
                </a14:m>
                <a:endParaRPr lang="en-US" altLang="zh-CN" sz="2000" b="0" dirty="0"/>
              </a:p>
              <a:p>
                <a:pPr marL="228600" lvl="1">
                  <a:spcBef>
                    <a:spcPts val="1000"/>
                  </a:spcBef>
                </a:pPr>
                <a:r>
                  <a:rPr lang="zh-CN" altLang="en-US" sz="2400" dirty="0"/>
                  <a:t>如果我们只关心</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𝑗</m:t>
                        </m:r>
                      </m:sub>
                    </m:sSub>
                  </m:oMath>
                </a14:m>
                <a:r>
                  <a:rPr lang="zh-CN" altLang="en-US" sz="2000" b="0" dirty="0"/>
                  <a:t>，固定</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oMath>
                </a14:m>
                <a:r>
                  <a:rPr lang="zh-CN" altLang="en-US" sz="2000" b="0" dirty="0"/>
                  <a:t>去最大化</a:t>
                </a:r>
                <a14:m>
                  <m:oMath xmlns:m="http://schemas.openxmlformats.org/officeDocument/2006/math">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m:t>
                        </m:r>
                      </m:e>
                    </m:d>
                    <m:r>
                      <a:rPr lang="zh-CN" altLang="en-US" sz="2000" i="1" smtClean="0">
                        <a:latin typeface="Cambria Math" panose="02040503050406030204" pitchFamily="18" charset="0"/>
                      </a:rPr>
                      <m:t>，</m:t>
                    </m:r>
                  </m:oMath>
                </a14:m>
                <a:endParaRPr lang="en-US" altLang="zh-CN" sz="2000" dirty="0"/>
              </a:p>
              <a:p>
                <a:pPr marL="685800" lvl="2">
                  <a:spcBef>
                    <a:spcPts val="1000"/>
                  </a:spcBef>
                </a:pPr>
                <a:r>
                  <a:rPr lang="zh-CN" altLang="en-US" sz="2100" dirty="0"/>
                  <a:t>那么</a:t>
                </a:r>
                <a14:m>
                  <m:oMath xmlns:m="http://schemas.openxmlformats.org/officeDocument/2006/math">
                    <m:r>
                      <a:rPr lang="en-US" altLang="zh-CN" sz="2100" b="0" i="1" smtClean="0">
                        <a:latin typeface="Cambria Math" panose="02040503050406030204" pitchFamily="18" charset="0"/>
                      </a:rPr>
                      <m:t>𝐿</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𝑞</m:t>
                    </m:r>
                    <m:r>
                      <a:rPr lang="en-US" altLang="zh-CN" sz="2100" b="0" i="1" smtClean="0">
                        <a:latin typeface="Cambria Math" panose="02040503050406030204" pitchFamily="18" charset="0"/>
                      </a:rPr>
                      <m:t>)=</m:t>
                    </m:r>
                    <m:nary>
                      <m:naryPr>
                        <m:limLoc m:val="undOvr"/>
                        <m:subHide m:val="on"/>
                        <m:supHide m:val="on"/>
                        <m:ctrlPr>
                          <a:rPr lang="en-US" altLang="zh-CN" sz="2100" i="1">
                            <a:latin typeface="Cambria Math" panose="02040503050406030204" pitchFamily="18" charset="0"/>
                          </a:rPr>
                        </m:ctrlPr>
                      </m:naryPr>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𝑞</m:t>
                            </m:r>
                          </m:e>
                          <m:sub>
                            <m:r>
                              <a:rPr lang="en-US" altLang="zh-CN" sz="2100" i="1">
                                <a:latin typeface="Cambria Math" panose="02040503050406030204" pitchFamily="18" charset="0"/>
                              </a:rPr>
                              <m:t>𝑗</m:t>
                            </m:r>
                          </m:sub>
                        </m:sSub>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l</m:t>
                            </m:r>
                            <m:r>
                              <a:rPr lang="en-US" altLang="zh-CN" sz="2100" i="1">
                                <a:latin typeface="Cambria Math" panose="02040503050406030204" pitchFamily="18" charset="0"/>
                              </a:rPr>
                              <m:t>𝑛</m:t>
                            </m:r>
                          </m:fName>
                          <m:e>
                            <m:acc>
                              <m:accPr>
                                <m:chr m:val="̂"/>
                                <m:ctrlPr>
                                  <a:rPr lang="en-US" altLang="zh-CN" sz="2100" i="1">
                                    <a:latin typeface="Cambria Math" panose="02040503050406030204" pitchFamily="18" charset="0"/>
                                  </a:rPr>
                                </m:ctrlPr>
                              </m:accPr>
                              <m:e>
                                <m:r>
                                  <a:rPr lang="en-US" altLang="zh-CN" sz="2100" i="1">
                                    <a:latin typeface="Cambria Math" panose="02040503050406030204" pitchFamily="18" charset="0"/>
                                  </a:rPr>
                                  <m:t>𝑝</m:t>
                                </m:r>
                              </m:e>
                            </m:acc>
                            <m:d>
                              <m:dPr>
                                <m:ctrlPr>
                                  <a:rPr lang="en-US" altLang="zh-CN" sz="2100" i="1">
                                    <a:latin typeface="Cambria Math" panose="02040503050406030204" pitchFamily="18" charset="0"/>
                                  </a:rPr>
                                </m:ctrlPr>
                              </m:dPr>
                              <m:e>
                                <m:r>
                                  <a:rPr lang="en-US" altLang="zh-CN" sz="2100" i="1">
                                    <a:latin typeface="Cambria Math" panose="02040503050406030204" pitchFamily="18" charset="0"/>
                                  </a:rPr>
                                  <m:t>𝑋</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𝑍</m:t>
                                    </m:r>
                                  </m:e>
                                  <m:sub>
                                    <m:r>
                                      <a:rPr lang="en-US" altLang="zh-CN" sz="2100" i="1">
                                        <a:latin typeface="Cambria Math" panose="02040503050406030204" pitchFamily="18" charset="0"/>
                                      </a:rPr>
                                      <m:t>𝑗</m:t>
                                    </m:r>
                                  </m:sub>
                                </m:sSub>
                              </m:e>
                            </m:d>
                            <m:r>
                              <a:rPr lang="en-US" altLang="zh-CN" sz="2100" i="1">
                                <a:latin typeface="Cambria Math" panose="02040503050406030204" pitchFamily="18" charset="0"/>
                              </a:rPr>
                              <m:t>𝑑</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𝑍</m:t>
                                </m:r>
                              </m:e>
                              <m:sub>
                                <m:r>
                                  <a:rPr lang="en-US" altLang="zh-CN" sz="2100" i="1">
                                    <a:latin typeface="Cambria Math" panose="02040503050406030204" pitchFamily="18" charset="0"/>
                                  </a:rPr>
                                  <m:t>𝑗</m:t>
                                </m:r>
                              </m:sub>
                            </m:sSub>
                          </m:e>
                        </m:func>
                        <m:r>
                          <a:rPr lang="en-US" altLang="zh-CN" sz="2100" i="1">
                            <a:latin typeface="Cambria Math" panose="02040503050406030204" pitchFamily="18" charset="0"/>
                          </a:rPr>
                          <m:t>−</m:t>
                        </m:r>
                      </m:e>
                    </m:nary>
                    <m:nary>
                      <m:naryPr>
                        <m:limLoc m:val="undOvr"/>
                        <m:subHide m:val="on"/>
                        <m:supHide m:val="on"/>
                        <m:ctrlPr>
                          <a:rPr lang="en-US" altLang="zh-CN" sz="2100" i="1">
                            <a:latin typeface="Cambria Math" panose="02040503050406030204" pitchFamily="18" charset="0"/>
                          </a:rPr>
                        </m:ctrlPr>
                      </m:naryPr>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𝑞</m:t>
                            </m:r>
                          </m:e>
                          <m:sub>
                            <m:r>
                              <a:rPr lang="en-US" altLang="zh-CN" sz="2100" i="1">
                                <a:latin typeface="Cambria Math" panose="02040503050406030204" pitchFamily="18" charset="0"/>
                              </a:rPr>
                              <m:t>𝑗</m:t>
                            </m:r>
                          </m:sub>
                        </m:sSub>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ln</m:t>
                            </m:r>
                          </m:fNa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𝑞</m:t>
                                </m:r>
                              </m:e>
                              <m:sub>
                                <m:r>
                                  <a:rPr lang="en-US" altLang="zh-CN" sz="2100" i="1">
                                    <a:latin typeface="Cambria Math" panose="02040503050406030204" pitchFamily="18" charset="0"/>
                                  </a:rPr>
                                  <m:t>𝑗</m:t>
                                </m:r>
                              </m:sub>
                            </m:sSub>
                            <m:r>
                              <a:rPr lang="en-US" altLang="zh-CN" sz="2100" i="1">
                                <a:latin typeface="Cambria Math" panose="02040503050406030204" pitchFamily="18" charset="0"/>
                              </a:rPr>
                              <m:t>𝑑</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𝑍</m:t>
                                </m:r>
                              </m:e>
                              <m:sub>
                                <m:r>
                                  <a:rPr lang="en-US" altLang="zh-CN" sz="2100" i="1">
                                    <a:latin typeface="Cambria Math" panose="02040503050406030204" pitchFamily="18" charset="0"/>
                                  </a:rPr>
                                  <m:t>𝑗</m:t>
                                </m:r>
                              </m:sub>
                            </m:sSub>
                          </m:e>
                        </m:func>
                        <m:r>
                          <a:rPr lang="en-US" altLang="zh-CN" sz="2100" i="1">
                            <a:latin typeface="Cambria Math" panose="02040503050406030204" pitchFamily="18" charset="0"/>
                          </a:rPr>
                          <m:t>+</m:t>
                        </m:r>
                        <m:r>
                          <a:rPr lang="en-US" altLang="zh-CN" sz="2100" i="1">
                            <a:latin typeface="Cambria Math" panose="02040503050406030204" pitchFamily="18" charset="0"/>
                          </a:rPr>
                          <m:t>𝑐𝑜𝑛𝑠𝑡</m:t>
                        </m:r>
                      </m:e>
                    </m:nary>
                    <m:r>
                      <a:rPr lang="zh-CN" altLang="en-US" sz="2100" i="1">
                        <a:latin typeface="Cambria Math" panose="02040503050406030204" pitchFamily="18" charset="0"/>
                      </a:rPr>
                      <m:t>，</m:t>
                    </m:r>
                  </m:oMath>
                </a14:m>
                <a:r>
                  <a:rPr lang="zh-CN" altLang="en-US" sz="2100" dirty="0"/>
                  <a:t>其中定义了</a:t>
                </a:r>
                <a14:m>
                  <m:oMath xmlns:m="http://schemas.openxmlformats.org/officeDocument/2006/math">
                    <m:acc>
                      <m:accPr>
                        <m:chr m:val="̂"/>
                        <m:ctrlPr>
                          <a:rPr lang="en-US" altLang="zh-CN" sz="2100" i="1">
                            <a:latin typeface="Cambria Math" panose="02040503050406030204" pitchFamily="18" charset="0"/>
                          </a:rPr>
                        </m:ctrlPr>
                      </m:accPr>
                      <m:e>
                        <m:r>
                          <a:rPr lang="en-US" altLang="zh-CN" sz="2100" i="1">
                            <a:latin typeface="Cambria Math" panose="02040503050406030204" pitchFamily="18" charset="0"/>
                          </a:rPr>
                          <m:t>𝑝</m:t>
                        </m:r>
                      </m:e>
                    </m:acc>
                    <m:d>
                      <m:dPr>
                        <m:ctrlPr>
                          <a:rPr lang="en-US" altLang="zh-CN" sz="2100" i="1">
                            <a:latin typeface="Cambria Math" panose="02040503050406030204" pitchFamily="18" charset="0"/>
                          </a:rPr>
                        </m:ctrlPr>
                      </m:dPr>
                      <m:e>
                        <m:r>
                          <a:rPr lang="en-US" altLang="zh-CN" sz="2100" i="1">
                            <a:latin typeface="Cambria Math" panose="02040503050406030204" pitchFamily="18" charset="0"/>
                          </a:rPr>
                          <m:t>𝑋</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𝑍</m:t>
                            </m:r>
                          </m:e>
                          <m:sub>
                            <m:r>
                              <a:rPr lang="en-US" altLang="zh-CN" sz="2100" i="1">
                                <a:latin typeface="Cambria Math" panose="02040503050406030204" pitchFamily="18" charset="0"/>
                              </a:rPr>
                              <m:t>𝑗</m:t>
                            </m:r>
                          </m:sub>
                        </m:sSub>
                      </m:e>
                    </m:d>
                    <m:r>
                      <a:rPr lang="en-US" altLang="zh-CN" sz="2100">
                        <a:latin typeface="Cambria Math" panose="02040503050406030204" pitchFamily="18" charset="0"/>
                      </a:rPr>
                      <m:t>:</m:t>
                    </m:r>
                  </m:oMath>
                </a14:m>
                <a:endParaRPr lang="en-US" altLang="zh-CN" sz="2100" dirty="0"/>
              </a:p>
              <a:p>
                <a:pPr marL="457200" lvl="1" indent="0" algn="ctr">
                  <a:buNone/>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𝑗</m:t>
                                  </m:r>
                                </m:sub>
                              </m:sSub>
                            </m:e>
                          </m:d>
                        </m:e>
                      </m:fun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𝑍</m:t>
                                  </m:r>
                                </m:e>
                              </m:d>
                            </m:e>
                          </m:func>
                        </m:e>
                      </m:d>
                      <m:r>
                        <a:rPr lang="en-US" altLang="zh-CN" i="1">
                          <a:latin typeface="Cambria Math" panose="02040503050406030204" pitchFamily="18" charset="0"/>
                        </a:rPr>
                        <m:t>+</m:t>
                      </m:r>
                      <m:r>
                        <a:rPr lang="en-US" altLang="zh-CN" i="1">
                          <a:latin typeface="Cambria Math" panose="02040503050406030204" pitchFamily="18" charset="0"/>
                        </a:rPr>
                        <m:t>𝑐𝑜𝑛𝑠𝑡</m:t>
                      </m:r>
                    </m:oMath>
                  </m:oMathPara>
                </a14:m>
                <a:endParaRPr lang="en-US" altLang="zh-CN" sz="1600" dirty="0"/>
              </a:p>
              <a:p>
                <a:pPr marL="685800" lvl="2">
                  <a:spcBef>
                    <a:spcPts val="1000"/>
                  </a:spcBef>
                </a:pPr>
                <a:r>
                  <a:rPr lang="zh-CN" altLang="en-US" sz="1900" b="0" dirty="0"/>
                  <a:t>即</a:t>
                </a:r>
                <a14:m>
                  <m:oMath xmlns:m="http://schemas.openxmlformats.org/officeDocument/2006/math">
                    <m:r>
                      <a:rPr lang="en-US" altLang="zh-CN" sz="1900" b="0" i="1" smtClean="0">
                        <a:latin typeface="Cambria Math" panose="02040503050406030204" pitchFamily="18" charset="0"/>
                      </a:rPr>
                      <m:t>𝐿</m:t>
                    </m:r>
                    <m:d>
                      <m:dPr>
                        <m:ctrlPr>
                          <a:rPr lang="en-US" altLang="zh-CN" sz="1900" b="0" i="1" smtClean="0">
                            <a:latin typeface="Cambria Math" panose="02040503050406030204" pitchFamily="18" charset="0"/>
                          </a:rPr>
                        </m:ctrlPr>
                      </m:dPr>
                      <m:e>
                        <m:r>
                          <a:rPr lang="en-US" altLang="zh-CN" sz="1900" b="0" i="1" smtClean="0">
                            <a:latin typeface="Cambria Math" panose="02040503050406030204" pitchFamily="18" charset="0"/>
                          </a:rPr>
                          <m:t>𝑞</m:t>
                        </m:r>
                      </m:e>
                    </m:d>
                    <m:r>
                      <a:rPr lang="en-US" altLang="zh-CN" sz="1900" b="0" i="1" smtClean="0">
                        <a:latin typeface="Cambria Math" panose="02040503050406030204" pitchFamily="18" charset="0"/>
                      </a:rPr>
                      <m:t>=−</m:t>
                    </m:r>
                    <m:r>
                      <a:rPr lang="en-US" altLang="zh-CN" sz="1900" b="0" i="1" smtClean="0">
                        <a:latin typeface="Cambria Math" panose="02040503050406030204" pitchFamily="18" charset="0"/>
                      </a:rPr>
                      <m:t>𝐾𝐿</m:t>
                    </m:r>
                    <m:d>
                      <m:dPr>
                        <m:ctrlPr>
                          <a:rPr lang="en-US" altLang="zh-CN" sz="1900" b="0" i="1" smtClean="0">
                            <a:latin typeface="Cambria Math" panose="02040503050406030204" pitchFamily="18" charset="0"/>
                          </a:rPr>
                        </m:ctrlPr>
                      </m:dPr>
                      <m:e>
                        <m:sSub>
                          <m:sSubPr>
                            <m:ctrlPr>
                              <a:rPr lang="en-US" altLang="zh-CN" sz="1900" b="0" i="1" smtClean="0">
                                <a:latin typeface="Cambria Math" panose="02040503050406030204" pitchFamily="18" charset="0"/>
                              </a:rPr>
                            </m:ctrlPr>
                          </m:sSubPr>
                          <m:e>
                            <m:r>
                              <a:rPr lang="en-US" altLang="zh-CN" sz="1900" b="0" i="1" smtClean="0">
                                <a:latin typeface="Cambria Math" panose="02040503050406030204" pitchFamily="18" charset="0"/>
                              </a:rPr>
                              <m:t>𝑞</m:t>
                            </m:r>
                          </m:e>
                          <m:sub>
                            <m:r>
                              <a:rPr lang="en-US" altLang="zh-CN" sz="1900" b="0" i="1" smtClean="0">
                                <a:latin typeface="Cambria Math" panose="02040503050406030204" pitchFamily="18" charset="0"/>
                              </a:rPr>
                              <m:t>𝑗</m:t>
                            </m:r>
                          </m:sub>
                        </m:sSub>
                        <m:r>
                          <a:rPr lang="en-US" altLang="zh-CN" sz="1900" b="0" i="1" smtClean="0">
                            <a:latin typeface="Cambria Math" panose="02040503050406030204" pitchFamily="18" charset="0"/>
                          </a:rPr>
                          <m:t>||</m:t>
                        </m:r>
                        <m:acc>
                          <m:accPr>
                            <m:chr m:val="̂"/>
                            <m:ctrlPr>
                              <a:rPr lang="en-US" altLang="zh-CN" sz="1900" b="0" i="1" smtClean="0">
                                <a:latin typeface="Cambria Math" panose="02040503050406030204" pitchFamily="18" charset="0"/>
                              </a:rPr>
                            </m:ctrlPr>
                          </m:accPr>
                          <m:e>
                            <m:r>
                              <a:rPr lang="en-US" altLang="zh-CN" sz="1900" b="0" i="1" smtClean="0">
                                <a:latin typeface="Cambria Math" panose="02040503050406030204" pitchFamily="18" charset="0"/>
                              </a:rPr>
                              <m:t>𝑝</m:t>
                            </m:r>
                          </m:e>
                        </m:acc>
                        <m:d>
                          <m:dPr>
                            <m:ctrlPr>
                              <a:rPr lang="en-US" altLang="zh-CN" sz="1900" b="0" i="1" smtClean="0">
                                <a:latin typeface="Cambria Math" panose="02040503050406030204" pitchFamily="18" charset="0"/>
                              </a:rPr>
                            </m:ctrlPr>
                          </m:dPr>
                          <m:e>
                            <m:r>
                              <a:rPr lang="en-US" altLang="zh-CN" sz="1900" b="0" i="1" smtClean="0">
                                <a:latin typeface="Cambria Math" panose="02040503050406030204" pitchFamily="18" charset="0"/>
                              </a:rPr>
                              <m:t>𝑋</m:t>
                            </m:r>
                            <m:r>
                              <a:rPr lang="en-US" altLang="zh-CN" sz="1900" b="0" i="1" smtClean="0">
                                <a:latin typeface="Cambria Math" panose="02040503050406030204" pitchFamily="18" charset="0"/>
                              </a:rPr>
                              <m:t>,</m:t>
                            </m:r>
                            <m:sSub>
                              <m:sSubPr>
                                <m:ctrlPr>
                                  <a:rPr lang="en-US" altLang="zh-CN" sz="1900" b="0" i="1" smtClean="0">
                                    <a:latin typeface="Cambria Math" panose="02040503050406030204" pitchFamily="18" charset="0"/>
                                  </a:rPr>
                                </m:ctrlPr>
                              </m:sSubPr>
                              <m:e>
                                <m:r>
                                  <a:rPr lang="en-US" altLang="zh-CN" sz="1900" b="0" i="1" smtClean="0">
                                    <a:latin typeface="Cambria Math" panose="02040503050406030204" pitchFamily="18" charset="0"/>
                                  </a:rPr>
                                  <m:t>𝑍</m:t>
                                </m:r>
                              </m:e>
                              <m:sub>
                                <m:r>
                                  <a:rPr lang="en-US" altLang="zh-CN" sz="1900" b="0" i="1" smtClean="0">
                                    <a:latin typeface="Cambria Math" panose="02040503050406030204" pitchFamily="18" charset="0"/>
                                  </a:rPr>
                                  <m:t>𝑗</m:t>
                                </m:r>
                              </m:sub>
                            </m:sSub>
                          </m:e>
                        </m:d>
                      </m:e>
                    </m:d>
                  </m:oMath>
                </a14:m>
                <a:endParaRPr lang="en-US" altLang="zh-CN" sz="1600" b="0" dirty="0"/>
              </a:p>
              <a:p>
                <a:pPr marL="228600" lvl="1">
                  <a:spcBef>
                    <a:spcPts val="1000"/>
                  </a:spcBef>
                </a:pPr>
                <a:endParaRPr lang="en-US" altLang="zh-CN" sz="2000" b="0" dirty="0"/>
              </a:p>
              <a:p>
                <a:endParaRPr lang="en-US" altLang="zh-CN" sz="20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4"/>
                <a:ext cx="11074167" cy="4948801"/>
              </a:xfrm>
              <a:blipFill>
                <a:blip r:embed="rId3"/>
                <a:stretch>
                  <a:fillRect l="-715" t="-16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82658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平均场理论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4"/>
                <a:ext cx="11074167" cy="4948801"/>
              </a:xfrm>
            </p:spPr>
            <p:txBody>
              <a:bodyPr>
                <a:normAutofit/>
              </a:bodyPr>
              <a:lstStyle/>
              <a:p>
                <a:r>
                  <a:rPr lang="zh-CN" altLang="en-US" sz="2400" dirty="0"/>
                  <a:t>平均场假设多变量</a:t>
                </a:r>
                <a14:m>
                  <m:oMath xmlns:m="http://schemas.openxmlformats.org/officeDocument/2006/math">
                    <m:r>
                      <a:rPr lang="en-US" altLang="zh-CN" sz="2400" b="0" i="1" smtClean="0">
                        <a:latin typeface="Cambria Math" panose="02040503050406030204" pitchFamily="18" charset="0"/>
                      </a:rPr>
                      <m:t>𝑍</m:t>
                    </m:r>
                  </m:oMath>
                </a14:m>
                <a:r>
                  <a:rPr lang="zh-CN" altLang="en-US" sz="2400" dirty="0"/>
                  <a:t>可拆分为一系列相互独立的多变量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𝑀</m:t>
                    </m:r>
                    <m:r>
                      <a:rPr lang="zh-CN" altLang="en-US" sz="2400" i="1">
                        <a:latin typeface="Cambria Math" panose="02040503050406030204" pitchFamily="18" charset="0"/>
                      </a:rPr>
                      <m:t>，</m:t>
                    </m:r>
                  </m:oMath>
                </a14:m>
                <a:r>
                  <a:rPr lang="zh-CN" altLang="en-US" sz="2400" b="0" dirty="0"/>
                  <a:t>且</a:t>
                </a:r>
                <a14:m>
                  <m:oMath xmlns:m="http://schemas.openxmlformats.org/officeDocument/2006/math">
                    <m:r>
                      <a:rPr lang="en-US" altLang="zh-CN" sz="2400" b="0" i="1" dirty="0" smtClean="0">
                        <a:latin typeface="Cambria Math" panose="02040503050406030204" pitchFamily="18" charset="0"/>
                      </a:rPr>
                      <m:t>𝑞</m:t>
                    </m:r>
                    <m:r>
                      <a:rPr lang="zh-CN" altLang="en-US" sz="2400" i="1" dirty="0">
                        <a:latin typeface="Cambria Math" panose="02040503050406030204" pitchFamily="18" charset="0"/>
                      </a:rPr>
                      <m:t>分布</m:t>
                    </m:r>
                    <m:r>
                      <a:rPr lang="zh-CN" altLang="en-US" sz="2400" i="1" dirty="0" smtClean="0">
                        <a:latin typeface="Cambria Math" panose="02040503050406030204" pitchFamily="18" charset="0"/>
                      </a:rPr>
                      <m:t>可以</m:t>
                    </m:r>
                  </m:oMath>
                </a14:m>
                <a:r>
                  <a:rPr lang="zh-CN" altLang="en-US" sz="2400" b="0" dirty="0"/>
                  <a:t>化为这些变量集的乘积：</a:t>
                </a:r>
                <a:endParaRPr lang="en-US" altLang="zh-CN" sz="2400" b="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𝑍</m:t>
                          </m:r>
                        </m:e>
                      </m:d>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m:rPr>
                              <m:sty m:val="p"/>
                            </m:rPr>
                            <a:rPr lang="en-US" altLang="zh-CN" sz="2400" b="0" i="0" smtClean="0">
                              <a:latin typeface="Cambria Math" panose="02040503050406030204" pitchFamily="18" charset="0"/>
                            </a:rPr>
                            <m:t>Π</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 </m:t>
                          </m:r>
                        </m:sub>
                        <m:sup>
                          <m:r>
                            <a:rPr lang="en-US" altLang="zh-CN" sz="2400" b="0" i="1" smtClean="0">
                              <a:latin typeface="Cambria Math" panose="02040503050406030204" pitchFamily="18" charset="0"/>
                            </a:rPr>
                            <m:t>𝑀</m:t>
                          </m:r>
                        </m:sup>
                      </m:sSub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oMath>
                  </m:oMathPara>
                </a14:m>
                <a:endParaRPr lang="en-US" altLang="zh-CN" sz="2400" b="0" dirty="0"/>
              </a:p>
              <a:p>
                <a:r>
                  <a:rPr lang="zh-CN" altLang="en-US" sz="2400" b="0" dirty="0"/>
                  <a:t>那么</a:t>
                </a:r>
                <a:endParaRPr lang="en-US" altLang="zh-CN" sz="2400" b="0" dirty="0"/>
              </a:p>
              <a:p>
                <a:pPr lvl="1"/>
                <a14:m>
                  <m:oMath xmlns:m="http://schemas.openxmlformats.org/officeDocument/2006/math">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m:t>
                        </m:r>
                      </m:e>
                    </m:d>
                    <m:r>
                      <a:rPr lang="en-US" altLang="zh-CN" sz="2000" b="0" i="1" smtClean="0">
                        <a:latin typeface="Cambria Math" panose="02040503050406030204" pitchFamily="18" charset="0"/>
                      </a:rPr>
                      <m:t>=</m:t>
                    </m:r>
                    <m:nary>
                      <m:naryPr>
                        <m:limLoc m:val="undOvr"/>
                        <m:subHide m:val="on"/>
                        <m:supHide m:val="on"/>
                        <m:ctrlPr>
                          <a:rPr lang="en-US" altLang="zh-CN" sz="2000" b="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Π</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d>
                          <m:dPr>
                            <m:begChr m:val="{"/>
                            <m:endChr m:val="}"/>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𝑍</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Σ</m:t>
                                    </m:r>
                                  </m:e>
                                  <m:sub>
                                    <m:r>
                                      <a:rPr lang="en-US" altLang="zh-CN" sz="2000" b="0" i="1" smtClean="0">
                                        <a:latin typeface="Cambria Math" panose="02040503050406030204" pitchFamily="18" charset="0"/>
                                      </a:rPr>
                                      <m:t>𝑖</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e>
                                </m:func>
                              </m:e>
                            </m:func>
                          </m:e>
                        </m:d>
                        <m:r>
                          <a:rPr lang="en-US" altLang="zh-CN" sz="2000" b="0" i="1" smtClean="0">
                            <a:latin typeface="Cambria Math" panose="02040503050406030204" pitchFamily="18" charset="0"/>
                          </a:rPr>
                          <m:t>𝑑𝑍</m:t>
                        </m:r>
                      </m:e>
                    </m:nary>
                  </m:oMath>
                </a14:m>
                <a:endParaRPr lang="en-US" altLang="zh-CN" sz="2000" b="0" dirty="0"/>
              </a:p>
              <a:p>
                <a:pPr marL="228600" lvl="1">
                  <a:spcBef>
                    <a:spcPts val="1000"/>
                  </a:spcBef>
                </a:pPr>
                <a:r>
                  <a:rPr lang="zh-CN" altLang="en-US" sz="2400" dirty="0"/>
                  <a:t>如果我们只关心</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𝑗</m:t>
                        </m:r>
                      </m:sub>
                    </m:sSub>
                  </m:oMath>
                </a14:m>
                <a:r>
                  <a:rPr lang="zh-CN" altLang="en-US" sz="2000" b="0" dirty="0"/>
                  <a:t>，固定</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oMath>
                </a14:m>
                <a:r>
                  <a:rPr lang="zh-CN" altLang="en-US" sz="2000" b="0" dirty="0"/>
                  <a:t>去最大化</a:t>
                </a:r>
                <a14:m>
                  <m:oMath xmlns:m="http://schemas.openxmlformats.org/officeDocument/2006/math">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m:t>
                        </m:r>
                      </m:e>
                    </m:d>
                    <m:r>
                      <a:rPr lang="zh-CN" altLang="en-US" sz="2000" i="1" smtClean="0">
                        <a:latin typeface="Cambria Math" panose="02040503050406030204" pitchFamily="18" charset="0"/>
                      </a:rPr>
                      <m:t>，</m:t>
                    </m:r>
                  </m:oMath>
                </a14:m>
                <a:endParaRPr lang="en-US" altLang="zh-CN" sz="2000" dirty="0"/>
              </a:p>
              <a:p>
                <a:pPr marL="685800" lvl="2">
                  <a:spcBef>
                    <a:spcPts val="1000"/>
                  </a:spcBef>
                </a:pPr>
                <a:r>
                  <a:rPr lang="zh-CN" altLang="en-US" sz="2100" dirty="0"/>
                  <a:t>那么</a:t>
                </a:r>
                <a14:m>
                  <m:oMath xmlns:m="http://schemas.openxmlformats.org/officeDocument/2006/math">
                    <m:r>
                      <a:rPr lang="en-US" altLang="zh-CN" sz="2100" b="0" i="1" smtClean="0">
                        <a:latin typeface="Cambria Math" panose="02040503050406030204" pitchFamily="18" charset="0"/>
                      </a:rPr>
                      <m:t>𝐿</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𝑞</m:t>
                    </m:r>
                    <m:r>
                      <a:rPr lang="en-US" altLang="zh-CN" sz="2100" b="0" i="1" smtClean="0">
                        <a:latin typeface="Cambria Math" panose="02040503050406030204" pitchFamily="18" charset="0"/>
                      </a:rPr>
                      <m:t>)=</m:t>
                    </m:r>
                    <m:nary>
                      <m:naryPr>
                        <m:limLoc m:val="undOvr"/>
                        <m:subHide m:val="on"/>
                        <m:supHide m:val="on"/>
                        <m:ctrlPr>
                          <a:rPr lang="en-US" altLang="zh-CN" sz="2100" i="1">
                            <a:latin typeface="Cambria Math" panose="02040503050406030204" pitchFamily="18" charset="0"/>
                          </a:rPr>
                        </m:ctrlPr>
                      </m:naryPr>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𝑞</m:t>
                            </m:r>
                          </m:e>
                          <m:sub>
                            <m:r>
                              <a:rPr lang="en-US" altLang="zh-CN" sz="2100" i="1">
                                <a:latin typeface="Cambria Math" panose="02040503050406030204" pitchFamily="18" charset="0"/>
                              </a:rPr>
                              <m:t>𝑗</m:t>
                            </m:r>
                          </m:sub>
                        </m:sSub>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l</m:t>
                            </m:r>
                            <m:r>
                              <a:rPr lang="en-US" altLang="zh-CN" sz="2100" i="1">
                                <a:latin typeface="Cambria Math" panose="02040503050406030204" pitchFamily="18" charset="0"/>
                              </a:rPr>
                              <m:t>𝑛</m:t>
                            </m:r>
                          </m:fName>
                          <m:e>
                            <m:acc>
                              <m:accPr>
                                <m:chr m:val="̂"/>
                                <m:ctrlPr>
                                  <a:rPr lang="en-US" altLang="zh-CN" sz="2100" i="1">
                                    <a:latin typeface="Cambria Math" panose="02040503050406030204" pitchFamily="18" charset="0"/>
                                  </a:rPr>
                                </m:ctrlPr>
                              </m:accPr>
                              <m:e>
                                <m:r>
                                  <a:rPr lang="en-US" altLang="zh-CN" sz="2100" i="1">
                                    <a:latin typeface="Cambria Math" panose="02040503050406030204" pitchFamily="18" charset="0"/>
                                  </a:rPr>
                                  <m:t>𝑝</m:t>
                                </m:r>
                              </m:e>
                            </m:acc>
                            <m:d>
                              <m:dPr>
                                <m:ctrlPr>
                                  <a:rPr lang="en-US" altLang="zh-CN" sz="2100" i="1">
                                    <a:latin typeface="Cambria Math" panose="02040503050406030204" pitchFamily="18" charset="0"/>
                                  </a:rPr>
                                </m:ctrlPr>
                              </m:dPr>
                              <m:e>
                                <m:r>
                                  <a:rPr lang="en-US" altLang="zh-CN" sz="2100" i="1">
                                    <a:latin typeface="Cambria Math" panose="02040503050406030204" pitchFamily="18" charset="0"/>
                                  </a:rPr>
                                  <m:t>𝑋</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𝑍</m:t>
                                    </m:r>
                                  </m:e>
                                  <m:sub>
                                    <m:r>
                                      <a:rPr lang="en-US" altLang="zh-CN" sz="2100" i="1">
                                        <a:latin typeface="Cambria Math" panose="02040503050406030204" pitchFamily="18" charset="0"/>
                                      </a:rPr>
                                      <m:t>𝑗</m:t>
                                    </m:r>
                                  </m:sub>
                                </m:sSub>
                              </m:e>
                            </m:d>
                            <m:r>
                              <a:rPr lang="en-US" altLang="zh-CN" sz="2100" i="1">
                                <a:latin typeface="Cambria Math" panose="02040503050406030204" pitchFamily="18" charset="0"/>
                              </a:rPr>
                              <m:t>𝑑</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𝑍</m:t>
                                </m:r>
                              </m:e>
                              <m:sub>
                                <m:r>
                                  <a:rPr lang="en-US" altLang="zh-CN" sz="2100" i="1">
                                    <a:latin typeface="Cambria Math" panose="02040503050406030204" pitchFamily="18" charset="0"/>
                                  </a:rPr>
                                  <m:t>𝑗</m:t>
                                </m:r>
                              </m:sub>
                            </m:sSub>
                          </m:e>
                        </m:func>
                        <m:r>
                          <a:rPr lang="en-US" altLang="zh-CN" sz="2100" i="1">
                            <a:latin typeface="Cambria Math" panose="02040503050406030204" pitchFamily="18" charset="0"/>
                          </a:rPr>
                          <m:t>−</m:t>
                        </m:r>
                      </m:e>
                    </m:nary>
                    <m:nary>
                      <m:naryPr>
                        <m:limLoc m:val="undOvr"/>
                        <m:subHide m:val="on"/>
                        <m:supHide m:val="on"/>
                        <m:ctrlPr>
                          <a:rPr lang="en-US" altLang="zh-CN" sz="2100" i="1">
                            <a:latin typeface="Cambria Math" panose="02040503050406030204" pitchFamily="18" charset="0"/>
                          </a:rPr>
                        </m:ctrlPr>
                      </m:naryPr>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𝑞</m:t>
                            </m:r>
                          </m:e>
                          <m:sub>
                            <m:r>
                              <a:rPr lang="en-US" altLang="zh-CN" sz="2100" i="1">
                                <a:latin typeface="Cambria Math" panose="02040503050406030204" pitchFamily="18" charset="0"/>
                              </a:rPr>
                              <m:t>𝑗</m:t>
                            </m:r>
                          </m:sub>
                        </m:sSub>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ln</m:t>
                            </m:r>
                          </m:fNa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𝑞</m:t>
                                </m:r>
                              </m:e>
                              <m:sub>
                                <m:r>
                                  <a:rPr lang="en-US" altLang="zh-CN" sz="2100" i="1">
                                    <a:latin typeface="Cambria Math" panose="02040503050406030204" pitchFamily="18" charset="0"/>
                                  </a:rPr>
                                  <m:t>𝑗</m:t>
                                </m:r>
                              </m:sub>
                            </m:sSub>
                            <m:r>
                              <a:rPr lang="en-US" altLang="zh-CN" sz="2100" i="1">
                                <a:latin typeface="Cambria Math" panose="02040503050406030204" pitchFamily="18" charset="0"/>
                              </a:rPr>
                              <m:t>𝑑</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𝑍</m:t>
                                </m:r>
                              </m:e>
                              <m:sub>
                                <m:r>
                                  <a:rPr lang="en-US" altLang="zh-CN" sz="2100" i="1">
                                    <a:latin typeface="Cambria Math" panose="02040503050406030204" pitchFamily="18" charset="0"/>
                                  </a:rPr>
                                  <m:t>𝑗</m:t>
                                </m:r>
                              </m:sub>
                            </m:sSub>
                          </m:e>
                        </m:func>
                        <m:r>
                          <a:rPr lang="en-US" altLang="zh-CN" sz="2100" i="1">
                            <a:latin typeface="Cambria Math" panose="02040503050406030204" pitchFamily="18" charset="0"/>
                          </a:rPr>
                          <m:t>+</m:t>
                        </m:r>
                        <m:r>
                          <a:rPr lang="en-US" altLang="zh-CN" sz="2100" i="1">
                            <a:latin typeface="Cambria Math" panose="02040503050406030204" pitchFamily="18" charset="0"/>
                          </a:rPr>
                          <m:t>𝑐𝑜𝑛𝑠𝑡</m:t>
                        </m:r>
                      </m:e>
                    </m:nary>
                    <m:r>
                      <a:rPr lang="zh-CN" altLang="en-US" sz="2100" i="1">
                        <a:latin typeface="Cambria Math" panose="02040503050406030204" pitchFamily="18" charset="0"/>
                      </a:rPr>
                      <m:t>，</m:t>
                    </m:r>
                  </m:oMath>
                </a14:m>
                <a:r>
                  <a:rPr lang="zh-CN" altLang="en-US" sz="2100" dirty="0"/>
                  <a:t>其中定义了</a:t>
                </a:r>
                <a14:m>
                  <m:oMath xmlns:m="http://schemas.openxmlformats.org/officeDocument/2006/math">
                    <m:acc>
                      <m:accPr>
                        <m:chr m:val="̂"/>
                        <m:ctrlPr>
                          <a:rPr lang="en-US" altLang="zh-CN" sz="2100" i="1">
                            <a:latin typeface="Cambria Math" panose="02040503050406030204" pitchFamily="18" charset="0"/>
                          </a:rPr>
                        </m:ctrlPr>
                      </m:accPr>
                      <m:e>
                        <m:r>
                          <a:rPr lang="en-US" altLang="zh-CN" sz="2100" i="1">
                            <a:latin typeface="Cambria Math" panose="02040503050406030204" pitchFamily="18" charset="0"/>
                          </a:rPr>
                          <m:t>𝑝</m:t>
                        </m:r>
                      </m:e>
                    </m:acc>
                    <m:d>
                      <m:dPr>
                        <m:ctrlPr>
                          <a:rPr lang="en-US" altLang="zh-CN" sz="2100" i="1">
                            <a:latin typeface="Cambria Math" panose="02040503050406030204" pitchFamily="18" charset="0"/>
                          </a:rPr>
                        </m:ctrlPr>
                      </m:dPr>
                      <m:e>
                        <m:r>
                          <a:rPr lang="en-US" altLang="zh-CN" sz="2100" i="1">
                            <a:latin typeface="Cambria Math" panose="02040503050406030204" pitchFamily="18" charset="0"/>
                          </a:rPr>
                          <m:t>𝑋</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𝑍</m:t>
                            </m:r>
                          </m:e>
                          <m:sub>
                            <m:r>
                              <a:rPr lang="en-US" altLang="zh-CN" sz="2100" i="1">
                                <a:latin typeface="Cambria Math" panose="02040503050406030204" pitchFamily="18" charset="0"/>
                              </a:rPr>
                              <m:t>𝑗</m:t>
                            </m:r>
                          </m:sub>
                        </m:sSub>
                      </m:e>
                    </m:d>
                    <m:r>
                      <a:rPr lang="en-US" altLang="zh-CN" sz="2100">
                        <a:latin typeface="Cambria Math" panose="02040503050406030204" pitchFamily="18" charset="0"/>
                      </a:rPr>
                      <m:t>:</m:t>
                    </m:r>
                  </m:oMath>
                </a14:m>
                <a:endParaRPr lang="en-US" altLang="zh-CN" sz="2100" dirty="0"/>
              </a:p>
              <a:p>
                <a:pPr marL="457200" lvl="1" indent="0" algn="ctr">
                  <a:buNone/>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𝑗</m:t>
                                  </m:r>
                                </m:sub>
                              </m:sSub>
                            </m:e>
                          </m:d>
                        </m:e>
                      </m:fun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𝑍</m:t>
                                  </m:r>
                                </m:e>
                              </m:d>
                            </m:e>
                          </m:func>
                        </m:e>
                      </m:d>
                      <m:r>
                        <a:rPr lang="en-US" altLang="zh-CN" i="1">
                          <a:latin typeface="Cambria Math" panose="02040503050406030204" pitchFamily="18" charset="0"/>
                        </a:rPr>
                        <m:t>+</m:t>
                      </m:r>
                      <m:r>
                        <a:rPr lang="en-US" altLang="zh-CN" i="1">
                          <a:latin typeface="Cambria Math" panose="02040503050406030204" pitchFamily="18" charset="0"/>
                        </a:rPr>
                        <m:t>𝑐𝑜𝑛𝑠𝑡</m:t>
                      </m:r>
                    </m:oMath>
                  </m:oMathPara>
                </a14:m>
                <a:endParaRPr lang="en-US" altLang="zh-CN" sz="1600" dirty="0"/>
              </a:p>
              <a:p>
                <a:pPr marL="685800" lvl="2">
                  <a:spcBef>
                    <a:spcPts val="1000"/>
                  </a:spcBef>
                </a:pPr>
                <a:r>
                  <a:rPr lang="zh-CN" altLang="en-US" sz="1900" b="0" dirty="0"/>
                  <a:t>即</a:t>
                </a:r>
                <a14:m>
                  <m:oMath xmlns:m="http://schemas.openxmlformats.org/officeDocument/2006/math">
                    <m:r>
                      <a:rPr lang="en-US" altLang="zh-CN" sz="1900" b="0" i="1" smtClean="0">
                        <a:latin typeface="Cambria Math" panose="02040503050406030204" pitchFamily="18" charset="0"/>
                      </a:rPr>
                      <m:t>𝐿</m:t>
                    </m:r>
                    <m:d>
                      <m:dPr>
                        <m:ctrlPr>
                          <a:rPr lang="en-US" altLang="zh-CN" sz="1900" b="0" i="1" smtClean="0">
                            <a:latin typeface="Cambria Math" panose="02040503050406030204" pitchFamily="18" charset="0"/>
                          </a:rPr>
                        </m:ctrlPr>
                      </m:dPr>
                      <m:e>
                        <m:r>
                          <a:rPr lang="en-US" altLang="zh-CN" sz="1900" b="0" i="1" smtClean="0">
                            <a:latin typeface="Cambria Math" panose="02040503050406030204" pitchFamily="18" charset="0"/>
                          </a:rPr>
                          <m:t>𝑞</m:t>
                        </m:r>
                      </m:e>
                    </m:d>
                    <m:r>
                      <a:rPr lang="en-US" altLang="zh-CN" sz="1900" b="0" i="1" smtClean="0">
                        <a:latin typeface="Cambria Math" panose="02040503050406030204" pitchFamily="18" charset="0"/>
                      </a:rPr>
                      <m:t>=−</m:t>
                    </m:r>
                    <m:r>
                      <a:rPr lang="en-US" altLang="zh-CN" sz="1900" b="0" i="1" smtClean="0">
                        <a:latin typeface="Cambria Math" panose="02040503050406030204" pitchFamily="18" charset="0"/>
                      </a:rPr>
                      <m:t>𝐾𝐿</m:t>
                    </m:r>
                    <m:d>
                      <m:dPr>
                        <m:ctrlPr>
                          <a:rPr lang="en-US" altLang="zh-CN" sz="1900" b="0" i="1" smtClean="0">
                            <a:latin typeface="Cambria Math" panose="02040503050406030204" pitchFamily="18" charset="0"/>
                          </a:rPr>
                        </m:ctrlPr>
                      </m:dPr>
                      <m:e>
                        <m:sSub>
                          <m:sSubPr>
                            <m:ctrlPr>
                              <a:rPr lang="en-US" altLang="zh-CN" sz="1900" b="0" i="1" smtClean="0">
                                <a:latin typeface="Cambria Math" panose="02040503050406030204" pitchFamily="18" charset="0"/>
                              </a:rPr>
                            </m:ctrlPr>
                          </m:sSubPr>
                          <m:e>
                            <m:r>
                              <a:rPr lang="en-US" altLang="zh-CN" sz="1900" b="0" i="1" smtClean="0">
                                <a:latin typeface="Cambria Math" panose="02040503050406030204" pitchFamily="18" charset="0"/>
                              </a:rPr>
                              <m:t>𝑞</m:t>
                            </m:r>
                          </m:e>
                          <m:sub>
                            <m:r>
                              <a:rPr lang="en-US" altLang="zh-CN" sz="1900" b="0" i="1" smtClean="0">
                                <a:latin typeface="Cambria Math" panose="02040503050406030204" pitchFamily="18" charset="0"/>
                              </a:rPr>
                              <m:t>𝑗</m:t>
                            </m:r>
                          </m:sub>
                        </m:sSub>
                        <m:r>
                          <a:rPr lang="en-US" altLang="zh-CN" sz="1900" b="0" i="1" smtClean="0">
                            <a:latin typeface="Cambria Math" panose="02040503050406030204" pitchFamily="18" charset="0"/>
                          </a:rPr>
                          <m:t>||</m:t>
                        </m:r>
                        <m:acc>
                          <m:accPr>
                            <m:chr m:val="̂"/>
                            <m:ctrlPr>
                              <a:rPr lang="en-US" altLang="zh-CN" sz="1900" b="0" i="1" smtClean="0">
                                <a:latin typeface="Cambria Math" panose="02040503050406030204" pitchFamily="18" charset="0"/>
                              </a:rPr>
                            </m:ctrlPr>
                          </m:accPr>
                          <m:e>
                            <m:r>
                              <a:rPr lang="en-US" altLang="zh-CN" sz="1900" b="0" i="1" smtClean="0">
                                <a:latin typeface="Cambria Math" panose="02040503050406030204" pitchFamily="18" charset="0"/>
                              </a:rPr>
                              <m:t>𝑝</m:t>
                            </m:r>
                          </m:e>
                        </m:acc>
                        <m:d>
                          <m:dPr>
                            <m:ctrlPr>
                              <a:rPr lang="en-US" altLang="zh-CN" sz="1900" b="0" i="1" smtClean="0">
                                <a:latin typeface="Cambria Math" panose="02040503050406030204" pitchFamily="18" charset="0"/>
                              </a:rPr>
                            </m:ctrlPr>
                          </m:dPr>
                          <m:e>
                            <m:r>
                              <a:rPr lang="en-US" altLang="zh-CN" sz="1900" b="0" i="1" smtClean="0">
                                <a:latin typeface="Cambria Math" panose="02040503050406030204" pitchFamily="18" charset="0"/>
                              </a:rPr>
                              <m:t>𝑋</m:t>
                            </m:r>
                            <m:r>
                              <a:rPr lang="en-US" altLang="zh-CN" sz="1900" b="0" i="1" smtClean="0">
                                <a:latin typeface="Cambria Math" panose="02040503050406030204" pitchFamily="18" charset="0"/>
                              </a:rPr>
                              <m:t>,</m:t>
                            </m:r>
                            <m:sSub>
                              <m:sSubPr>
                                <m:ctrlPr>
                                  <a:rPr lang="en-US" altLang="zh-CN" sz="1900" b="0" i="1" smtClean="0">
                                    <a:latin typeface="Cambria Math" panose="02040503050406030204" pitchFamily="18" charset="0"/>
                                  </a:rPr>
                                </m:ctrlPr>
                              </m:sSubPr>
                              <m:e>
                                <m:r>
                                  <a:rPr lang="en-US" altLang="zh-CN" sz="1900" b="0" i="1" smtClean="0">
                                    <a:latin typeface="Cambria Math" panose="02040503050406030204" pitchFamily="18" charset="0"/>
                                  </a:rPr>
                                  <m:t>𝑍</m:t>
                                </m:r>
                              </m:e>
                              <m:sub>
                                <m:r>
                                  <a:rPr lang="en-US" altLang="zh-CN" sz="1900" b="0" i="1" smtClean="0">
                                    <a:latin typeface="Cambria Math" panose="02040503050406030204" pitchFamily="18" charset="0"/>
                                  </a:rPr>
                                  <m:t>𝑗</m:t>
                                </m:r>
                              </m:sub>
                            </m:sSub>
                          </m:e>
                        </m:d>
                      </m:e>
                    </m:d>
                  </m:oMath>
                </a14:m>
                <a:endParaRPr lang="en-US" altLang="zh-CN" sz="1600" b="0" dirty="0"/>
              </a:p>
              <a:p>
                <a:pPr marL="228600" lvl="1">
                  <a:spcBef>
                    <a:spcPts val="1000"/>
                  </a:spcBef>
                </a:pPr>
                <a:r>
                  <a:rPr lang="zh-CN" altLang="en-US" sz="2000" b="0" dirty="0"/>
                  <a:t>当</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𝑝</m:t>
                        </m:r>
                      </m:e>
                    </m:acc>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𝑗</m:t>
                            </m:r>
                          </m:sub>
                        </m:sSub>
                      </m:e>
                    </m:d>
                  </m:oMath>
                </a14:m>
                <a:r>
                  <a:rPr lang="zh-CN" altLang="en-US" sz="2000" b="0" dirty="0"/>
                  <a:t>时，</a:t>
                </a:r>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r>
                      <a:rPr lang="zh-CN" altLang="en-US" sz="2000" i="1">
                        <a:latin typeface="Cambria Math" panose="02040503050406030204" pitchFamily="18" charset="0"/>
                      </a:rPr>
                      <m:t>最大</m:t>
                    </m:r>
                  </m:oMath>
                </a14:m>
                <a:r>
                  <a:rPr lang="zh-CN" altLang="en-US" sz="2000" b="0" dirty="0"/>
                  <a:t>。</a:t>
                </a:r>
                <a:endParaRPr lang="en-US" altLang="zh-CN" sz="2000" b="0" dirty="0"/>
              </a:p>
              <a:p>
                <a:pPr marL="228600" lvl="1">
                  <a:spcBef>
                    <a:spcPts val="1000"/>
                  </a:spcBef>
                </a:pPr>
                <a:r>
                  <a:rPr lang="zh-CN" altLang="en-US" sz="2000" dirty="0"/>
                  <a:t>所以</a:t>
                </a:r>
                <a14:m>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𝑗</m:t>
                        </m:r>
                      </m:sub>
                      <m:sup>
                        <m:r>
                          <a:rPr lang="en-US" altLang="zh-CN" sz="2000" b="0" i="1" smtClean="0">
                            <a:latin typeface="Cambria Math" panose="02040503050406030204" pitchFamily="18" charset="0"/>
                          </a:rPr>
                          <m:t>∗</m:t>
                        </m:r>
                      </m:sup>
                    </m:sSubSup>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𝑗</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m:rPr>
                            <m:sty m:val="p"/>
                          </m:rPr>
                          <a:rPr lang="en-US" altLang="zh-CN" sz="2000" b="0" i="0" smtClean="0">
                            <a:latin typeface="Cambria Math" panose="02040503050406030204" pitchFamily="18" charset="0"/>
                          </a:rPr>
                          <m:t>exp</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𝑍</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m:t>
                        </m:r>
                      </m:num>
                      <m:den>
                        <m:nary>
                          <m:naryPr>
                            <m:limLoc m:val="undOvr"/>
                            <m:subHide m:val="on"/>
                            <m:supHide m:val="on"/>
                            <m:ctrlPr>
                              <a:rPr lang="en-US" altLang="zh-CN" sz="2000" b="0" i="1" smtClean="0">
                                <a:latin typeface="Cambria Math" panose="02040503050406030204" pitchFamily="18" charset="0"/>
                              </a:rPr>
                            </m:ctrlPr>
                          </m:naryPr>
                          <m:sub/>
                          <m:sup/>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exp</m:t>
                                </m:r>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d>
                                      <m:dPr>
                                        <m:begChr m:val="["/>
                                        <m:endChr m:val="]"/>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𝑍</m:t>
                                                </m:r>
                                              </m:e>
                                            </m:d>
                                          </m:e>
                                        </m:func>
                                      </m:e>
                                    </m:d>
                                  </m:e>
                                </m:d>
                              </m:e>
                            </m:func>
                            <m:r>
                              <a:rPr lang="en-US" altLang="zh-CN" sz="2000" b="0" i="1" smtClean="0">
                                <a:latin typeface="Cambria Math" panose="02040503050406030204" pitchFamily="18" charset="0"/>
                              </a:rPr>
                              <m:t>𝑑</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𝑗</m:t>
                                </m:r>
                              </m:sub>
                            </m:sSub>
                          </m:e>
                        </m:nary>
                      </m:den>
                    </m:f>
                  </m:oMath>
                </a14:m>
                <a:endParaRPr lang="en-US" altLang="zh-CN" sz="2000" b="0" dirty="0"/>
              </a:p>
              <a:p>
                <a:endParaRPr lang="en-US" altLang="zh-CN" sz="20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4"/>
                <a:ext cx="11074167" cy="4948801"/>
              </a:xfrm>
              <a:blipFill>
                <a:blip r:embed="rId3"/>
                <a:stretch>
                  <a:fillRect l="-715" t="-16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12910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步骤</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对隐变量进行拆解</a:t>
                </a:r>
                <a:endParaRPr lang="en-US" altLang="zh-CN" dirty="0"/>
              </a:p>
              <a:p>
                <a:r>
                  <a:rPr lang="zh-CN" altLang="en-US" dirty="0"/>
                  <a:t>假设各变量子集服从何种分布</a:t>
                </a:r>
                <a:endParaRPr lang="en-US" altLang="zh-CN" dirty="0"/>
              </a:p>
              <a:p>
                <a:r>
                  <a:rPr lang="zh-CN" altLang="en-US" dirty="0"/>
                  <a:t>套用结论</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𝑗</m:t>
                        </m:r>
                      </m:sub>
                      <m:sup>
                        <m:r>
                          <a:rPr lang="en-US" altLang="zh-CN" i="1">
                            <a:latin typeface="Cambria Math" panose="02040503050406030204" pitchFamily="18" charset="0"/>
                          </a:rPr>
                          <m:t>∗</m:t>
                        </m:r>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e>
                        </m:func>
                        <m:r>
                          <a:rPr lang="en-US" altLang="zh-CN" i="1">
                            <a:latin typeface="Cambria Math" panose="02040503050406030204" pitchFamily="18" charset="0"/>
                          </a:rPr>
                          <m:t>]</m:t>
                        </m:r>
                      </m:num>
                      <m:den>
                        <m:nary>
                          <m:naryPr>
                            <m:limLoc m:val="undOvr"/>
                            <m:subHide m:val="on"/>
                            <m:supHide m:val="on"/>
                            <m:ctrlPr>
                              <a:rPr lang="en-US" altLang="zh-CN" i="1">
                                <a:latin typeface="Cambria Math" panose="02040503050406030204" pitchFamily="18" charset="0"/>
                              </a:rPr>
                            </m:ctrlPr>
                          </m:naryP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𝑍</m:t>
                                                </m:r>
                                              </m:e>
                                            </m:d>
                                          </m:e>
                                        </m:func>
                                      </m:e>
                                    </m:d>
                                  </m:e>
                                </m:d>
                              </m:e>
                            </m:func>
                            <m:r>
                              <a:rPr lang="en-US" altLang="zh-CN" i="1">
                                <a:latin typeface="Cambria Math" panose="02040503050406030204" pitchFamily="18" charset="0"/>
                              </a:rPr>
                              <m:t>𝑑</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nary>
                      </m:den>
                    </m:f>
                  </m:oMath>
                </a14:m>
                <a:endParaRPr lang="en-US" altLang="zh-CN" dirty="0"/>
              </a:p>
              <a:p>
                <a:r>
                  <a:rPr lang="zh-CN" altLang="en-US" dirty="0"/>
                  <a:t>结合</a:t>
                </a:r>
                <a:r>
                  <a:rPr lang="en-US" altLang="zh-CN" dirty="0"/>
                  <a:t>EM</a:t>
                </a:r>
                <a:r>
                  <a:rPr lang="zh-CN" altLang="en-US" dirty="0"/>
                  <a:t>算法可进行概率图模型的推断和参数估计。</a:t>
                </a:r>
                <a:endParaRPr lang="en-US" altLang="zh-CN" dirty="0"/>
              </a:p>
              <a:p>
                <a:pPr marL="45720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5423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近似算法对比</a:t>
            </a:r>
          </a:p>
        </p:txBody>
      </p:sp>
      <p:sp>
        <p:nvSpPr>
          <p:cNvPr id="3" name="内容占位符 2"/>
          <p:cNvSpPr>
            <a:spLocks noGrp="1"/>
          </p:cNvSpPr>
          <p:nvPr>
            <p:ph idx="1"/>
          </p:nvPr>
        </p:nvSpPr>
        <p:spPr/>
        <p:txBody>
          <a:bodyPr/>
          <a:lstStyle/>
          <a:p>
            <a:r>
              <a:rPr lang="en-US" altLang="zh-CN" dirty="0"/>
              <a:t> </a:t>
            </a:r>
            <a:r>
              <a:rPr lang="zh-CN" altLang="en-US" dirty="0">
                <a:solidFill>
                  <a:srgbClr val="00B0F0"/>
                </a:solidFill>
              </a:rPr>
              <a:t>变分推断</a:t>
            </a:r>
            <a:r>
              <a:rPr lang="zh-CN" altLang="en-US" dirty="0"/>
              <a:t>效率高于</a:t>
            </a:r>
            <a:r>
              <a:rPr lang="zh-CN" altLang="en-US" dirty="0">
                <a:solidFill>
                  <a:srgbClr val="FF0000"/>
                </a:solidFill>
              </a:rPr>
              <a:t>采样算法</a:t>
            </a:r>
            <a:endParaRPr lang="en-US" altLang="zh-CN" dirty="0">
              <a:solidFill>
                <a:srgbClr val="FF0000"/>
              </a:solidFill>
            </a:endParaRPr>
          </a:p>
          <a:p>
            <a:r>
              <a:rPr lang="en-US" altLang="zh-CN" dirty="0"/>
              <a:t> </a:t>
            </a:r>
            <a:r>
              <a:rPr lang="zh-CN" altLang="en-US" dirty="0">
                <a:solidFill>
                  <a:srgbClr val="FF0000"/>
                </a:solidFill>
              </a:rPr>
              <a:t>采样算法</a:t>
            </a:r>
            <a:r>
              <a:rPr lang="zh-CN" altLang="en-US" dirty="0"/>
              <a:t>比</a:t>
            </a:r>
            <a:r>
              <a:rPr lang="zh-CN" altLang="en-US" dirty="0">
                <a:solidFill>
                  <a:srgbClr val="00B0F0"/>
                </a:solidFill>
              </a:rPr>
              <a:t>变分推断</a:t>
            </a:r>
            <a:r>
              <a:rPr lang="zh-CN" altLang="en-US" dirty="0"/>
              <a:t>更精确</a:t>
            </a:r>
            <a:endParaRPr lang="en-US" altLang="zh-CN" dirty="0"/>
          </a:p>
          <a:p>
            <a:r>
              <a:rPr lang="zh-CN" altLang="en-US" dirty="0"/>
              <a:t> </a:t>
            </a:r>
            <a:r>
              <a:rPr lang="zh-CN" altLang="en-US" dirty="0">
                <a:solidFill>
                  <a:srgbClr val="00B0F0"/>
                </a:solidFill>
              </a:rPr>
              <a:t>变分推断</a:t>
            </a:r>
            <a:r>
              <a:rPr lang="zh-CN" altLang="en-US" dirty="0"/>
              <a:t>推导过程相对复杂</a:t>
            </a:r>
            <a:endParaRPr lang="en-US" altLang="zh-CN" dirty="0"/>
          </a:p>
          <a:p>
            <a:r>
              <a:rPr lang="en-US" altLang="zh-CN" dirty="0"/>
              <a:t> </a:t>
            </a:r>
            <a:r>
              <a:rPr lang="zh-CN" altLang="en-US" dirty="0">
                <a:solidFill>
                  <a:srgbClr val="00B0F0"/>
                </a:solidFill>
              </a:rPr>
              <a:t>变分推断</a:t>
            </a:r>
            <a:r>
              <a:rPr lang="zh-CN" altLang="en-US" dirty="0"/>
              <a:t>在拆解或子集分布假设不当时，效率低效果差</a:t>
            </a:r>
          </a:p>
        </p:txBody>
      </p:sp>
    </p:spTree>
    <p:extLst>
      <p:ext uri="{BB962C8B-B14F-4D97-AF65-F5344CB8AC3E}">
        <p14:creationId xmlns:p14="http://schemas.microsoft.com/office/powerpoint/2010/main" val="375724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学习（</a:t>
            </a:r>
            <a:r>
              <a:rPr lang="en-US" altLang="zh-CN" dirty="0"/>
              <a:t>Learning</a:t>
            </a:r>
            <a:r>
              <a:rPr lang="zh-CN" altLang="en-US" dirty="0"/>
              <a:t>）</a:t>
            </a:r>
          </a:p>
        </p:txBody>
      </p:sp>
      <p:sp>
        <p:nvSpPr>
          <p:cNvPr id="3" name="副标题 2"/>
          <p:cNvSpPr>
            <a:spLocks noGrp="1"/>
          </p:cNvSpPr>
          <p:nvPr>
            <p:ph type="subTitle" idx="1"/>
          </p:nvPr>
        </p:nvSpPr>
        <p:spPr/>
        <p:txBody>
          <a:bodyPr/>
          <a:lstStyle/>
          <a:p>
            <a:r>
              <a:rPr lang="en-US" altLang="zh-CN" dirty="0"/>
              <a:t>51174500002 </a:t>
            </a:r>
            <a:r>
              <a:rPr lang="zh-CN" altLang="en-US" dirty="0"/>
              <a:t>蔡璟辉</a:t>
            </a:r>
          </a:p>
        </p:txBody>
      </p:sp>
    </p:spTree>
    <p:extLst>
      <p:ext uri="{BB962C8B-B14F-4D97-AF65-F5344CB8AC3E}">
        <p14:creationId xmlns:p14="http://schemas.microsoft.com/office/powerpoint/2010/main" val="13571600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492006" y="2736129"/>
            <a:ext cx="6681545" cy="3448540"/>
          </a:xfrm>
          <a:prstGeom prst="rect">
            <a:avLst/>
          </a:prstGeom>
        </p:spPr>
      </p:pic>
      <p:sp>
        <p:nvSpPr>
          <p:cNvPr id="2" name="标题 1"/>
          <p:cNvSpPr>
            <a:spLocks noGrp="1"/>
          </p:cNvSpPr>
          <p:nvPr>
            <p:ph type="title"/>
          </p:nvPr>
        </p:nvSpPr>
        <p:spPr/>
        <p:txBody>
          <a:bodyPr/>
          <a:lstStyle/>
          <a:p>
            <a:r>
              <a:rPr lang="zh-CN" altLang="en-US" dirty="0"/>
              <a:t>基本定义</a:t>
            </a:r>
          </a:p>
        </p:txBody>
      </p:sp>
      <p:sp>
        <p:nvSpPr>
          <p:cNvPr id="6" name="文本框 5"/>
          <p:cNvSpPr txBox="1"/>
          <p:nvPr/>
        </p:nvSpPr>
        <p:spPr>
          <a:xfrm>
            <a:off x="7173551" y="4140368"/>
            <a:ext cx="4919711" cy="892552"/>
          </a:xfrm>
          <a:prstGeom prst="rect">
            <a:avLst/>
          </a:prstGeom>
          <a:noFill/>
        </p:spPr>
        <p:txBody>
          <a:bodyPr wrap="square" rtlCol="0">
            <a:spAutoFit/>
          </a:bodyPr>
          <a:lstStyle/>
          <a:p>
            <a:r>
              <a:rPr lang="en-US" altLang="zh-CN" sz="2400" dirty="0"/>
              <a:t>1. </a:t>
            </a:r>
            <a:r>
              <a:rPr lang="zh-CN" altLang="en-US" sz="2400" dirty="0"/>
              <a:t>参数学习（</a:t>
            </a:r>
            <a:r>
              <a:rPr lang="en-US" altLang="zh-CN" sz="2400" dirty="0"/>
              <a:t>parameter estimation</a:t>
            </a:r>
            <a:r>
              <a:rPr lang="zh-CN" altLang="en-US" sz="2400" dirty="0"/>
              <a:t>）</a:t>
            </a:r>
            <a:endParaRPr lang="en-US" altLang="zh-CN" sz="2400" dirty="0"/>
          </a:p>
          <a:p>
            <a:r>
              <a:rPr lang="en-US" altLang="zh-CN" sz="2400" dirty="0"/>
              <a:t>2. </a:t>
            </a:r>
            <a:r>
              <a:rPr lang="zh-CN" altLang="en-US" sz="2400" dirty="0"/>
              <a:t>结构学习（</a:t>
            </a:r>
            <a:r>
              <a:rPr lang="en-US" altLang="zh-CN" sz="2400" dirty="0"/>
              <a:t>structure learning</a:t>
            </a:r>
            <a:r>
              <a:rPr lang="zh-CN" altLang="en-US" sz="2800" dirty="0"/>
              <a:t>）</a:t>
            </a:r>
            <a:endParaRPr lang="zh-CN" altLang="en-US" dirty="0"/>
          </a:p>
        </p:txBody>
      </p:sp>
      <p:sp>
        <p:nvSpPr>
          <p:cNvPr id="7" name="文本框 6"/>
          <p:cNvSpPr txBox="1"/>
          <p:nvPr/>
        </p:nvSpPr>
        <p:spPr>
          <a:xfrm>
            <a:off x="1320114" y="1617751"/>
            <a:ext cx="10410097" cy="954107"/>
          </a:xfrm>
          <a:prstGeom prst="rect">
            <a:avLst/>
          </a:prstGeom>
          <a:noFill/>
        </p:spPr>
        <p:txBody>
          <a:bodyPr wrap="square" rtlCol="0">
            <a:spAutoFit/>
          </a:bodyPr>
          <a:lstStyle/>
          <a:p>
            <a:r>
              <a:rPr lang="zh-CN" altLang="en-US" sz="2800" dirty="0"/>
              <a:t>根据实例（仅数据或数据与部分先验）来构建模型的任务叫做模型学习</a:t>
            </a:r>
          </a:p>
        </p:txBody>
      </p:sp>
    </p:spTree>
    <p:extLst>
      <p:ext uri="{BB962C8B-B14F-4D97-AF65-F5344CB8AC3E}">
        <p14:creationId xmlns:p14="http://schemas.microsoft.com/office/powerpoint/2010/main" val="99231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学习任务</a:t>
            </a:r>
          </a:p>
        </p:txBody>
      </p:sp>
      <p:pic>
        <p:nvPicPr>
          <p:cNvPr id="4" name="内容占位符 3"/>
          <p:cNvPicPr>
            <a:picLocks noGrp="1" noChangeAspect="1"/>
          </p:cNvPicPr>
          <p:nvPr>
            <p:ph idx="1"/>
          </p:nvPr>
        </p:nvPicPr>
        <p:blipFill>
          <a:blip r:embed="rId2"/>
          <a:stretch>
            <a:fillRect/>
          </a:stretch>
        </p:blipFill>
        <p:spPr>
          <a:xfrm>
            <a:off x="2137123" y="1690688"/>
            <a:ext cx="7917754" cy="4246473"/>
          </a:xfrm>
          <a:prstGeom prst="rect">
            <a:avLst/>
          </a:prstGeom>
        </p:spPr>
      </p:pic>
    </p:spTree>
    <p:extLst>
      <p:ext uri="{BB962C8B-B14F-4D97-AF65-F5344CB8AC3E}">
        <p14:creationId xmlns:p14="http://schemas.microsoft.com/office/powerpoint/2010/main" val="2893633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学习任务</a:t>
            </a:r>
          </a:p>
        </p:txBody>
      </p:sp>
      <p:pic>
        <p:nvPicPr>
          <p:cNvPr id="4" name="内容占位符 3"/>
          <p:cNvPicPr>
            <a:picLocks noGrp="1" noChangeAspect="1"/>
          </p:cNvPicPr>
          <p:nvPr>
            <p:ph idx="1"/>
          </p:nvPr>
        </p:nvPicPr>
        <p:blipFill>
          <a:blip r:embed="rId2"/>
          <a:stretch>
            <a:fillRect/>
          </a:stretch>
        </p:blipFill>
        <p:spPr>
          <a:xfrm>
            <a:off x="2214887" y="1825625"/>
            <a:ext cx="7762225" cy="4351338"/>
          </a:xfrm>
          <a:prstGeom prst="rect">
            <a:avLst/>
          </a:prstGeom>
        </p:spPr>
      </p:pic>
    </p:spTree>
    <p:extLst>
      <p:ext uri="{BB962C8B-B14F-4D97-AF65-F5344CB8AC3E}">
        <p14:creationId xmlns:p14="http://schemas.microsoft.com/office/powerpoint/2010/main" val="1421106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学习任务</a:t>
            </a:r>
          </a:p>
        </p:txBody>
      </p:sp>
      <p:pic>
        <p:nvPicPr>
          <p:cNvPr id="4" name="内容占位符 3"/>
          <p:cNvPicPr>
            <a:picLocks noGrp="1" noChangeAspect="1"/>
          </p:cNvPicPr>
          <p:nvPr>
            <p:ph idx="1"/>
          </p:nvPr>
        </p:nvPicPr>
        <p:blipFill>
          <a:blip r:embed="rId3"/>
          <a:stretch>
            <a:fillRect/>
          </a:stretch>
        </p:blipFill>
        <p:spPr>
          <a:xfrm>
            <a:off x="2128182" y="1825625"/>
            <a:ext cx="7935636" cy="4351338"/>
          </a:xfrm>
          <a:prstGeom prst="rect">
            <a:avLst/>
          </a:prstGeom>
        </p:spPr>
      </p:pic>
    </p:spTree>
    <p:extLst>
      <p:ext uri="{BB962C8B-B14F-4D97-AF65-F5344CB8AC3E}">
        <p14:creationId xmlns:p14="http://schemas.microsoft.com/office/powerpoint/2010/main" val="11439685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学习任务的目标</a:t>
            </a:r>
          </a:p>
        </p:txBody>
      </p:sp>
      <p:sp>
        <p:nvSpPr>
          <p:cNvPr id="3" name="内容占位符 2"/>
          <p:cNvSpPr>
            <a:spLocks noGrp="1"/>
          </p:cNvSpPr>
          <p:nvPr>
            <p:ph idx="1"/>
          </p:nvPr>
        </p:nvSpPr>
        <p:spPr/>
        <p:txBody>
          <a:bodyPr/>
          <a:lstStyle/>
          <a:p>
            <a:pPr marL="514350" indent="-514350">
              <a:buAutoNum type="arabicPeriod"/>
            </a:pPr>
            <a:r>
              <a:rPr lang="zh-CN" altLang="en-US" dirty="0"/>
              <a:t>在新的数据上进行准确的预测任务</a:t>
            </a:r>
            <a:endParaRPr lang="en-US" altLang="zh-CN" dirty="0"/>
          </a:p>
          <a:p>
            <a:pPr marL="514350" indent="-514350">
              <a:buAutoNum type="arabicPeriod"/>
            </a:pPr>
            <a:r>
              <a:rPr lang="zh-CN" altLang="en-US" dirty="0"/>
              <a:t>对概率图模型的知识挖掘</a:t>
            </a:r>
          </a:p>
        </p:txBody>
      </p:sp>
    </p:spTree>
    <p:extLst>
      <p:ext uri="{BB962C8B-B14F-4D97-AF65-F5344CB8AC3E}">
        <p14:creationId xmlns:p14="http://schemas.microsoft.com/office/powerpoint/2010/main" val="391540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A131C-9EFC-4F4E-BD09-85BF397A0E9E}"/>
              </a:ext>
            </a:extLst>
          </p:cNvPr>
          <p:cNvSpPr>
            <a:spLocks noGrp="1"/>
          </p:cNvSpPr>
          <p:nvPr>
            <p:ph type="title"/>
          </p:nvPr>
        </p:nvSpPr>
        <p:spPr/>
        <p:txBody>
          <a:bodyPr/>
          <a:lstStyle/>
          <a:p>
            <a:r>
              <a:rPr lang="zh-CN" altLang="en-US" dirty="0"/>
              <a:t>条件独立性</a:t>
            </a:r>
          </a:p>
        </p:txBody>
      </p:sp>
      <p:sp>
        <p:nvSpPr>
          <p:cNvPr id="3" name="内容占位符 2">
            <a:extLst>
              <a:ext uri="{FF2B5EF4-FFF2-40B4-BE49-F238E27FC236}">
                <a16:creationId xmlns:a16="http://schemas.microsoft.com/office/drawing/2014/main" id="{19222633-9EE8-4351-B016-B70A14866C06}"/>
              </a:ext>
            </a:extLst>
          </p:cNvPr>
          <p:cNvSpPr>
            <a:spLocks noGrp="1"/>
          </p:cNvSpPr>
          <p:nvPr>
            <p:ph idx="1"/>
          </p:nvPr>
        </p:nvSpPr>
        <p:spPr/>
        <p:txBody>
          <a:bodyPr/>
          <a:lstStyle/>
          <a:p>
            <a:r>
              <a:rPr lang="zh-CN" altLang="en-US" dirty="0"/>
              <a:t>给定点集</a:t>
            </a:r>
            <a:r>
              <a:rPr lang="en-US" altLang="zh-CN" dirty="0"/>
              <a:t>A,B,C</a:t>
            </a:r>
            <a:r>
              <a:rPr lang="zh-CN" altLang="en-US" dirty="0"/>
              <a:t>若</a:t>
            </a:r>
            <a:r>
              <a:rPr lang="en-US" altLang="zh-CN" dirty="0"/>
              <a:t>A</a:t>
            </a:r>
            <a:r>
              <a:rPr lang="zh-CN" altLang="en-US" dirty="0"/>
              <a:t>中节点到</a:t>
            </a:r>
            <a:r>
              <a:rPr lang="en-US" altLang="zh-CN" dirty="0"/>
              <a:t>B</a:t>
            </a:r>
            <a:r>
              <a:rPr lang="zh-CN" altLang="en-US" dirty="0"/>
              <a:t>中节点的所有路径都被阻塞，则</a:t>
            </a:r>
            <a:r>
              <a:rPr lang="en-US" altLang="zh-CN" dirty="0"/>
              <a:t>A,B</a:t>
            </a:r>
            <a:r>
              <a:rPr lang="zh-CN" altLang="en-US" dirty="0"/>
              <a:t>关于</a:t>
            </a:r>
            <a:r>
              <a:rPr lang="en-US" altLang="zh-CN" dirty="0"/>
              <a:t>C</a:t>
            </a:r>
            <a:r>
              <a:rPr lang="zh-CN" altLang="en-US" dirty="0"/>
              <a:t>独立</a:t>
            </a:r>
            <a:endParaRPr lang="en-US" altLang="zh-CN" dirty="0"/>
          </a:p>
          <a:p>
            <a:r>
              <a:rPr lang="zh-CN" altLang="en-US" dirty="0"/>
              <a:t>一条</a:t>
            </a:r>
            <a:r>
              <a:rPr lang="zh-CN" altLang="en-US" dirty="0">
                <a:solidFill>
                  <a:srgbClr val="FF0000"/>
                </a:solidFill>
              </a:rPr>
              <a:t>无向</a:t>
            </a:r>
            <a:r>
              <a:rPr lang="zh-CN" altLang="en-US" dirty="0"/>
              <a:t>路径被阻塞，如存在点</a:t>
            </a:r>
            <a:r>
              <a:rPr lang="en-US" altLang="zh-CN" dirty="0"/>
              <a:t>x</a:t>
            </a:r>
            <a:r>
              <a:rPr lang="zh-CN" altLang="en-US" dirty="0"/>
              <a:t>满足如下条件：</a:t>
            </a:r>
            <a:endParaRPr lang="en-US" altLang="zh-CN" dirty="0"/>
          </a:p>
          <a:p>
            <a:pPr lvl="1"/>
            <a:r>
              <a:rPr lang="en-US" altLang="zh-CN" dirty="0"/>
              <a:t>x</a:t>
            </a:r>
            <a:r>
              <a:rPr lang="zh-CN" altLang="en-US" dirty="0"/>
              <a:t>与前后的边为非</a:t>
            </a:r>
            <a:r>
              <a:rPr lang="en-US" altLang="zh-CN" dirty="0"/>
              <a:t>V</a:t>
            </a:r>
            <a:r>
              <a:rPr lang="zh-CN" altLang="en-US" dirty="0"/>
              <a:t>型结构，</a:t>
            </a:r>
            <a:r>
              <a:rPr lang="en-US" altLang="zh-CN" dirty="0"/>
              <a:t>x</a:t>
            </a:r>
            <a:r>
              <a:rPr lang="zh-CN" altLang="en-US" dirty="0"/>
              <a:t>属于</a:t>
            </a:r>
            <a:r>
              <a:rPr lang="en-US" altLang="zh-CN" dirty="0"/>
              <a:t>C</a:t>
            </a:r>
          </a:p>
          <a:p>
            <a:pPr lvl="1"/>
            <a:r>
              <a:rPr lang="en-US" altLang="zh-CN" dirty="0"/>
              <a:t>x</a:t>
            </a:r>
            <a:r>
              <a:rPr lang="zh-CN" altLang="en-US" dirty="0"/>
              <a:t>与前后的边为</a:t>
            </a:r>
            <a:r>
              <a:rPr lang="en-US" altLang="zh-CN" dirty="0"/>
              <a:t>V</a:t>
            </a:r>
            <a:r>
              <a:rPr lang="zh-CN" altLang="en-US" dirty="0"/>
              <a:t>型结构，</a:t>
            </a:r>
            <a:r>
              <a:rPr lang="en-US" altLang="zh-CN" dirty="0"/>
              <a:t>x</a:t>
            </a:r>
            <a:r>
              <a:rPr lang="zh-CN" altLang="en-US" dirty="0"/>
              <a:t>及其后代中不存在点属于</a:t>
            </a:r>
            <a:r>
              <a:rPr lang="en-US" altLang="zh-CN" dirty="0"/>
              <a:t>C</a:t>
            </a:r>
          </a:p>
          <a:p>
            <a:r>
              <a:rPr lang="zh-CN" altLang="en-US" dirty="0"/>
              <a:t>这样的路径被称为非有效迹，反之则称为有效迹</a:t>
            </a:r>
            <a:endParaRPr lang="en-US" altLang="zh-CN" dirty="0"/>
          </a:p>
          <a:p>
            <a:r>
              <a:rPr lang="zh-CN" altLang="en-US" dirty="0"/>
              <a:t>存在有效迹则两者不独立</a:t>
            </a:r>
          </a:p>
        </p:txBody>
      </p:sp>
    </p:spTree>
    <p:extLst>
      <p:ext uri="{BB962C8B-B14F-4D97-AF65-F5344CB8AC3E}">
        <p14:creationId xmlns:p14="http://schemas.microsoft.com/office/powerpoint/2010/main" val="1654718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idx="1"/>
          </p:nvPr>
        </p:nvSpPr>
        <p:spPr>
          <a:xfrm>
            <a:off x="838200" y="1825626"/>
            <a:ext cx="8705045" cy="608482"/>
          </a:xfrm>
        </p:spPr>
        <p:txBody>
          <a:bodyPr/>
          <a:lstStyle/>
          <a:p>
            <a:pPr marL="0" indent="0">
              <a:buNone/>
            </a:pPr>
            <a:r>
              <a:rPr lang="zh-CN" altLang="en-US" dirty="0"/>
              <a:t>贝叶斯网络中的参数估计：</a:t>
            </a:r>
            <a:endParaRPr lang="en-US" altLang="zh-CN" dirty="0"/>
          </a:p>
          <a:p>
            <a:pPr marL="0" indent="0">
              <a:buNone/>
            </a:pPr>
            <a:endParaRPr lang="zh-CN" altLang="en-US" dirty="0"/>
          </a:p>
        </p:txBody>
      </p:sp>
      <p:pic>
        <p:nvPicPr>
          <p:cNvPr id="5" name="图片 4"/>
          <p:cNvPicPr>
            <a:picLocks noChangeAspect="1"/>
          </p:cNvPicPr>
          <p:nvPr/>
        </p:nvPicPr>
        <p:blipFill>
          <a:blip r:embed="rId3"/>
          <a:stretch>
            <a:fillRect/>
          </a:stretch>
        </p:blipFill>
        <p:spPr>
          <a:xfrm>
            <a:off x="2859577" y="2811841"/>
            <a:ext cx="2428875" cy="552450"/>
          </a:xfrm>
          <a:prstGeom prst="rect">
            <a:avLst/>
          </a:prstGeom>
        </p:spPr>
      </p:pic>
      <p:pic>
        <p:nvPicPr>
          <p:cNvPr id="6" name="图片 5"/>
          <p:cNvPicPr>
            <a:picLocks noChangeAspect="1"/>
          </p:cNvPicPr>
          <p:nvPr/>
        </p:nvPicPr>
        <p:blipFill>
          <a:blip r:embed="rId4"/>
          <a:stretch>
            <a:fillRect/>
          </a:stretch>
        </p:blipFill>
        <p:spPr>
          <a:xfrm>
            <a:off x="5877059" y="2785429"/>
            <a:ext cx="3438525" cy="628650"/>
          </a:xfrm>
          <a:prstGeom prst="rect">
            <a:avLst/>
          </a:prstGeom>
        </p:spPr>
      </p:pic>
      <p:pic>
        <p:nvPicPr>
          <p:cNvPr id="8" name="图片 7"/>
          <p:cNvPicPr>
            <a:picLocks noChangeAspect="1"/>
          </p:cNvPicPr>
          <p:nvPr/>
        </p:nvPicPr>
        <p:blipFill>
          <a:blip r:embed="rId5"/>
          <a:stretch>
            <a:fillRect/>
          </a:stretch>
        </p:blipFill>
        <p:spPr>
          <a:xfrm>
            <a:off x="5288452" y="4033460"/>
            <a:ext cx="609600" cy="590550"/>
          </a:xfrm>
          <a:prstGeom prst="rect">
            <a:avLst/>
          </a:prstGeom>
        </p:spPr>
      </p:pic>
      <p:sp>
        <p:nvSpPr>
          <p:cNvPr id="9" name="文本框 8"/>
          <p:cNvSpPr txBox="1"/>
          <p:nvPr/>
        </p:nvSpPr>
        <p:spPr>
          <a:xfrm>
            <a:off x="1044729" y="4868604"/>
            <a:ext cx="3995729" cy="1384995"/>
          </a:xfrm>
          <a:prstGeom prst="rect">
            <a:avLst/>
          </a:prstGeom>
          <a:noFill/>
        </p:spPr>
        <p:txBody>
          <a:bodyPr wrap="square" rtlCol="0">
            <a:spAutoFit/>
          </a:bodyPr>
          <a:lstStyle/>
          <a:p>
            <a:r>
              <a:rPr lang="zh-CN" altLang="en-US" sz="2800" dirty="0"/>
              <a:t>求解问题的方法：</a:t>
            </a:r>
            <a:endParaRPr lang="en-US" altLang="zh-CN" sz="2800" dirty="0"/>
          </a:p>
          <a:p>
            <a:r>
              <a:rPr lang="en-US" altLang="zh-CN" sz="2800" dirty="0"/>
              <a:t>1. </a:t>
            </a:r>
            <a:r>
              <a:rPr lang="zh-CN" altLang="en-US" sz="2800" dirty="0"/>
              <a:t>极大似然估计（</a:t>
            </a:r>
            <a:r>
              <a:rPr lang="en-US" altLang="zh-CN" sz="2800" dirty="0"/>
              <a:t>MLE</a:t>
            </a:r>
            <a:r>
              <a:rPr lang="zh-CN" altLang="en-US" sz="2800" dirty="0"/>
              <a:t>）</a:t>
            </a:r>
            <a:endParaRPr lang="en-US" altLang="zh-CN" sz="2800" dirty="0"/>
          </a:p>
          <a:p>
            <a:r>
              <a:rPr lang="en-US" altLang="zh-CN" sz="2800" dirty="0"/>
              <a:t>2. </a:t>
            </a:r>
            <a:r>
              <a:rPr lang="zh-CN" altLang="en-US" sz="2800" dirty="0"/>
              <a:t>贝叶斯方法</a:t>
            </a:r>
          </a:p>
        </p:txBody>
      </p:sp>
      <p:sp>
        <p:nvSpPr>
          <p:cNvPr id="11" name="右箭头 10"/>
          <p:cNvSpPr/>
          <p:nvPr/>
        </p:nvSpPr>
        <p:spPr>
          <a:xfrm rot="2698858">
            <a:off x="4618772" y="3363033"/>
            <a:ext cx="545731" cy="576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7879721">
            <a:off x="6000896" y="3355674"/>
            <a:ext cx="545731" cy="576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98189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极大似然估计</a:t>
            </a:r>
          </a:p>
        </p:txBody>
      </p:sp>
      <p:sp>
        <p:nvSpPr>
          <p:cNvPr id="3" name="内容占位符 2"/>
          <p:cNvSpPr>
            <a:spLocks noGrp="1"/>
          </p:cNvSpPr>
          <p:nvPr>
            <p:ph idx="1"/>
          </p:nvPr>
        </p:nvSpPr>
        <p:spPr/>
        <p:txBody>
          <a:bodyPr/>
          <a:lstStyle/>
          <a:p>
            <a:pPr marL="0" indent="0">
              <a:buNone/>
            </a:pPr>
            <a:r>
              <a:rPr lang="zh-CN" altLang="en-US" dirty="0"/>
              <a:t>图钉实例</a:t>
            </a:r>
          </a:p>
        </p:txBody>
      </p:sp>
      <p:pic>
        <p:nvPicPr>
          <p:cNvPr id="4" name="图片 3"/>
          <p:cNvPicPr>
            <a:picLocks noChangeAspect="1"/>
          </p:cNvPicPr>
          <p:nvPr/>
        </p:nvPicPr>
        <p:blipFill>
          <a:blip r:embed="rId3"/>
          <a:stretch>
            <a:fillRect/>
          </a:stretch>
        </p:blipFill>
        <p:spPr>
          <a:xfrm>
            <a:off x="7308186" y="1383630"/>
            <a:ext cx="4196629" cy="1335904"/>
          </a:xfrm>
          <a:prstGeom prst="rect">
            <a:avLst/>
          </a:prstGeom>
        </p:spPr>
      </p:pic>
      <p:pic>
        <p:nvPicPr>
          <p:cNvPr id="8" name="图片 7"/>
          <p:cNvPicPr>
            <a:picLocks noChangeAspect="1"/>
          </p:cNvPicPr>
          <p:nvPr/>
        </p:nvPicPr>
        <p:blipFill>
          <a:blip r:embed="rId4"/>
          <a:stretch>
            <a:fillRect/>
          </a:stretch>
        </p:blipFill>
        <p:spPr>
          <a:xfrm>
            <a:off x="2460367" y="2709193"/>
            <a:ext cx="7271266" cy="4048868"/>
          </a:xfrm>
          <a:prstGeom prst="rect">
            <a:avLst/>
          </a:prstGeom>
        </p:spPr>
      </p:pic>
    </p:spTree>
    <p:extLst>
      <p:ext uri="{BB962C8B-B14F-4D97-AF65-F5344CB8AC3E}">
        <p14:creationId xmlns:p14="http://schemas.microsoft.com/office/powerpoint/2010/main" val="16525710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极大似然估计</a:t>
            </a:r>
          </a:p>
        </p:txBody>
      </p:sp>
      <p:pic>
        <p:nvPicPr>
          <p:cNvPr id="4" name="图片 3"/>
          <p:cNvPicPr>
            <a:picLocks noChangeAspect="1"/>
          </p:cNvPicPr>
          <p:nvPr/>
        </p:nvPicPr>
        <p:blipFill>
          <a:blip r:embed="rId3"/>
          <a:stretch>
            <a:fillRect/>
          </a:stretch>
        </p:blipFill>
        <p:spPr>
          <a:xfrm>
            <a:off x="1501833" y="1507808"/>
            <a:ext cx="8322425" cy="3680212"/>
          </a:xfrm>
          <a:prstGeom prst="rect">
            <a:avLst/>
          </a:prstGeom>
        </p:spPr>
      </p:pic>
      <p:pic>
        <p:nvPicPr>
          <p:cNvPr id="5" name="图片 4"/>
          <p:cNvPicPr>
            <a:picLocks noChangeAspect="1"/>
          </p:cNvPicPr>
          <p:nvPr/>
        </p:nvPicPr>
        <p:blipFill>
          <a:blip r:embed="rId4"/>
          <a:stretch>
            <a:fillRect/>
          </a:stretch>
        </p:blipFill>
        <p:spPr>
          <a:xfrm>
            <a:off x="1979466" y="6088278"/>
            <a:ext cx="8572043" cy="553035"/>
          </a:xfrm>
          <a:prstGeom prst="rect">
            <a:avLst/>
          </a:prstGeom>
        </p:spPr>
      </p:pic>
      <p:sp>
        <p:nvSpPr>
          <p:cNvPr id="6" name="文本框 5"/>
          <p:cNvSpPr txBox="1"/>
          <p:nvPr/>
        </p:nvSpPr>
        <p:spPr>
          <a:xfrm>
            <a:off x="1263535" y="5360792"/>
            <a:ext cx="2377440" cy="523220"/>
          </a:xfrm>
          <a:prstGeom prst="rect">
            <a:avLst/>
          </a:prstGeom>
          <a:noFill/>
        </p:spPr>
        <p:txBody>
          <a:bodyPr wrap="square" rtlCol="0">
            <a:spAutoFit/>
          </a:bodyPr>
          <a:lstStyle/>
          <a:p>
            <a:r>
              <a:rPr lang="zh-CN" altLang="en-US" sz="2800" dirty="0"/>
              <a:t>一般情况：</a:t>
            </a:r>
          </a:p>
        </p:txBody>
      </p:sp>
    </p:spTree>
    <p:extLst>
      <p:ext uri="{BB962C8B-B14F-4D97-AF65-F5344CB8AC3E}">
        <p14:creationId xmlns:p14="http://schemas.microsoft.com/office/powerpoint/2010/main" val="25973606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004455" y="1690688"/>
            <a:ext cx="10596268" cy="4220355"/>
          </a:xfrm>
          <a:prstGeom prst="rect">
            <a:avLst/>
          </a:prstGeom>
        </p:spPr>
      </p:pic>
      <p:sp>
        <p:nvSpPr>
          <p:cNvPr id="2" name="标题 1"/>
          <p:cNvSpPr>
            <a:spLocks noGrp="1"/>
          </p:cNvSpPr>
          <p:nvPr>
            <p:ph type="title"/>
          </p:nvPr>
        </p:nvSpPr>
        <p:spPr/>
        <p:txBody>
          <a:bodyPr/>
          <a:lstStyle/>
          <a:p>
            <a:r>
              <a:rPr lang="zh-CN" altLang="en-US" dirty="0"/>
              <a:t>贝叶斯网络中的极大似然估计</a:t>
            </a:r>
          </a:p>
        </p:txBody>
      </p:sp>
      <p:pic>
        <p:nvPicPr>
          <p:cNvPr id="5" name="图片 4"/>
          <p:cNvPicPr>
            <a:picLocks noChangeAspect="1"/>
          </p:cNvPicPr>
          <p:nvPr/>
        </p:nvPicPr>
        <p:blipFill>
          <a:blip r:embed="rId4"/>
          <a:stretch>
            <a:fillRect/>
          </a:stretch>
        </p:blipFill>
        <p:spPr>
          <a:xfrm>
            <a:off x="3832427" y="3858143"/>
            <a:ext cx="2102860" cy="2647788"/>
          </a:xfrm>
          <a:prstGeom prst="rect">
            <a:avLst/>
          </a:prstGeom>
        </p:spPr>
      </p:pic>
    </p:spTree>
    <p:extLst>
      <p:ext uri="{BB962C8B-B14F-4D97-AF65-F5344CB8AC3E}">
        <p14:creationId xmlns:p14="http://schemas.microsoft.com/office/powerpoint/2010/main" val="28228657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贝叶斯网络中的极大似然估计</a:t>
            </a:r>
          </a:p>
        </p:txBody>
      </p:sp>
      <p:pic>
        <p:nvPicPr>
          <p:cNvPr id="5" name="图片 4"/>
          <p:cNvPicPr>
            <a:picLocks noChangeAspect="1"/>
          </p:cNvPicPr>
          <p:nvPr/>
        </p:nvPicPr>
        <p:blipFill>
          <a:blip r:embed="rId3"/>
          <a:stretch>
            <a:fillRect/>
          </a:stretch>
        </p:blipFill>
        <p:spPr>
          <a:xfrm>
            <a:off x="2906689" y="2229973"/>
            <a:ext cx="5672045" cy="3686829"/>
          </a:xfrm>
          <a:prstGeom prst="rect">
            <a:avLst/>
          </a:prstGeom>
        </p:spPr>
      </p:pic>
      <p:sp>
        <p:nvSpPr>
          <p:cNvPr id="6" name="内容占位符 2"/>
          <p:cNvSpPr txBox="1">
            <a:spLocks/>
          </p:cNvSpPr>
          <p:nvPr/>
        </p:nvSpPr>
        <p:spPr>
          <a:xfrm>
            <a:off x="1001877" y="1809207"/>
            <a:ext cx="6103513" cy="634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贝叶斯网络分解的似然函数</a:t>
            </a:r>
          </a:p>
        </p:txBody>
      </p:sp>
      <p:pic>
        <p:nvPicPr>
          <p:cNvPr id="8" name="内容占位符 3"/>
          <p:cNvPicPr>
            <a:picLocks noGrp="1" noChangeAspect="1"/>
          </p:cNvPicPr>
          <p:nvPr>
            <p:ph idx="1"/>
          </p:nvPr>
        </p:nvPicPr>
        <p:blipFill>
          <a:blip r:embed="rId4"/>
          <a:stretch>
            <a:fillRect/>
          </a:stretch>
        </p:blipFill>
        <p:spPr>
          <a:xfrm>
            <a:off x="3056319" y="5513238"/>
            <a:ext cx="4709396" cy="1136943"/>
          </a:xfrm>
          <a:prstGeom prst="rect">
            <a:avLst/>
          </a:prstGeom>
        </p:spPr>
      </p:pic>
    </p:spTree>
    <p:extLst>
      <p:ext uri="{BB962C8B-B14F-4D97-AF65-F5344CB8AC3E}">
        <p14:creationId xmlns:p14="http://schemas.microsoft.com/office/powerpoint/2010/main" val="37292190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参数的极大似然估计</a:t>
            </a:r>
          </a:p>
        </p:txBody>
      </p:sp>
      <p:pic>
        <p:nvPicPr>
          <p:cNvPr id="7" name="图片 6"/>
          <p:cNvPicPr>
            <a:picLocks noChangeAspect="1"/>
          </p:cNvPicPr>
          <p:nvPr/>
        </p:nvPicPr>
        <p:blipFill>
          <a:blip r:embed="rId3"/>
          <a:stretch>
            <a:fillRect/>
          </a:stretch>
        </p:blipFill>
        <p:spPr>
          <a:xfrm>
            <a:off x="2120354" y="2393546"/>
            <a:ext cx="8087676" cy="1325381"/>
          </a:xfrm>
          <a:prstGeom prst="rect">
            <a:avLst/>
          </a:prstGeom>
        </p:spPr>
      </p:pic>
      <p:sp>
        <p:nvSpPr>
          <p:cNvPr id="8" name="文本框 7"/>
          <p:cNvSpPr txBox="1"/>
          <p:nvPr/>
        </p:nvSpPr>
        <p:spPr>
          <a:xfrm>
            <a:off x="838200" y="1870326"/>
            <a:ext cx="5964558" cy="523220"/>
          </a:xfrm>
          <a:prstGeom prst="rect">
            <a:avLst/>
          </a:prstGeom>
          <a:noFill/>
        </p:spPr>
        <p:txBody>
          <a:bodyPr wrap="square" rtlCol="0">
            <a:spAutoFit/>
          </a:bodyPr>
          <a:lstStyle/>
          <a:p>
            <a:r>
              <a:rPr lang="zh-CN" altLang="en-US" sz="2800" dirty="0"/>
              <a:t>对于</a:t>
            </a:r>
            <a:r>
              <a:rPr lang="en-US" altLang="zh-CN" sz="2800" dirty="0" err="1"/>
              <a:t>X_i</a:t>
            </a:r>
            <a:r>
              <a:rPr lang="zh-CN" altLang="en-US" sz="2800" dirty="0"/>
              <a:t>的局部似然函数为：</a:t>
            </a:r>
          </a:p>
        </p:txBody>
      </p:sp>
      <p:pic>
        <p:nvPicPr>
          <p:cNvPr id="9" name="内容占位符 3"/>
          <p:cNvPicPr>
            <a:picLocks noGrp="1" noChangeAspect="1"/>
          </p:cNvPicPr>
          <p:nvPr>
            <p:ph idx="1"/>
          </p:nvPr>
        </p:nvPicPr>
        <p:blipFill>
          <a:blip r:embed="rId4"/>
          <a:stretch>
            <a:fillRect/>
          </a:stretch>
        </p:blipFill>
        <p:spPr>
          <a:xfrm>
            <a:off x="2577554" y="3718927"/>
            <a:ext cx="7173276" cy="2809115"/>
          </a:xfrm>
          <a:prstGeom prst="rect">
            <a:avLst/>
          </a:prstGeom>
        </p:spPr>
      </p:pic>
    </p:spTree>
    <p:extLst>
      <p:ext uri="{BB962C8B-B14F-4D97-AF65-F5344CB8AC3E}">
        <p14:creationId xmlns:p14="http://schemas.microsoft.com/office/powerpoint/2010/main" val="11556924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独立参数的极大似然估计</a:t>
            </a:r>
          </a:p>
        </p:txBody>
      </p:sp>
      <p:pic>
        <p:nvPicPr>
          <p:cNvPr id="4" name="内容占位符 3"/>
          <p:cNvPicPr>
            <a:picLocks noGrp="1" noChangeAspect="1"/>
          </p:cNvPicPr>
          <p:nvPr>
            <p:ph idx="1"/>
          </p:nvPr>
        </p:nvPicPr>
        <p:blipFill>
          <a:blip r:embed="rId3"/>
          <a:stretch>
            <a:fillRect/>
          </a:stretch>
        </p:blipFill>
        <p:spPr>
          <a:xfrm>
            <a:off x="2857673" y="1632789"/>
            <a:ext cx="6103447" cy="2390161"/>
          </a:xfrm>
          <a:prstGeom prst="rect">
            <a:avLst/>
          </a:prstGeom>
        </p:spPr>
      </p:pic>
      <p:pic>
        <p:nvPicPr>
          <p:cNvPr id="5" name="图片 4"/>
          <p:cNvPicPr>
            <a:picLocks noChangeAspect="1"/>
          </p:cNvPicPr>
          <p:nvPr/>
        </p:nvPicPr>
        <p:blipFill>
          <a:blip r:embed="rId4"/>
          <a:stretch>
            <a:fillRect/>
          </a:stretch>
        </p:blipFill>
        <p:spPr>
          <a:xfrm>
            <a:off x="2900356" y="5909977"/>
            <a:ext cx="3080561" cy="763325"/>
          </a:xfrm>
          <a:prstGeom prst="rect">
            <a:avLst/>
          </a:prstGeom>
        </p:spPr>
      </p:pic>
      <p:sp>
        <p:nvSpPr>
          <p:cNvPr id="6" name="文本框 5"/>
          <p:cNvSpPr txBox="1"/>
          <p:nvPr/>
        </p:nvSpPr>
        <p:spPr>
          <a:xfrm>
            <a:off x="1407098" y="1735797"/>
            <a:ext cx="1496291" cy="523220"/>
          </a:xfrm>
          <a:prstGeom prst="rect">
            <a:avLst/>
          </a:prstGeom>
          <a:noFill/>
        </p:spPr>
        <p:txBody>
          <a:bodyPr wrap="square" rtlCol="0">
            <a:spAutoFit/>
          </a:bodyPr>
          <a:lstStyle/>
          <a:p>
            <a:r>
              <a:rPr lang="zh-CN" altLang="en-US" sz="2800" dirty="0"/>
              <a:t>问题</a:t>
            </a:r>
          </a:p>
        </p:txBody>
      </p:sp>
      <p:sp>
        <p:nvSpPr>
          <p:cNvPr id="7" name="文本框 6"/>
          <p:cNvSpPr txBox="1"/>
          <p:nvPr/>
        </p:nvSpPr>
        <p:spPr>
          <a:xfrm>
            <a:off x="1091214" y="4884287"/>
            <a:ext cx="2128058" cy="523220"/>
          </a:xfrm>
          <a:prstGeom prst="rect">
            <a:avLst/>
          </a:prstGeom>
          <a:noFill/>
        </p:spPr>
        <p:txBody>
          <a:bodyPr wrap="square" rtlCol="0">
            <a:spAutoFit/>
          </a:bodyPr>
          <a:lstStyle/>
          <a:p>
            <a:r>
              <a:rPr lang="zh-CN" altLang="en-US" sz="2800" dirty="0"/>
              <a:t>单项最优</a:t>
            </a:r>
          </a:p>
        </p:txBody>
      </p:sp>
      <p:sp>
        <p:nvSpPr>
          <p:cNvPr id="8" name="文本框 7"/>
          <p:cNvSpPr txBox="1"/>
          <p:nvPr/>
        </p:nvSpPr>
        <p:spPr>
          <a:xfrm>
            <a:off x="1091214" y="5752406"/>
            <a:ext cx="2128058" cy="523220"/>
          </a:xfrm>
          <a:prstGeom prst="rect">
            <a:avLst/>
          </a:prstGeom>
          <a:noFill/>
        </p:spPr>
        <p:txBody>
          <a:bodyPr wrap="square" rtlCol="0">
            <a:spAutoFit/>
          </a:bodyPr>
          <a:lstStyle/>
          <a:p>
            <a:r>
              <a:rPr lang="zh-CN" altLang="en-US" sz="2800" dirty="0"/>
              <a:t>全局最优</a:t>
            </a:r>
          </a:p>
        </p:txBody>
      </p:sp>
      <p:pic>
        <p:nvPicPr>
          <p:cNvPr id="9" name="图片 8"/>
          <p:cNvPicPr>
            <a:picLocks noChangeAspect="1"/>
          </p:cNvPicPr>
          <p:nvPr/>
        </p:nvPicPr>
        <p:blipFill>
          <a:blip r:embed="rId5"/>
          <a:stretch>
            <a:fillRect/>
          </a:stretch>
        </p:blipFill>
        <p:spPr>
          <a:xfrm>
            <a:off x="2900356" y="4515150"/>
            <a:ext cx="2616058" cy="1337854"/>
          </a:xfrm>
          <a:prstGeom prst="rect">
            <a:avLst/>
          </a:prstGeom>
        </p:spPr>
      </p:pic>
      <p:pic>
        <p:nvPicPr>
          <p:cNvPr id="10" name="图片 9"/>
          <p:cNvPicPr>
            <a:picLocks noChangeAspect="1"/>
          </p:cNvPicPr>
          <p:nvPr/>
        </p:nvPicPr>
        <p:blipFill>
          <a:blip r:embed="rId6"/>
          <a:stretch>
            <a:fillRect/>
          </a:stretch>
        </p:blipFill>
        <p:spPr>
          <a:xfrm>
            <a:off x="6096000" y="4782599"/>
            <a:ext cx="2914650" cy="885825"/>
          </a:xfrm>
          <a:prstGeom prst="rect">
            <a:avLst/>
          </a:prstGeom>
        </p:spPr>
      </p:pic>
      <p:pic>
        <p:nvPicPr>
          <p:cNvPr id="11" name="内容占位符 3"/>
          <p:cNvPicPr>
            <a:picLocks noChangeAspect="1"/>
          </p:cNvPicPr>
          <p:nvPr/>
        </p:nvPicPr>
        <p:blipFill>
          <a:blip r:embed="rId7"/>
          <a:stretch>
            <a:fillRect/>
          </a:stretch>
        </p:blipFill>
        <p:spPr>
          <a:xfrm>
            <a:off x="2857673" y="3908512"/>
            <a:ext cx="3705040" cy="775143"/>
          </a:xfrm>
          <a:prstGeom prst="rect">
            <a:avLst/>
          </a:prstGeom>
        </p:spPr>
      </p:pic>
      <p:sp>
        <p:nvSpPr>
          <p:cNvPr id="12" name="文本框 11"/>
          <p:cNvSpPr txBox="1"/>
          <p:nvPr/>
        </p:nvSpPr>
        <p:spPr>
          <a:xfrm>
            <a:off x="1426923" y="3999141"/>
            <a:ext cx="1496291" cy="523220"/>
          </a:xfrm>
          <a:prstGeom prst="rect">
            <a:avLst/>
          </a:prstGeom>
          <a:noFill/>
        </p:spPr>
        <p:txBody>
          <a:bodyPr wrap="square" rtlCol="0">
            <a:spAutoFit/>
          </a:bodyPr>
          <a:lstStyle/>
          <a:p>
            <a:r>
              <a:rPr lang="zh-CN" altLang="en-US" sz="2800" dirty="0"/>
              <a:t>约束</a:t>
            </a:r>
          </a:p>
        </p:txBody>
      </p:sp>
    </p:spTree>
    <p:extLst>
      <p:ext uri="{BB962C8B-B14F-4D97-AF65-F5344CB8AC3E}">
        <p14:creationId xmlns:p14="http://schemas.microsoft.com/office/powerpoint/2010/main" val="5452160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贝叶斯估计</a:t>
            </a:r>
          </a:p>
        </p:txBody>
      </p:sp>
      <p:sp>
        <p:nvSpPr>
          <p:cNvPr id="3" name="内容占位符 2"/>
          <p:cNvSpPr>
            <a:spLocks noGrp="1"/>
          </p:cNvSpPr>
          <p:nvPr>
            <p:ph idx="1"/>
          </p:nvPr>
        </p:nvSpPr>
        <p:spPr>
          <a:xfrm>
            <a:off x="1676400" y="1690688"/>
            <a:ext cx="10515600" cy="1948353"/>
          </a:xfrm>
        </p:spPr>
        <p:txBody>
          <a:bodyPr>
            <a:normAutofit lnSpcReduction="10000"/>
          </a:bodyPr>
          <a:lstStyle/>
          <a:p>
            <a:pPr marL="0" indent="0">
              <a:buNone/>
            </a:pPr>
            <a:r>
              <a:rPr lang="zh-CN" altLang="en-US" dirty="0"/>
              <a:t>极大似然估计中，原理为</a:t>
            </a:r>
            <a:endParaRPr lang="en-US" altLang="zh-CN" dirty="0"/>
          </a:p>
          <a:p>
            <a:pPr marL="0" indent="0">
              <a:buNone/>
            </a:pPr>
            <a:r>
              <a:rPr lang="en-US" altLang="zh-CN" dirty="0"/>
              <a:t>theta = </a:t>
            </a:r>
            <a:r>
              <a:rPr lang="en-US" altLang="zh-CN" dirty="0" err="1"/>
              <a:t>argmax</a:t>
            </a:r>
            <a:r>
              <a:rPr lang="en-US" altLang="zh-CN" dirty="0"/>
              <a:t> P(</a:t>
            </a:r>
            <a:r>
              <a:rPr lang="en-US" altLang="zh-CN" dirty="0" err="1"/>
              <a:t>x|theta</a:t>
            </a:r>
            <a:r>
              <a:rPr lang="en-US" altLang="zh-CN" dirty="0"/>
              <a:t>)</a:t>
            </a:r>
          </a:p>
          <a:p>
            <a:pPr marL="0" indent="0">
              <a:buNone/>
            </a:pPr>
            <a:r>
              <a:rPr lang="zh-CN" altLang="en-US" dirty="0"/>
              <a:t>贝叶斯估计中，原理为</a:t>
            </a:r>
            <a:endParaRPr lang="en-US" altLang="zh-CN" dirty="0"/>
          </a:p>
          <a:p>
            <a:pPr marL="0" indent="0">
              <a:buNone/>
            </a:pPr>
            <a:r>
              <a:rPr lang="en-US" altLang="zh-CN" dirty="0"/>
              <a:t>theta = max p(</a:t>
            </a:r>
            <a:r>
              <a:rPr lang="en-US" altLang="zh-CN" dirty="0" err="1"/>
              <a:t>theta|x</a:t>
            </a:r>
            <a:r>
              <a:rPr lang="en-US" altLang="zh-CN" dirty="0"/>
              <a:t>)</a:t>
            </a:r>
            <a:endParaRPr lang="zh-CN" altLang="en-US" dirty="0"/>
          </a:p>
        </p:txBody>
      </p:sp>
      <p:sp>
        <p:nvSpPr>
          <p:cNvPr id="4" name="文本框 3"/>
          <p:cNvSpPr txBox="1"/>
          <p:nvPr/>
        </p:nvSpPr>
        <p:spPr>
          <a:xfrm>
            <a:off x="1130531" y="4256116"/>
            <a:ext cx="9775767" cy="523220"/>
          </a:xfrm>
          <a:prstGeom prst="rect">
            <a:avLst/>
          </a:prstGeom>
          <a:noFill/>
        </p:spPr>
        <p:txBody>
          <a:bodyPr wrap="square" rtlCol="0">
            <a:spAutoFit/>
          </a:bodyPr>
          <a:lstStyle/>
          <a:p>
            <a:r>
              <a:rPr lang="zh-CN" altLang="en-US" sz="2800" dirty="0"/>
              <a:t>极大似然求解的最大的问题为无法对先验知识进行建模。</a:t>
            </a:r>
          </a:p>
        </p:txBody>
      </p:sp>
    </p:spTree>
    <p:extLst>
      <p:ext uri="{BB962C8B-B14F-4D97-AF65-F5344CB8AC3E}">
        <p14:creationId xmlns:p14="http://schemas.microsoft.com/office/powerpoint/2010/main" val="23633007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贝叶斯估计</a:t>
            </a:r>
          </a:p>
        </p:txBody>
      </p:sp>
      <p:pic>
        <p:nvPicPr>
          <p:cNvPr id="4" name="内容占位符 3"/>
          <p:cNvPicPr>
            <a:picLocks noGrp="1" noChangeAspect="1"/>
          </p:cNvPicPr>
          <p:nvPr>
            <p:ph idx="1"/>
          </p:nvPr>
        </p:nvPicPr>
        <p:blipFill>
          <a:blip r:embed="rId3"/>
          <a:stretch>
            <a:fillRect/>
          </a:stretch>
        </p:blipFill>
        <p:spPr>
          <a:xfrm>
            <a:off x="1774490" y="1393363"/>
            <a:ext cx="9072835" cy="5032375"/>
          </a:xfrm>
          <a:prstGeom prst="rect">
            <a:avLst/>
          </a:prstGeom>
        </p:spPr>
      </p:pic>
    </p:spTree>
    <p:extLst>
      <p:ext uri="{BB962C8B-B14F-4D97-AF65-F5344CB8AC3E}">
        <p14:creationId xmlns:p14="http://schemas.microsoft.com/office/powerpoint/2010/main" val="38060238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先验</a:t>
            </a:r>
            <a:r>
              <a:rPr lang="en-US" altLang="zh-CN" dirty="0"/>
              <a:t>-</a:t>
            </a:r>
            <a:r>
              <a:rPr lang="zh-CN" altLang="en-US" dirty="0"/>
              <a:t>狄利克雷分布</a:t>
            </a:r>
          </a:p>
        </p:txBody>
      </p:sp>
      <p:pic>
        <p:nvPicPr>
          <p:cNvPr id="4" name="内容占位符 3"/>
          <p:cNvPicPr>
            <a:picLocks noGrp="1" noChangeAspect="1"/>
          </p:cNvPicPr>
          <p:nvPr>
            <p:ph idx="1"/>
          </p:nvPr>
        </p:nvPicPr>
        <p:blipFill>
          <a:blip r:embed="rId3"/>
          <a:stretch>
            <a:fillRect/>
          </a:stretch>
        </p:blipFill>
        <p:spPr>
          <a:xfrm>
            <a:off x="2493385" y="1917650"/>
            <a:ext cx="6538299" cy="1697328"/>
          </a:xfrm>
          <a:prstGeom prst="rect">
            <a:avLst/>
          </a:prstGeom>
        </p:spPr>
      </p:pic>
      <p:pic>
        <p:nvPicPr>
          <p:cNvPr id="5" name="图片 4"/>
          <p:cNvPicPr>
            <a:picLocks noChangeAspect="1"/>
          </p:cNvPicPr>
          <p:nvPr/>
        </p:nvPicPr>
        <p:blipFill>
          <a:blip r:embed="rId4"/>
          <a:stretch>
            <a:fillRect/>
          </a:stretch>
        </p:blipFill>
        <p:spPr>
          <a:xfrm>
            <a:off x="2314575" y="4709939"/>
            <a:ext cx="7562850" cy="1228725"/>
          </a:xfrm>
          <a:prstGeom prst="rect">
            <a:avLst/>
          </a:prstGeom>
        </p:spPr>
      </p:pic>
      <p:sp>
        <p:nvSpPr>
          <p:cNvPr id="6" name="文本框 5"/>
          <p:cNvSpPr txBox="1"/>
          <p:nvPr/>
        </p:nvSpPr>
        <p:spPr>
          <a:xfrm>
            <a:off x="838200" y="3841940"/>
            <a:ext cx="6833062" cy="523220"/>
          </a:xfrm>
          <a:prstGeom prst="rect">
            <a:avLst/>
          </a:prstGeom>
          <a:noFill/>
        </p:spPr>
        <p:txBody>
          <a:bodyPr wrap="square" rtlCol="0">
            <a:spAutoFit/>
          </a:bodyPr>
          <a:lstStyle/>
          <a:p>
            <a:r>
              <a:rPr lang="zh-CN" altLang="en-US" sz="2800" dirty="0"/>
              <a:t>聚合性（</a:t>
            </a:r>
            <a:r>
              <a:rPr lang="en-US" altLang="zh-CN" sz="2800" dirty="0"/>
              <a:t>agglomerative property</a:t>
            </a:r>
            <a:r>
              <a:rPr lang="zh-CN" altLang="en-US" sz="2800" dirty="0"/>
              <a:t>）</a:t>
            </a:r>
          </a:p>
        </p:txBody>
      </p:sp>
    </p:spTree>
    <p:extLst>
      <p:ext uri="{BB962C8B-B14F-4D97-AF65-F5344CB8AC3E}">
        <p14:creationId xmlns:p14="http://schemas.microsoft.com/office/powerpoint/2010/main" val="599212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ECAA-419B-4878-AFF5-EFF06AC3425E}"/>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5BAFD594-7D6A-4C02-ACEA-00ACE18C3B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9808" y="1852810"/>
            <a:ext cx="5552381" cy="3152381"/>
          </a:xfrm>
        </p:spPr>
      </p:pic>
      <p:pic>
        <p:nvPicPr>
          <p:cNvPr id="2052" name="Picture 4" descr="http://latex.codecogs.com/png.latex?%5Cinline%20%5Cdpi%7B200%7D%20%28P%5Cperp%20T%5Cmid%20%5Cvarnothing%29%2C%28P%5Cnot%5Cperp%20T%5Cmid%20I%29%2C%28P%5Cnot%5Cperp%20T%5Cmid%20X%29">
            <a:extLst>
              <a:ext uri="{FF2B5EF4-FFF2-40B4-BE49-F238E27FC236}">
                <a16:creationId xmlns:a16="http://schemas.microsoft.com/office/drawing/2014/main" id="{CBC455B9-D494-48C9-A6F3-EC1EDF527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087" y="5133876"/>
            <a:ext cx="469582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877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先验</a:t>
            </a:r>
            <a:r>
              <a:rPr lang="en-US" altLang="zh-CN" dirty="0"/>
              <a:t>-</a:t>
            </a:r>
            <a:r>
              <a:rPr lang="zh-CN" altLang="en-US" dirty="0"/>
              <a:t>狄利克雷分布</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838200" y="1690688"/>
            <a:ext cx="10515600" cy="5117517"/>
          </a:xfrm>
          <a:prstGeom prst="rect">
            <a:avLst/>
          </a:prstGeom>
        </p:spPr>
      </p:pic>
    </p:spTree>
    <p:extLst>
      <p:ext uri="{BB962C8B-B14F-4D97-AF65-F5344CB8AC3E}">
        <p14:creationId xmlns:p14="http://schemas.microsoft.com/office/powerpoint/2010/main" val="33340464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贝叶斯估计</a:t>
            </a:r>
          </a:p>
        </p:txBody>
      </p:sp>
      <p:pic>
        <p:nvPicPr>
          <p:cNvPr id="4" name="内容占位符 3"/>
          <p:cNvPicPr>
            <a:picLocks noGrp="1" noChangeAspect="1"/>
          </p:cNvPicPr>
          <p:nvPr>
            <p:ph idx="1"/>
          </p:nvPr>
        </p:nvPicPr>
        <p:blipFill>
          <a:blip r:embed="rId3"/>
          <a:stretch>
            <a:fillRect/>
          </a:stretch>
        </p:blipFill>
        <p:spPr>
          <a:xfrm>
            <a:off x="5290768" y="796665"/>
            <a:ext cx="6063032" cy="2780911"/>
          </a:xfrm>
          <a:prstGeom prst="rect">
            <a:avLst/>
          </a:prstGeom>
        </p:spPr>
      </p:pic>
      <p:pic>
        <p:nvPicPr>
          <p:cNvPr id="6" name="图片 5"/>
          <p:cNvPicPr>
            <a:picLocks noChangeAspect="1"/>
          </p:cNvPicPr>
          <p:nvPr/>
        </p:nvPicPr>
        <p:blipFill>
          <a:blip r:embed="rId4"/>
          <a:stretch>
            <a:fillRect/>
          </a:stretch>
        </p:blipFill>
        <p:spPr>
          <a:xfrm>
            <a:off x="2063462" y="3946640"/>
            <a:ext cx="7571635" cy="2570538"/>
          </a:xfrm>
          <a:prstGeom prst="rect">
            <a:avLst/>
          </a:prstGeom>
        </p:spPr>
      </p:pic>
    </p:spTree>
    <p:extLst>
      <p:ext uri="{BB962C8B-B14F-4D97-AF65-F5344CB8AC3E}">
        <p14:creationId xmlns:p14="http://schemas.microsoft.com/office/powerpoint/2010/main" val="21217281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420179" y="5241680"/>
            <a:ext cx="11187953" cy="1260220"/>
          </a:xfrm>
          <a:prstGeom prst="rect">
            <a:avLst/>
          </a:prstGeom>
        </p:spPr>
      </p:pic>
      <p:sp>
        <p:nvSpPr>
          <p:cNvPr id="2" name="标题 1"/>
          <p:cNvSpPr>
            <a:spLocks noGrp="1"/>
          </p:cNvSpPr>
          <p:nvPr>
            <p:ph type="title"/>
          </p:nvPr>
        </p:nvSpPr>
        <p:spPr/>
        <p:txBody>
          <a:bodyPr/>
          <a:lstStyle/>
          <a:p>
            <a:r>
              <a:rPr lang="zh-CN" altLang="en-US" dirty="0"/>
              <a:t>贝叶斯估计</a:t>
            </a:r>
          </a:p>
        </p:txBody>
      </p:sp>
      <p:pic>
        <p:nvPicPr>
          <p:cNvPr id="4" name="内容占位符 3"/>
          <p:cNvPicPr>
            <a:picLocks noGrp="1" noChangeAspect="1"/>
          </p:cNvPicPr>
          <p:nvPr>
            <p:ph idx="1"/>
          </p:nvPr>
        </p:nvPicPr>
        <p:blipFill>
          <a:blip r:embed="rId4"/>
          <a:stretch>
            <a:fillRect/>
          </a:stretch>
        </p:blipFill>
        <p:spPr>
          <a:xfrm>
            <a:off x="861092" y="1709886"/>
            <a:ext cx="2277137" cy="625778"/>
          </a:xfrm>
          <a:prstGeom prst="rect">
            <a:avLst/>
          </a:prstGeom>
        </p:spPr>
      </p:pic>
      <p:pic>
        <p:nvPicPr>
          <p:cNvPr id="5" name="图片 4"/>
          <p:cNvPicPr>
            <a:picLocks noChangeAspect="1"/>
          </p:cNvPicPr>
          <p:nvPr/>
        </p:nvPicPr>
        <p:blipFill>
          <a:blip r:embed="rId5"/>
          <a:stretch>
            <a:fillRect/>
          </a:stretch>
        </p:blipFill>
        <p:spPr>
          <a:xfrm>
            <a:off x="4256462" y="1645794"/>
            <a:ext cx="4694481" cy="689870"/>
          </a:xfrm>
          <a:prstGeom prst="rect">
            <a:avLst/>
          </a:prstGeom>
        </p:spPr>
      </p:pic>
      <p:pic>
        <p:nvPicPr>
          <p:cNvPr id="6" name="图片 5"/>
          <p:cNvPicPr>
            <a:picLocks noChangeAspect="1"/>
          </p:cNvPicPr>
          <p:nvPr/>
        </p:nvPicPr>
        <p:blipFill>
          <a:blip r:embed="rId6"/>
          <a:stretch>
            <a:fillRect/>
          </a:stretch>
        </p:blipFill>
        <p:spPr>
          <a:xfrm>
            <a:off x="838200" y="2453919"/>
            <a:ext cx="2724974" cy="716179"/>
          </a:xfrm>
          <a:prstGeom prst="rect">
            <a:avLst/>
          </a:prstGeom>
        </p:spPr>
      </p:pic>
      <p:pic>
        <p:nvPicPr>
          <p:cNvPr id="7" name="图片 6"/>
          <p:cNvPicPr>
            <a:picLocks noChangeAspect="1"/>
          </p:cNvPicPr>
          <p:nvPr/>
        </p:nvPicPr>
        <p:blipFill>
          <a:blip r:embed="rId7"/>
          <a:stretch>
            <a:fillRect/>
          </a:stretch>
        </p:blipFill>
        <p:spPr>
          <a:xfrm>
            <a:off x="4256461" y="2435012"/>
            <a:ext cx="7351671" cy="611224"/>
          </a:xfrm>
          <a:prstGeom prst="rect">
            <a:avLst/>
          </a:prstGeom>
        </p:spPr>
      </p:pic>
      <p:pic>
        <p:nvPicPr>
          <p:cNvPr id="8" name="图片 7"/>
          <p:cNvPicPr>
            <a:picLocks noChangeAspect="1"/>
          </p:cNvPicPr>
          <p:nvPr/>
        </p:nvPicPr>
        <p:blipFill>
          <a:blip r:embed="rId8"/>
          <a:stretch>
            <a:fillRect/>
          </a:stretch>
        </p:blipFill>
        <p:spPr>
          <a:xfrm>
            <a:off x="861092" y="3203280"/>
            <a:ext cx="2679189" cy="690860"/>
          </a:xfrm>
          <a:prstGeom prst="rect">
            <a:avLst/>
          </a:prstGeom>
        </p:spPr>
      </p:pic>
      <p:pic>
        <p:nvPicPr>
          <p:cNvPr id="9" name="图片 8"/>
          <p:cNvPicPr>
            <a:picLocks noChangeAspect="1"/>
          </p:cNvPicPr>
          <p:nvPr/>
        </p:nvPicPr>
        <p:blipFill>
          <a:blip r:embed="rId9"/>
          <a:stretch>
            <a:fillRect/>
          </a:stretch>
        </p:blipFill>
        <p:spPr>
          <a:xfrm>
            <a:off x="4107495" y="3046236"/>
            <a:ext cx="7649602" cy="710721"/>
          </a:xfrm>
          <a:prstGeom prst="rect">
            <a:avLst/>
          </a:prstGeom>
        </p:spPr>
      </p:pic>
      <p:pic>
        <p:nvPicPr>
          <p:cNvPr id="10" name="图片 9"/>
          <p:cNvPicPr>
            <a:picLocks noChangeAspect="1"/>
          </p:cNvPicPr>
          <p:nvPr/>
        </p:nvPicPr>
        <p:blipFill>
          <a:blip r:embed="rId10"/>
          <a:stretch>
            <a:fillRect/>
          </a:stretch>
        </p:blipFill>
        <p:spPr>
          <a:xfrm>
            <a:off x="2200686" y="4136763"/>
            <a:ext cx="7328087" cy="1273511"/>
          </a:xfrm>
          <a:prstGeom prst="rect">
            <a:avLst/>
          </a:prstGeom>
        </p:spPr>
      </p:pic>
    </p:spTree>
    <p:extLst>
      <p:ext uri="{BB962C8B-B14F-4D97-AF65-F5344CB8AC3E}">
        <p14:creationId xmlns:p14="http://schemas.microsoft.com/office/powerpoint/2010/main" val="4476453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马尔科夫网络中的参数估计</a:t>
            </a:r>
          </a:p>
        </p:txBody>
      </p:sp>
      <p:pic>
        <p:nvPicPr>
          <p:cNvPr id="4" name="内容占位符 3"/>
          <p:cNvPicPr>
            <a:picLocks noGrp="1" noChangeAspect="1"/>
          </p:cNvPicPr>
          <p:nvPr>
            <p:ph idx="1"/>
          </p:nvPr>
        </p:nvPicPr>
        <p:blipFill>
          <a:blip r:embed="rId3"/>
          <a:stretch>
            <a:fillRect/>
          </a:stretch>
        </p:blipFill>
        <p:spPr>
          <a:xfrm>
            <a:off x="2693496" y="1811756"/>
            <a:ext cx="6201121" cy="1527812"/>
          </a:xfrm>
          <a:prstGeom prst="rect">
            <a:avLst/>
          </a:prstGeom>
        </p:spPr>
      </p:pic>
      <p:pic>
        <p:nvPicPr>
          <p:cNvPr id="5" name="图片 4"/>
          <p:cNvPicPr>
            <a:picLocks noChangeAspect="1"/>
          </p:cNvPicPr>
          <p:nvPr/>
        </p:nvPicPr>
        <p:blipFill>
          <a:blip r:embed="rId4"/>
          <a:stretch>
            <a:fillRect/>
          </a:stretch>
        </p:blipFill>
        <p:spPr>
          <a:xfrm>
            <a:off x="1154083" y="3591703"/>
            <a:ext cx="10514259" cy="1129926"/>
          </a:xfrm>
          <a:prstGeom prst="rect">
            <a:avLst/>
          </a:prstGeom>
        </p:spPr>
      </p:pic>
      <p:pic>
        <p:nvPicPr>
          <p:cNvPr id="6" name="图片 5"/>
          <p:cNvPicPr>
            <a:picLocks noChangeAspect="1"/>
          </p:cNvPicPr>
          <p:nvPr/>
        </p:nvPicPr>
        <p:blipFill>
          <a:blip r:embed="rId5"/>
          <a:stretch>
            <a:fillRect/>
          </a:stretch>
        </p:blipFill>
        <p:spPr>
          <a:xfrm>
            <a:off x="2550796" y="5421058"/>
            <a:ext cx="2657475" cy="609600"/>
          </a:xfrm>
          <a:prstGeom prst="rect">
            <a:avLst/>
          </a:prstGeom>
        </p:spPr>
      </p:pic>
      <p:pic>
        <p:nvPicPr>
          <p:cNvPr id="7" name="图片 6"/>
          <p:cNvPicPr>
            <a:picLocks noChangeAspect="1"/>
          </p:cNvPicPr>
          <p:nvPr/>
        </p:nvPicPr>
        <p:blipFill>
          <a:blip r:embed="rId6"/>
          <a:stretch>
            <a:fillRect/>
          </a:stretch>
        </p:blipFill>
        <p:spPr>
          <a:xfrm>
            <a:off x="7950000" y="5200106"/>
            <a:ext cx="1392727" cy="1030891"/>
          </a:xfrm>
          <a:prstGeom prst="rect">
            <a:avLst/>
          </a:prstGeom>
        </p:spPr>
      </p:pic>
      <p:sp>
        <p:nvSpPr>
          <p:cNvPr id="3" name="文本框 2"/>
          <p:cNvSpPr txBox="1"/>
          <p:nvPr/>
        </p:nvSpPr>
        <p:spPr>
          <a:xfrm>
            <a:off x="838200" y="2294313"/>
            <a:ext cx="1855296" cy="523220"/>
          </a:xfrm>
          <a:prstGeom prst="rect">
            <a:avLst/>
          </a:prstGeom>
          <a:noFill/>
        </p:spPr>
        <p:txBody>
          <a:bodyPr wrap="square" rtlCol="0">
            <a:spAutoFit/>
          </a:bodyPr>
          <a:lstStyle/>
          <a:p>
            <a:r>
              <a:rPr lang="zh-CN" altLang="en-US" sz="2800" dirty="0"/>
              <a:t>似然函数：</a:t>
            </a:r>
          </a:p>
        </p:txBody>
      </p:sp>
      <p:sp>
        <p:nvSpPr>
          <p:cNvPr id="8" name="文本框 7"/>
          <p:cNvSpPr txBox="1"/>
          <p:nvPr/>
        </p:nvSpPr>
        <p:spPr>
          <a:xfrm>
            <a:off x="261158" y="3778678"/>
            <a:ext cx="1154083" cy="523220"/>
          </a:xfrm>
          <a:prstGeom prst="rect">
            <a:avLst/>
          </a:prstGeom>
          <a:noFill/>
        </p:spPr>
        <p:txBody>
          <a:bodyPr wrap="square" rtlCol="0">
            <a:spAutoFit/>
          </a:bodyPr>
          <a:lstStyle/>
          <a:p>
            <a:r>
              <a:rPr lang="zh-CN" altLang="en-US" sz="2800" dirty="0"/>
              <a:t>梯度：</a:t>
            </a:r>
          </a:p>
        </p:txBody>
      </p:sp>
      <p:sp>
        <p:nvSpPr>
          <p:cNvPr id="9" name="文本框 8"/>
          <p:cNvSpPr txBox="1"/>
          <p:nvPr/>
        </p:nvSpPr>
        <p:spPr>
          <a:xfrm>
            <a:off x="1596044" y="5495799"/>
            <a:ext cx="1097452" cy="523220"/>
          </a:xfrm>
          <a:prstGeom prst="rect">
            <a:avLst/>
          </a:prstGeom>
          <a:noFill/>
        </p:spPr>
        <p:txBody>
          <a:bodyPr wrap="square" rtlCol="0">
            <a:spAutoFit/>
          </a:bodyPr>
          <a:lstStyle/>
          <a:p>
            <a:r>
              <a:rPr lang="zh-CN" altLang="en-US" sz="2800" dirty="0"/>
              <a:t>先验</a:t>
            </a:r>
          </a:p>
        </p:txBody>
      </p:sp>
      <p:sp>
        <p:nvSpPr>
          <p:cNvPr id="10" name="文本框 9"/>
          <p:cNvSpPr txBox="1"/>
          <p:nvPr/>
        </p:nvSpPr>
        <p:spPr>
          <a:xfrm>
            <a:off x="5988889" y="5494418"/>
            <a:ext cx="2573220" cy="523220"/>
          </a:xfrm>
          <a:prstGeom prst="rect">
            <a:avLst/>
          </a:prstGeom>
          <a:noFill/>
        </p:spPr>
        <p:txBody>
          <a:bodyPr wrap="square" rtlCol="0">
            <a:spAutoFit/>
          </a:bodyPr>
          <a:lstStyle/>
          <a:p>
            <a:r>
              <a:rPr lang="zh-CN" altLang="en-US" sz="2800" dirty="0"/>
              <a:t>梯度增加项</a:t>
            </a:r>
          </a:p>
        </p:txBody>
      </p:sp>
    </p:spTree>
    <p:extLst>
      <p:ext uri="{BB962C8B-B14F-4D97-AF65-F5344CB8AC3E}">
        <p14:creationId xmlns:p14="http://schemas.microsoft.com/office/powerpoint/2010/main" val="41078255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贝叶斯网络结构学习</a:t>
            </a:r>
          </a:p>
        </p:txBody>
      </p:sp>
      <p:sp>
        <p:nvSpPr>
          <p:cNvPr id="3" name="内容占位符 2"/>
          <p:cNvSpPr>
            <a:spLocks noGrp="1"/>
          </p:cNvSpPr>
          <p:nvPr>
            <p:ph idx="1"/>
          </p:nvPr>
        </p:nvSpPr>
        <p:spPr/>
        <p:txBody>
          <a:bodyPr/>
          <a:lstStyle/>
          <a:p>
            <a:pPr marL="514350" indent="-514350">
              <a:buAutoNum type="arabicPeriod"/>
            </a:pPr>
            <a:r>
              <a:rPr lang="zh-CN" altLang="en-US" dirty="0"/>
              <a:t>基于约束的方法</a:t>
            </a:r>
            <a:endParaRPr lang="en-US" altLang="zh-CN" dirty="0"/>
          </a:p>
          <a:p>
            <a:pPr marL="514350" indent="-514350">
              <a:buAutoNum type="arabicPeriod"/>
            </a:pPr>
            <a:r>
              <a:rPr lang="zh-CN" altLang="en-US" dirty="0"/>
              <a:t>预计</a:t>
            </a:r>
            <a:r>
              <a:rPr lang="en-US" altLang="zh-CN" dirty="0"/>
              <a:t>Score</a:t>
            </a:r>
            <a:r>
              <a:rPr lang="zh-CN" altLang="en-US" dirty="0"/>
              <a:t>的方法</a:t>
            </a:r>
            <a:endParaRPr lang="en-US" altLang="zh-CN" dirty="0"/>
          </a:p>
          <a:p>
            <a:pPr marL="514350" indent="-514350">
              <a:buAutoNum type="arabicPeriod"/>
            </a:pPr>
            <a:r>
              <a:rPr lang="zh-CN" altLang="en-US" dirty="0"/>
              <a:t>贝叶斯模型均值方法</a:t>
            </a:r>
          </a:p>
        </p:txBody>
      </p:sp>
      <p:pic>
        <p:nvPicPr>
          <p:cNvPr id="4" name="图片 3"/>
          <p:cNvPicPr>
            <a:picLocks noChangeAspect="1"/>
          </p:cNvPicPr>
          <p:nvPr/>
        </p:nvPicPr>
        <p:blipFill>
          <a:blip r:embed="rId3"/>
          <a:stretch>
            <a:fillRect/>
          </a:stretch>
        </p:blipFill>
        <p:spPr>
          <a:xfrm>
            <a:off x="4596417" y="2292841"/>
            <a:ext cx="7429500" cy="3714750"/>
          </a:xfrm>
          <a:prstGeom prst="rect">
            <a:avLst/>
          </a:prstGeom>
        </p:spPr>
      </p:pic>
    </p:spTree>
    <p:extLst>
      <p:ext uri="{BB962C8B-B14F-4D97-AF65-F5344CB8AC3E}">
        <p14:creationId xmlns:p14="http://schemas.microsoft.com/office/powerpoint/2010/main" val="31195851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Score</a:t>
            </a:r>
            <a:r>
              <a:rPr lang="zh-CN" altLang="en-US" dirty="0"/>
              <a:t>的方法</a:t>
            </a:r>
          </a:p>
        </p:txBody>
      </p:sp>
      <p:sp>
        <p:nvSpPr>
          <p:cNvPr id="3" name="内容占位符 2"/>
          <p:cNvSpPr>
            <a:spLocks noGrp="1"/>
          </p:cNvSpPr>
          <p:nvPr>
            <p:ph idx="1"/>
          </p:nvPr>
        </p:nvSpPr>
        <p:spPr/>
        <p:txBody>
          <a:bodyPr/>
          <a:lstStyle/>
          <a:p>
            <a:r>
              <a:rPr lang="zh-CN" altLang="en-US" dirty="0"/>
              <a:t>似然得分（</a:t>
            </a:r>
            <a:r>
              <a:rPr lang="en-US" altLang="zh-CN" dirty="0"/>
              <a:t>The Likelihood Score</a:t>
            </a:r>
            <a:r>
              <a:rPr lang="zh-CN" altLang="en-US" dirty="0"/>
              <a:t>）</a:t>
            </a:r>
            <a:endParaRPr lang="en-US" altLang="zh-CN" dirty="0"/>
          </a:p>
          <a:p>
            <a:r>
              <a:rPr lang="en-US" altLang="zh-CN" dirty="0"/>
              <a:t>BIC</a:t>
            </a:r>
            <a:r>
              <a:rPr lang="zh-CN" altLang="en-US" dirty="0"/>
              <a:t>得分（</a:t>
            </a:r>
            <a:r>
              <a:rPr lang="en-US" altLang="zh-CN" dirty="0"/>
              <a:t> Bayesian Information Criterion Score</a:t>
            </a:r>
            <a:r>
              <a:rPr lang="zh-CN" altLang="en-US" dirty="0"/>
              <a:t>）</a:t>
            </a:r>
            <a:endParaRPr lang="en-US" altLang="zh-CN" dirty="0"/>
          </a:p>
          <a:p>
            <a:r>
              <a:rPr lang="zh-CN" altLang="en-US" dirty="0"/>
              <a:t>贝叶斯得分（</a:t>
            </a:r>
            <a:r>
              <a:rPr lang="en-US" altLang="zh-CN" dirty="0"/>
              <a:t>Bayesian Score</a:t>
            </a:r>
            <a:r>
              <a:rPr lang="zh-CN" altLang="en-US" dirty="0"/>
              <a:t>）</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558855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Likelihood Score</a:t>
            </a:r>
            <a:endParaRPr lang="zh-CN" altLang="en-US" dirty="0"/>
          </a:p>
        </p:txBody>
      </p:sp>
      <p:pic>
        <p:nvPicPr>
          <p:cNvPr id="4" name="内容占位符 3"/>
          <p:cNvPicPr>
            <a:picLocks noGrp="1" noChangeAspect="1"/>
          </p:cNvPicPr>
          <p:nvPr>
            <p:ph idx="1"/>
          </p:nvPr>
        </p:nvPicPr>
        <p:blipFill>
          <a:blip r:embed="rId3"/>
          <a:stretch>
            <a:fillRect/>
          </a:stretch>
        </p:blipFill>
        <p:spPr>
          <a:xfrm>
            <a:off x="2708131" y="1690689"/>
            <a:ext cx="6934634" cy="863774"/>
          </a:xfrm>
          <a:prstGeom prst="rect">
            <a:avLst/>
          </a:prstGeom>
        </p:spPr>
      </p:pic>
      <p:pic>
        <p:nvPicPr>
          <p:cNvPr id="3" name="图片 2"/>
          <p:cNvPicPr>
            <a:picLocks noChangeAspect="1"/>
          </p:cNvPicPr>
          <p:nvPr/>
        </p:nvPicPr>
        <p:blipFill>
          <a:blip r:embed="rId4"/>
          <a:stretch>
            <a:fillRect/>
          </a:stretch>
        </p:blipFill>
        <p:spPr>
          <a:xfrm>
            <a:off x="1460546" y="2798103"/>
            <a:ext cx="9499376" cy="3556681"/>
          </a:xfrm>
          <a:prstGeom prst="rect">
            <a:avLst/>
          </a:prstGeom>
        </p:spPr>
      </p:pic>
    </p:spTree>
    <p:extLst>
      <p:ext uri="{BB962C8B-B14F-4D97-AF65-F5344CB8AC3E}">
        <p14:creationId xmlns:p14="http://schemas.microsoft.com/office/powerpoint/2010/main" val="2904389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似然得分的局限</a:t>
            </a:r>
          </a:p>
        </p:txBody>
      </p:sp>
      <p:pic>
        <p:nvPicPr>
          <p:cNvPr id="5" name="图片 4"/>
          <p:cNvPicPr>
            <a:picLocks noChangeAspect="1"/>
          </p:cNvPicPr>
          <p:nvPr/>
        </p:nvPicPr>
        <p:blipFill>
          <a:blip r:embed="rId3"/>
          <a:stretch>
            <a:fillRect/>
          </a:stretch>
        </p:blipFill>
        <p:spPr>
          <a:xfrm>
            <a:off x="2075614" y="2387487"/>
            <a:ext cx="8382120" cy="1012535"/>
          </a:xfrm>
          <a:prstGeom prst="rect">
            <a:avLst/>
          </a:prstGeom>
        </p:spPr>
      </p:pic>
      <p:pic>
        <p:nvPicPr>
          <p:cNvPr id="6" name="图片 5"/>
          <p:cNvPicPr>
            <a:picLocks noChangeAspect="1"/>
          </p:cNvPicPr>
          <p:nvPr/>
        </p:nvPicPr>
        <p:blipFill>
          <a:blip r:embed="rId4"/>
          <a:stretch>
            <a:fillRect/>
          </a:stretch>
        </p:blipFill>
        <p:spPr>
          <a:xfrm>
            <a:off x="2043444" y="3400022"/>
            <a:ext cx="9169761" cy="810800"/>
          </a:xfrm>
          <a:prstGeom prst="rect">
            <a:avLst/>
          </a:prstGeom>
        </p:spPr>
      </p:pic>
      <p:pic>
        <p:nvPicPr>
          <p:cNvPr id="7" name="图片 6"/>
          <p:cNvPicPr>
            <a:picLocks noChangeAspect="1"/>
          </p:cNvPicPr>
          <p:nvPr/>
        </p:nvPicPr>
        <p:blipFill>
          <a:blip r:embed="rId5"/>
          <a:stretch>
            <a:fillRect/>
          </a:stretch>
        </p:blipFill>
        <p:spPr>
          <a:xfrm>
            <a:off x="1868041" y="4263797"/>
            <a:ext cx="5495925" cy="666750"/>
          </a:xfrm>
          <a:prstGeom prst="rect">
            <a:avLst/>
          </a:prstGeom>
        </p:spPr>
      </p:pic>
      <p:pic>
        <p:nvPicPr>
          <p:cNvPr id="8" name="图片 7"/>
          <p:cNvPicPr>
            <a:picLocks noChangeAspect="1"/>
          </p:cNvPicPr>
          <p:nvPr/>
        </p:nvPicPr>
        <p:blipFill>
          <a:blip r:embed="rId6"/>
          <a:stretch>
            <a:fillRect/>
          </a:stretch>
        </p:blipFill>
        <p:spPr>
          <a:xfrm>
            <a:off x="8073577" y="4292372"/>
            <a:ext cx="3629025" cy="638175"/>
          </a:xfrm>
          <a:prstGeom prst="rect">
            <a:avLst/>
          </a:prstGeom>
        </p:spPr>
      </p:pic>
      <p:pic>
        <p:nvPicPr>
          <p:cNvPr id="9" name="图片 8"/>
          <p:cNvPicPr>
            <a:picLocks noChangeAspect="1"/>
          </p:cNvPicPr>
          <p:nvPr/>
        </p:nvPicPr>
        <p:blipFill>
          <a:blip r:embed="rId7"/>
          <a:stretch>
            <a:fillRect/>
          </a:stretch>
        </p:blipFill>
        <p:spPr>
          <a:xfrm>
            <a:off x="1868041" y="4920619"/>
            <a:ext cx="9515475" cy="1076325"/>
          </a:xfrm>
          <a:prstGeom prst="rect">
            <a:avLst/>
          </a:prstGeom>
        </p:spPr>
      </p:pic>
      <p:sp>
        <p:nvSpPr>
          <p:cNvPr id="10" name="文本框 9"/>
          <p:cNvSpPr txBox="1"/>
          <p:nvPr/>
        </p:nvSpPr>
        <p:spPr>
          <a:xfrm>
            <a:off x="838200" y="1906074"/>
            <a:ext cx="1944710" cy="369332"/>
          </a:xfrm>
          <a:prstGeom prst="rect">
            <a:avLst/>
          </a:prstGeom>
          <a:noFill/>
        </p:spPr>
        <p:txBody>
          <a:bodyPr wrap="square" rtlCol="0">
            <a:spAutoFit/>
          </a:bodyPr>
          <a:lstStyle/>
          <a:p>
            <a:r>
              <a:rPr lang="zh-CN" altLang="en-US" dirty="0"/>
              <a:t>信息论解释：</a:t>
            </a:r>
          </a:p>
        </p:txBody>
      </p:sp>
    </p:spTree>
    <p:extLst>
      <p:ext uri="{BB962C8B-B14F-4D97-AF65-F5344CB8AC3E}">
        <p14:creationId xmlns:p14="http://schemas.microsoft.com/office/powerpoint/2010/main" val="20913002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贝叶斯得分</a:t>
            </a:r>
          </a:p>
        </p:txBody>
      </p:sp>
      <p:pic>
        <p:nvPicPr>
          <p:cNvPr id="4" name="图片 3"/>
          <p:cNvPicPr>
            <a:picLocks noChangeAspect="1"/>
          </p:cNvPicPr>
          <p:nvPr/>
        </p:nvPicPr>
        <p:blipFill>
          <a:blip r:embed="rId3"/>
          <a:stretch>
            <a:fillRect/>
          </a:stretch>
        </p:blipFill>
        <p:spPr>
          <a:xfrm>
            <a:off x="1931494" y="1477166"/>
            <a:ext cx="7998117" cy="3160165"/>
          </a:xfrm>
          <a:prstGeom prst="rect">
            <a:avLst/>
          </a:prstGeom>
        </p:spPr>
      </p:pic>
      <p:pic>
        <p:nvPicPr>
          <p:cNvPr id="5" name="图片 4"/>
          <p:cNvPicPr>
            <a:picLocks noChangeAspect="1"/>
          </p:cNvPicPr>
          <p:nvPr/>
        </p:nvPicPr>
        <p:blipFill>
          <a:blip r:embed="rId4"/>
          <a:stretch>
            <a:fillRect/>
          </a:stretch>
        </p:blipFill>
        <p:spPr>
          <a:xfrm>
            <a:off x="2118440" y="4413042"/>
            <a:ext cx="7231621" cy="1202172"/>
          </a:xfrm>
          <a:prstGeom prst="rect">
            <a:avLst/>
          </a:prstGeom>
        </p:spPr>
      </p:pic>
      <p:pic>
        <p:nvPicPr>
          <p:cNvPr id="6" name="图片 5"/>
          <p:cNvPicPr>
            <a:picLocks noChangeAspect="1"/>
          </p:cNvPicPr>
          <p:nvPr/>
        </p:nvPicPr>
        <p:blipFill>
          <a:blip r:embed="rId5"/>
          <a:stretch>
            <a:fillRect/>
          </a:stretch>
        </p:blipFill>
        <p:spPr>
          <a:xfrm>
            <a:off x="2737129" y="5615214"/>
            <a:ext cx="6049329" cy="953011"/>
          </a:xfrm>
          <a:prstGeom prst="rect">
            <a:avLst/>
          </a:prstGeom>
        </p:spPr>
      </p:pic>
    </p:spTree>
    <p:extLst>
      <p:ext uri="{BB962C8B-B14F-4D97-AF65-F5344CB8AC3E}">
        <p14:creationId xmlns:p14="http://schemas.microsoft.com/office/powerpoint/2010/main" val="25295077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BIC</a:t>
            </a:r>
            <a:r>
              <a:rPr lang="zh-CN" altLang="en-US" dirty="0"/>
              <a:t>得分</a:t>
            </a:r>
          </a:p>
        </p:txBody>
      </p:sp>
      <p:pic>
        <p:nvPicPr>
          <p:cNvPr id="4" name="内容占位符 3"/>
          <p:cNvPicPr>
            <a:picLocks noGrp="1" noChangeAspect="1"/>
          </p:cNvPicPr>
          <p:nvPr>
            <p:ph idx="1"/>
          </p:nvPr>
        </p:nvPicPr>
        <p:blipFill>
          <a:blip r:embed="rId3"/>
          <a:stretch>
            <a:fillRect/>
          </a:stretch>
        </p:blipFill>
        <p:spPr>
          <a:xfrm>
            <a:off x="1249681" y="3696366"/>
            <a:ext cx="10515600" cy="1125011"/>
          </a:xfrm>
          <a:prstGeom prst="rect">
            <a:avLst/>
          </a:prstGeom>
        </p:spPr>
      </p:pic>
      <p:pic>
        <p:nvPicPr>
          <p:cNvPr id="3" name="图片 2"/>
          <p:cNvPicPr>
            <a:picLocks noChangeAspect="1"/>
          </p:cNvPicPr>
          <p:nvPr/>
        </p:nvPicPr>
        <p:blipFill>
          <a:blip r:embed="rId4"/>
          <a:stretch>
            <a:fillRect/>
          </a:stretch>
        </p:blipFill>
        <p:spPr>
          <a:xfrm>
            <a:off x="1503069" y="2133221"/>
            <a:ext cx="9185862" cy="1120612"/>
          </a:xfrm>
          <a:prstGeom prst="rect">
            <a:avLst/>
          </a:prstGeom>
        </p:spPr>
      </p:pic>
    </p:spTree>
    <p:extLst>
      <p:ext uri="{BB962C8B-B14F-4D97-AF65-F5344CB8AC3E}">
        <p14:creationId xmlns:p14="http://schemas.microsoft.com/office/powerpoint/2010/main" val="283325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6CE9A-176C-46E4-A830-C5F9F65CB1D2}"/>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11AB33B8-184A-4948-A2C4-A3142953AB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9808" y="1852810"/>
            <a:ext cx="5552381" cy="3152381"/>
          </a:xfrm>
        </p:spPr>
      </p:pic>
      <p:pic>
        <p:nvPicPr>
          <p:cNvPr id="1026" name="Picture 2" descr="http://latex.codecogs.com/png.latex?%5Cinline%20%5Cdpi%7B200%7D%20%28P%5Cperp%20S%5Cmid%20%5Cvarnothing%29%2C%28P%5Cnot%5Cperp%20S%5Cmid%20I%29%2C%28P%5Cnot%5Cperp%20S%5Cmid%20X%29%2C%28P%5Cperp%20S%5Cmid%20T%29">
            <a:extLst>
              <a:ext uri="{FF2B5EF4-FFF2-40B4-BE49-F238E27FC236}">
                <a16:creationId xmlns:a16="http://schemas.microsoft.com/office/drawing/2014/main" id="{0389C846-8688-4C3D-B1D6-3C278C59E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035" y="5167310"/>
            <a:ext cx="625792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211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ED485-3982-485E-ABB8-3387AC8A66D5}"/>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4E228D8B-2AF3-4992-94F7-A6DEDBFC5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810" y="1852810"/>
            <a:ext cx="5552381" cy="3152381"/>
          </a:xfrm>
          <a:prstGeom prst="rect">
            <a:avLst/>
          </a:prstGeom>
        </p:spPr>
      </p:pic>
      <p:pic>
        <p:nvPicPr>
          <p:cNvPr id="4098" name="Picture 2" descr="http://latex.codecogs.com/png.latex?%5Cinline%20%5Cdpi%7B200%7D%20%28P%5Cperp%20X%5Cmid%20I%29">
            <a:extLst>
              <a:ext uri="{FF2B5EF4-FFF2-40B4-BE49-F238E27FC236}">
                <a16:creationId xmlns:a16="http://schemas.microsoft.com/office/drawing/2014/main" id="{6F201A43-F34F-406B-9B24-0060ED736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862" y="5167310"/>
            <a:ext cx="143827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295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0FA6B-8348-4385-810C-C3D0E5E8CD0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F355889-790B-48B9-A38A-29EEF5F6891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572D5CC-E987-4D69-AEBC-B165592BD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810" y="1852810"/>
            <a:ext cx="5552381" cy="3152381"/>
          </a:xfrm>
          <a:prstGeom prst="rect">
            <a:avLst/>
          </a:prstGeom>
        </p:spPr>
      </p:pic>
      <p:pic>
        <p:nvPicPr>
          <p:cNvPr id="5122" name="Picture 2" descr="http://latex.codecogs.com/png.latex?%5Cinline%20%5Cdpi%7B200%7D%20%28I%5Cperp%20S%5Cmid%20T%29">
            <a:extLst>
              <a:ext uri="{FF2B5EF4-FFF2-40B4-BE49-F238E27FC236}">
                <a16:creationId xmlns:a16="http://schemas.microsoft.com/office/drawing/2014/main" id="{9D7BA1DA-5131-4AE0-A1C3-CB852FD7C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4" y="5140126"/>
            <a:ext cx="135255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5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7FB5A-F85C-4B4B-9941-6952FA0A631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3026486-64CB-4053-AD54-19240798524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0FAD424-6FFA-4251-8B64-F5EA43678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810" y="1852810"/>
            <a:ext cx="5552381" cy="3152381"/>
          </a:xfrm>
          <a:prstGeom prst="rect">
            <a:avLst/>
          </a:prstGeom>
        </p:spPr>
      </p:pic>
      <p:pic>
        <p:nvPicPr>
          <p:cNvPr id="7170" name="Picture 2" descr="http://latex.codecogs.com/png.latex?%5Cinline%20%5Cdpi%7B200%7D%20%28X%5Cperp%20T%5Cmid%20I%29">
            <a:extLst>
              <a:ext uri="{FF2B5EF4-FFF2-40B4-BE49-F238E27FC236}">
                <a16:creationId xmlns:a16="http://schemas.microsoft.com/office/drawing/2014/main" id="{F59200A1-1765-47F3-B0B5-2A768B1B9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387" y="5133876"/>
            <a:ext cx="141922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7B78A-B799-49A9-9C13-66AED14A1CC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E5A4F75-63C5-4F92-B225-32A79EB40CD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EC0C55A-A949-47FE-9961-B60D4704C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810" y="1852810"/>
            <a:ext cx="5552381" cy="3152381"/>
          </a:xfrm>
          <a:prstGeom prst="rect">
            <a:avLst/>
          </a:prstGeom>
        </p:spPr>
      </p:pic>
      <p:pic>
        <p:nvPicPr>
          <p:cNvPr id="6146" name="Picture 2" descr="http://latex.codecogs.com/png.latex?%5Cinline%20%5Cdpi%7B200%7D%20%28X%5Cperp%20S%5Cmid%20T%29%2C%28X%5Cperp%20S%5Cmid%20I%29">
            <a:extLst>
              <a:ext uri="{FF2B5EF4-FFF2-40B4-BE49-F238E27FC236}">
                <a16:creationId xmlns:a16="http://schemas.microsoft.com/office/drawing/2014/main" id="{1DBA364D-7472-4A74-B9CD-FC435FF68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5133876"/>
            <a:ext cx="30480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70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313EAB2-06F0-4C38-96C0-7641B9A68816}"/>
              </a:ext>
            </a:extLst>
          </p:cNvPr>
          <p:cNvPicPr>
            <a:picLocks noChangeAspect="1"/>
          </p:cNvPicPr>
          <p:nvPr/>
        </p:nvPicPr>
        <p:blipFill>
          <a:blip r:embed="rId2"/>
          <a:stretch>
            <a:fillRect/>
          </a:stretch>
        </p:blipFill>
        <p:spPr>
          <a:xfrm>
            <a:off x="3467708" y="2013412"/>
            <a:ext cx="5256584" cy="2831177"/>
          </a:xfrm>
          <a:prstGeom prst="rect">
            <a:avLst/>
          </a:prstGeom>
        </p:spPr>
      </p:pic>
      <p:pic>
        <p:nvPicPr>
          <p:cNvPr id="1032" name="Picture 8" descr="http://latex.codecogs.com/png.latex?%5Cinline%20%5Cdpi%7B200%7D%20%28P%5Cperp%20T%5Cmid%20%5Cvarnothing%29%2C%28P%5Cperp%20S%5Cmid%20%5Cvarnothing%29%2C%28X%5Cperp%20%5C%7BP%2CT%2CS%5C%7D%5Cmid%20I%29%2C%28S%5Cperp%20%5C%7BP%2CI%2CX%5C%7D%5Cmid%20T%29">
            <a:extLst>
              <a:ext uri="{FF2B5EF4-FFF2-40B4-BE49-F238E27FC236}">
                <a16:creationId xmlns:a16="http://schemas.microsoft.com/office/drawing/2014/main" id="{B440361B-A667-4475-9EF2-E02133757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7" y="5167310"/>
            <a:ext cx="8124825" cy="30480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29DDD768-A1F0-4044-B4D2-68039D4E4E22}"/>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686290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64F14-F29A-4E9F-AC40-DD0FCA7FE82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4ED06B06-C2BB-4C97-9BC1-FD86EA7EFE2B}"/>
              </a:ext>
            </a:extLst>
          </p:cNvPr>
          <p:cNvSpPr>
            <a:spLocks noGrp="1"/>
          </p:cNvSpPr>
          <p:nvPr>
            <p:ph idx="1"/>
          </p:nvPr>
        </p:nvSpPr>
        <p:spPr/>
        <p:txBody>
          <a:bodyPr/>
          <a:lstStyle/>
          <a:p>
            <a:r>
              <a:rPr lang="zh-CN" altLang="en-US" dirty="0"/>
              <a:t>表示</a:t>
            </a:r>
            <a:endParaRPr lang="en-US" altLang="zh-CN" dirty="0"/>
          </a:p>
          <a:p>
            <a:pPr lvl="1"/>
            <a:r>
              <a:rPr lang="zh-CN" altLang="en-US" dirty="0"/>
              <a:t>贝叶斯网络        储德明</a:t>
            </a:r>
            <a:endParaRPr lang="en-US" altLang="zh-CN" dirty="0"/>
          </a:p>
          <a:p>
            <a:pPr lvl="1"/>
            <a:r>
              <a:rPr lang="zh-CN" altLang="en-US" dirty="0"/>
              <a:t>马尔可夫网        吴旭东</a:t>
            </a:r>
            <a:endParaRPr lang="en-US" altLang="zh-CN" dirty="0"/>
          </a:p>
          <a:p>
            <a:r>
              <a:rPr lang="zh-CN" altLang="en-US" dirty="0"/>
              <a:t>推断</a:t>
            </a:r>
            <a:endParaRPr lang="en-US" altLang="zh-CN" dirty="0"/>
          </a:p>
          <a:p>
            <a:pPr lvl="1"/>
            <a:r>
              <a:rPr lang="zh-CN" altLang="en-US" dirty="0"/>
              <a:t>精确推断            金莹</a:t>
            </a:r>
            <a:endParaRPr lang="en-US" altLang="zh-CN" dirty="0"/>
          </a:p>
          <a:p>
            <a:pPr lvl="1"/>
            <a:r>
              <a:rPr lang="zh-CN" altLang="en-US" dirty="0"/>
              <a:t>近似推断</a:t>
            </a:r>
            <a:r>
              <a:rPr lang="en-US" altLang="zh-CN" dirty="0"/>
              <a:t>	  </a:t>
            </a:r>
            <a:r>
              <a:rPr lang="zh-CN" altLang="en-US" dirty="0"/>
              <a:t>林喆</a:t>
            </a:r>
            <a:endParaRPr lang="en-US" altLang="zh-CN" dirty="0"/>
          </a:p>
          <a:p>
            <a:r>
              <a:rPr lang="zh-CN" altLang="en-US" dirty="0"/>
              <a:t>学习</a:t>
            </a:r>
            <a:r>
              <a:rPr lang="en-US" altLang="zh-CN" dirty="0"/>
              <a:t>		  </a:t>
            </a:r>
            <a:r>
              <a:rPr lang="zh-CN" altLang="en-US" dirty="0"/>
              <a:t>蔡璟辉</a:t>
            </a:r>
          </a:p>
        </p:txBody>
      </p:sp>
    </p:spTree>
    <p:extLst>
      <p:ext uri="{BB962C8B-B14F-4D97-AF65-F5344CB8AC3E}">
        <p14:creationId xmlns:p14="http://schemas.microsoft.com/office/powerpoint/2010/main" val="3054913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971BE-7ED9-4F9C-B283-A9AB15A6BE43}"/>
              </a:ext>
            </a:extLst>
          </p:cNvPr>
          <p:cNvSpPr>
            <a:spLocks noGrp="1"/>
          </p:cNvSpPr>
          <p:nvPr>
            <p:ph type="title"/>
          </p:nvPr>
        </p:nvSpPr>
        <p:spPr/>
        <p:txBody>
          <a:bodyPr/>
          <a:lstStyle/>
          <a:p>
            <a:r>
              <a:rPr lang="zh-CN" altLang="en-US" dirty="0"/>
              <a:t>隐马尔科夫模型</a:t>
            </a:r>
          </a:p>
        </p:txBody>
      </p:sp>
      <p:sp>
        <p:nvSpPr>
          <p:cNvPr id="3" name="内容占位符 2">
            <a:extLst>
              <a:ext uri="{FF2B5EF4-FFF2-40B4-BE49-F238E27FC236}">
                <a16:creationId xmlns:a16="http://schemas.microsoft.com/office/drawing/2014/main" id="{17144474-C588-429F-8FC0-5B177A713EC1}"/>
              </a:ext>
            </a:extLst>
          </p:cNvPr>
          <p:cNvSpPr>
            <a:spLocks noGrp="1"/>
          </p:cNvSpPr>
          <p:nvPr>
            <p:ph idx="1"/>
          </p:nvPr>
        </p:nvSpPr>
        <p:spPr>
          <a:xfrm>
            <a:off x="2152650" y="3576930"/>
            <a:ext cx="7886700" cy="2600032"/>
          </a:xfrm>
        </p:spPr>
        <p:txBody>
          <a:bodyPr/>
          <a:lstStyle/>
          <a:p>
            <a:r>
              <a:rPr lang="zh-CN" altLang="en-US" dirty="0"/>
              <a:t>时序概率模型，最简单的动态贝叶斯网络</a:t>
            </a:r>
            <a:endParaRPr lang="en-US" altLang="zh-CN" dirty="0"/>
          </a:p>
          <a:p>
            <a:r>
              <a:rPr lang="zh-CN" altLang="en-US" dirty="0"/>
              <a:t>根据贝叶斯网络模型获得概率：</a:t>
            </a:r>
            <a:endParaRPr lang="en-US" altLang="zh-CN" dirty="0"/>
          </a:p>
          <a:p>
            <a:endParaRPr lang="zh-CN" altLang="en-US" dirty="0"/>
          </a:p>
        </p:txBody>
      </p:sp>
      <p:pic>
        <p:nvPicPr>
          <p:cNvPr id="5" name="图片 4">
            <a:extLst>
              <a:ext uri="{FF2B5EF4-FFF2-40B4-BE49-F238E27FC236}">
                <a16:creationId xmlns:a16="http://schemas.microsoft.com/office/drawing/2014/main" id="{AD9D1317-5198-47A5-AC64-E495260A86FD}"/>
              </a:ext>
            </a:extLst>
          </p:cNvPr>
          <p:cNvPicPr>
            <a:picLocks noChangeAspect="1"/>
          </p:cNvPicPr>
          <p:nvPr/>
        </p:nvPicPr>
        <p:blipFill>
          <a:blip r:embed="rId2"/>
          <a:stretch>
            <a:fillRect/>
          </a:stretch>
        </p:blipFill>
        <p:spPr>
          <a:xfrm>
            <a:off x="2315580" y="4725144"/>
            <a:ext cx="7560840" cy="1211630"/>
          </a:xfrm>
          <a:prstGeom prst="rect">
            <a:avLst/>
          </a:prstGeom>
        </p:spPr>
      </p:pic>
      <p:pic>
        <p:nvPicPr>
          <p:cNvPr id="6" name="图片 5">
            <a:extLst>
              <a:ext uri="{FF2B5EF4-FFF2-40B4-BE49-F238E27FC236}">
                <a16:creationId xmlns:a16="http://schemas.microsoft.com/office/drawing/2014/main" id="{9372DBBF-666E-46BD-9959-2B8C783FC192}"/>
              </a:ext>
            </a:extLst>
          </p:cNvPr>
          <p:cNvPicPr>
            <a:picLocks noChangeAspect="1"/>
          </p:cNvPicPr>
          <p:nvPr/>
        </p:nvPicPr>
        <p:blipFill>
          <a:blip r:embed="rId3"/>
          <a:stretch>
            <a:fillRect/>
          </a:stretch>
        </p:blipFill>
        <p:spPr>
          <a:xfrm>
            <a:off x="3242724" y="1668731"/>
            <a:ext cx="5640020" cy="1907653"/>
          </a:xfrm>
          <a:prstGeom prst="rect">
            <a:avLst/>
          </a:prstGeom>
        </p:spPr>
      </p:pic>
    </p:spTree>
    <p:extLst>
      <p:ext uri="{BB962C8B-B14F-4D97-AF65-F5344CB8AC3E}">
        <p14:creationId xmlns:p14="http://schemas.microsoft.com/office/powerpoint/2010/main" val="264910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贝叶斯网中的独立性</a:t>
            </a:r>
          </a:p>
        </p:txBody>
      </p:sp>
      <p:sp>
        <p:nvSpPr>
          <p:cNvPr id="4" name="文本框 3"/>
          <p:cNvSpPr txBox="1"/>
          <p:nvPr/>
        </p:nvSpPr>
        <p:spPr>
          <a:xfrm>
            <a:off x="545123" y="1712830"/>
            <a:ext cx="6453553" cy="4893647"/>
          </a:xfrm>
          <a:prstGeom prst="rect">
            <a:avLst/>
          </a:prstGeom>
          <a:noFill/>
        </p:spPr>
        <p:txBody>
          <a:bodyPr wrap="square" rtlCol="0">
            <a:spAutoFit/>
          </a:bodyPr>
          <a:lstStyle/>
          <a:p>
            <a:r>
              <a:rPr lang="zh-CN" altLang="en-US" sz="2400" dirty="0"/>
              <a:t>可从两种截然不同的方式看待贝叶斯网：</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它提供了以</a:t>
            </a:r>
            <a:r>
              <a:rPr lang="zh-CN" altLang="en-US" sz="2400" b="1" dirty="0"/>
              <a:t>因子分解</a:t>
            </a:r>
            <a:r>
              <a:rPr lang="zh-CN" altLang="en-US" sz="2400" dirty="0"/>
              <a:t>的方式紧凑表示联合分布骨架的数据结构。</a:t>
            </a:r>
            <a:endParaRPr lang="en-US" altLang="zh-CN" sz="24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sz="2400" dirty="0"/>
              <a:t>它是关于一个分布的一系列</a:t>
            </a:r>
            <a:r>
              <a:rPr lang="zh-CN" altLang="en-US" sz="2400" b="1" dirty="0"/>
              <a:t>条件独立性</a:t>
            </a:r>
            <a:r>
              <a:rPr lang="zh-CN" altLang="en-US" sz="2400" dirty="0"/>
              <a:t>假设的紧凑表示。</a:t>
            </a:r>
            <a:endParaRPr lang="en-US" altLang="zh-CN" sz="2400" dirty="0"/>
          </a:p>
          <a:p>
            <a:pPr marL="285750" indent="-285750">
              <a:buFont typeface="Arial" panose="020B0604020202020204" pitchFamily="34" charset="0"/>
              <a:buChar char="•"/>
            </a:pPr>
            <a:endParaRPr lang="en-US" altLang="zh-CN" dirty="0"/>
          </a:p>
          <a:p>
            <a:endParaRPr lang="en-US" altLang="zh-CN" dirty="0"/>
          </a:p>
          <a:p>
            <a:r>
              <a:rPr lang="zh-CN" altLang="en-US" sz="2400" dirty="0"/>
              <a:t>在深层意义上，因子分解和独立性关系有什么样的联系呢？当已知一个分布 </a:t>
            </a:r>
            <a:r>
              <a:rPr lang="en-US" altLang="zh-CN" sz="2400" dirty="0"/>
              <a:t>P </a:t>
            </a:r>
            <a:r>
              <a:rPr lang="zh-CN" altLang="en-US" sz="2400" dirty="0"/>
              <a:t>根据 </a:t>
            </a:r>
            <a:r>
              <a:rPr lang="en-US" altLang="zh-CN" sz="2400" dirty="0"/>
              <a:t>G </a:t>
            </a:r>
            <a:r>
              <a:rPr lang="zh-CN" altLang="en-US" sz="2400" dirty="0"/>
              <a:t>因子分解时，是否可从图 </a:t>
            </a:r>
            <a:r>
              <a:rPr lang="en-US" altLang="zh-CN" sz="2400" dirty="0"/>
              <a:t>G</a:t>
            </a:r>
            <a:r>
              <a:rPr lang="zh-CN" altLang="en-US" sz="2400" dirty="0"/>
              <a:t> 中读出 </a:t>
            </a:r>
            <a:r>
              <a:rPr lang="en-US" altLang="zh-CN" sz="2400" dirty="0"/>
              <a:t>P </a:t>
            </a:r>
            <a:r>
              <a:rPr lang="zh-CN" altLang="en-US" sz="2400" dirty="0"/>
              <a:t>蕴含的独立关系？</a:t>
            </a:r>
            <a:endParaRPr lang="en-US" altLang="zh-CN" sz="2400" dirty="0"/>
          </a:p>
          <a:p>
            <a:pPr marL="285750" indent="-285750">
              <a:buFont typeface="Arial" panose="020B0604020202020204" pitchFamily="34" charset="0"/>
              <a:buChar char="•"/>
            </a:pPr>
            <a:endParaRPr lang="zh-CN" altLang="en-US" dirty="0"/>
          </a:p>
        </p:txBody>
      </p:sp>
      <p:pic>
        <p:nvPicPr>
          <p:cNvPr id="5" name="图片 4"/>
          <p:cNvPicPr>
            <a:picLocks noChangeAspect="1"/>
          </p:cNvPicPr>
          <p:nvPr/>
        </p:nvPicPr>
        <p:blipFill>
          <a:blip r:embed="rId3"/>
          <a:stretch>
            <a:fillRect/>
          </a:stretch>
        </p:blipFill>
        <p:spPr>
          <a:xfrm>
            <a:off x="7262447" y="1855578"/>
            <a:ext cx="4530969" cy="3692221"/>
          </a:xfrm>
          <a:prstGeom prst="rect">
            <a:avLst/>
          </a:prstGeom>
        </p:spPr>
      </p:pic>
    </p:spTree>
    <p:extLst>
      <p:ext uri="{BB962C8B-B14F-4D97-AF65-F5344CB8AC3E}">
        <p14:creationId xmlns:p14="http://schemas.microsoft.com/office/powerpoint/2010/main" val="1062469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贝叶斯网语义</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2" y="2473489"/>
            <a:ext cx="10080197" cy="1957834"/>
          </a:xfrm>
          <a:prstGeom prst="rect">
            <a:avLst/>
          </a:prstGeom>
        </p:spPr>
      </p:pic>
    </p:spTree>
    <p:extLst>
      <p:ext uri="{BB962C8B-B14F-4D97-AF65-F5344CB8AC3E}">
        <p14:creationId xmlns:p14="http://schemas.microsoft.com/office/powerpoint/2010/main" val="347645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en-US" altLang="zh-CN" sz="4400" b="1" dirty="0"/>
              <a:t>d-</a:t>
            </a:r>
            <a:r>
              <a:rPr lang="zh-CN" altLang="en-US" sz="4400" b="1" dirty="0"/>
              <a:t>分离</a:t>
            </a:r>
            <a:r>
              <a:rPr lang="en-US" altLang="zh-CN" sz="4400" b="1" dirty="0"/>
              <a:t>(d-Separation)</a:t>
            </a:r>
            <a:endParaRPr lang="zh-CN" altLang="en-US" sz="4400" b="1" dirty="0"/>
          </a:p>
        </p:txBody>
      </p:sp>
      <p:sp>
        <p:nvSpPr>
          <p:cNvPr id="4" name="文本框 3"/>
          <p:cNvSpPr txBox="1"/>
          <p:nvPr/>
        </p:nvSpPr>
        <p:spPr>
          <a:xfrm>
            <a:off x="545123" y="1712830"/>
            <a:ext cx="10937631" cy="461665"/>
          </a:xfrm>
          <a:prstGeom prst="rect">
            <a:avLst/>
          </a:prstGeom>
          <a:noFill/>
        </p:spPr>
        <p:txBody>
          <a:bodyPr wrap="square" rtlCol="0">
            <a:spAutoFit/>
          </a:bodyPr>
          <a:lstStyle/>
          <a:p>
            <a:r>
              <a:rPr lang="zh-CN" altLang="en-US" sz="2400" dirty="0"/>
              <a:t>根据之前关于有效迹的讨论，这里引出</a:t>
            </a:r>
            <a:r>
              <a:rPr lang="en-US" altLang="zh-CN" sz="2400" dirty="0"/>
              <a:t>d-</a:t>
            </a:r>
            <a:r>
              <a:rPr lang="zh-CN" altLang="en-US" sz="2400" dirty="0"/>
              <a:t>分离的概念：</a:t>
            </a:r>
            <a:endParaRPr lang="en-US" altLang="zh-CN" sz="2400" dirty="0"/>
          </a:p>
        </p:txBody>
      </p:sp>
      <p:pic>
        <p:nvPicPr>
          <p:cNvPr id="3" name="图片 2"/>
          <p:cNvPicPr>
            <a:picLocks noChangeAspect="1"/>
          </p:cNvPicPr>
          <p:nvPr/>
        </p:nvPicPr>
        <p:blipFill>
          <a:blip r:embed="rId3"/>
          <a:stretch>
            <a:fillRect/>
          </a:stretch>
        </p:blipFill>
        <p:spPr>
          <a:xfrm>
            <a:off x="1058373" y="2566643"/>
            <a:ext cx="9911130" cy="1647497"/>
          </a:xfrm>
          <a:prstGeom prst="rect">
            <a:avLst/>
          </a:prstGeom>
        </p:spPr>
      </p:pic>
      <p:sp>
        <p:nvSpPr>
          <p:cNvPr id="7" name="文本框 6"/>
          <p:cNvSpPr txBox="1"/>
          <p:nvPr/>
        </p:nvSpPr>
        <p:spPr>
          <a:xfrm>
            <a:off x="548055" y="4722729"/>
            <a:ext cx="10937631" cy="461665"/>
          </a:xfrm>
          <a:prstGeom prst="rect">
            <a:avLst/>
          </a:prstGeom>
          <a:noFill/>
        </p:spPr>
        <p:txBody>
          <a:bodyPr wrap="square" rtlCol="0">
            <a:spAutoFit/>
          </a:bodyPr>
          <a:lstStyle/>
          <a:p>
            <a:r>
              <a:rPr lang="zh-CN" altLang="en-US" sz="2400" dirty="0"/>
              <a:t>这个集合也称为</a:t>
            </a:r>
            <a:r>
              <a:rPr lang="zh-CN" altLang="en-US" sz="2400" b="1" dirty="0"/>
              <a:t>全局马尔可夫独立性</a:t>
            </a:r>
            <a:r>
              <a:rPr lang="zh-CN" altLang="en-US" sz="2400" dirty="0"/>
              <a:t>集。</a:t>
            </a:r>
            <a:endParaRPr lang="en-US" altLang="zh-CN" sz="2400" dirty="0"/>
          </a:p>
        </p:txBody>
      </p:sp>
    </p:spTree>
    <p:extLst>
      <p:ext uri="{BB962C8B-B14F-4D97-AF65-F5344CB8AC3E}">
        <p14:creationId xmlns:p14="http://schemas.microsoft.com/office/powerpoint/2010/main" val="2866738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en-US" altLang="zh-CN" sz="4400" b="1" dirty="0"/>
              <a:t>d-</a:t>
            </a:r>
            <a:r>
              <a:rPr lang="zh-CN" altLang="en-US" sz="4400" b="1" dirty="0"/>
              <a:t>分离</a:t>
            </a:r>
            <a:r>
              <a:rPr lang="en-US" altLang="zh-CN" sz="4400" b="1" dirty="0"/>
              <a:t>(d-Separation)</a:t>
            </a:r>
            <a:endParaRPr lang="zh-CN" altLang="en-US" sz="4400" b="1" dirty="0"/>
          </a:p>
        </p:txBody>
      </p:sp>
      <mc:AlternateContent xmlns:mc="http://schemas.openxmlformats.org/markup-compatibility/2006" xmlns:a14="http://schemas.microsoft.com/office/drawing/2010/main">
        <mc:Choice Requires="a14">
          <p:sp>
            <p:nvSpPr>
              <p:cNvPr id="5" name="文本框 4"/>
              <p:cNvSpPr txBox="1"/>
              <p:nvPr/>
            </p:nvSpPr>
            <p:spPr>
              <a:xfrm>
                <a:off x="536331" y="2655278"/>
                <a:ext cx="6690945" cy="32787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oMath>
                  </m:oMathPara>
                </a14:m>
                <a:endParaRPr lang="en-US" altLang="zh-CN" sz="2000" b="0" dirty="0"/>
              </a:p>
              <a:p>
                <a:endParaRPr lang="en-US" altLang="zh-CN" sz="2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𝑆</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sub>
                        <m:sup/>
                        <m:e>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nary>
                    </m:oMath>
                  </m:oMathPara>
                </a14:m>
                <a:endParaRPr lang="en-US" altLang="zh-CN" sz="2000" b="0" dirty="0"/>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               =</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𝐼</m:t>
                          </m:r>
                        </m:sub>
                        <m:sup/>
                        <m:e>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e>
                      </m:nary>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𝐺</m:t>
                          </m:r>
                        </m:sub>
                        <m:sup/>
                        <m:e>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e>
                      </m:nary>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𝐿</m:t>
                          </m:r>
                        </m:sub>
                        <m:sup/>
                        <m:e>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e>
                      </m:nary>
                    </m:oMath>
                  </m:oMathPara>
                </a14:m>
                <a:endParaRPr lang="en-US" altLang="zh-CN" sz="2000" b="0" dirty="0"/>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𝐼</m:t>
                          </m:r>
                        </m:sub>
                        <m:sup/>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e>
                      </m:nary>
                    </m:oMath>
                  </m:oMathPara>
                </a14:m>
                <a:endParaRPr lang="en-US" altLang="zh-CN" sz="2000" b="0" dirty="0"/>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e>
                      </m:d>
                    </m:oMath>
                  </m:oMathPara>
                </a14:m>
                <a:endParaRPr lang="en-US" altLang="zh-CN" sz="2000" b="0" dirty="0"/>
              </a:p>
            </p:txBody>
          </p:sp>
        </mc:Choice>
        <mc:Fallback xmlns="">
          <p:sp>
            <p:nvSpPr>
              <p:cNvPr id="5" name="文本框 4"/>
              <p:cNvSpPr txBox="1">
                <a:spLocks noRot="1" noChangeAspect="1" noMove="1" noResize="1" noEditPoints="1" noAdjustHandles="1" noChangeArrowheads="1" noChangeShapeType="1" noTextEdit="1"/>
              </p:cNvSpPr>
              <p:nvPr/>
            </p:nvSpPr>
            <p:spPr>
              <a:xfrm>
                <a:off x="536331" y="2655278"/>
                <a:ext cx="6690945" cy="3278718"/>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3433" y="2760784"/>
            <a:ext cx="4141395" cy="2831123"/>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545123" y="1712830"/>
                <a:ext cx="10937631" cy="461665"/>
              </a:xfrm>
              <a:prstGeom prst="rect">
                <a:avLst/>
              </a:prstGeom>
              <a:noFill/>
            </p:spPr>
            <p:txBody>
              <a:bodyPr wrap="square" rtlCol="0">
                <a:spAutoFit/>
              </a:bodyPr>
              <a:lstStyle/>
              <a:p>
                <a:r>
                  <a:rPr lang="zh-CN" altLang="en-US" sz="2400" dirty="0"/>
                  <a:t>如果</a:t>
                </a:r>
                <a:r>
                  <a:rPr lang="en-US" altLang="zh-CN" sz="2400" dirty="0"/>
                  <a:t>P</a:t>
                </a:r>
                <a:r>
                  <a:rPr lang="zh-CN" altLang="en-US" sz="2400" dirty="0"/>
                  <a:t>根据</a:t>
                </a:r>
                <a:r>
                  <a:rPr lang="en-US" altLang="zh-CN" sz="2400" dirty="0"/>
                  <a:t>G</a:t>
                </a:r>
                <a:r>
                  <a:rPr lang="zh-CN" altLang="en-US" sz="2400" dirty="0"/>
                  <a:t>因子分解，给定</a:t>
                </a:r>
                <a:r>
                  <a:rPr lang="en-US" altLang="zh-CN" sz="2400" dirty="0"/>
                  <a:t>Z</a:t>
                </a:r>
                <a:r>
                  <a:rPr lang="zh-CN" altLang="en-US" sz="2400" dirty="0"/>
                  <a:t>时</a:t>
                </a:r>
                <a:r>
                  <a:rPr lang="en-US" altLang="zh-CN" sz="2400" dirty="0"/>
                  <a:t>X</a:t>
                </a:r>
                <a:r>
                  <a:rPr lang="zh-CN" altLang="en-US" sz="2400" dirty="0"/>
                  <a:t>与</a:t>
                </a:r>
                <a:r>
                  <a:rPr lang="en-US" altLang="zh-CN" sz="2400" dirty="0"/>
                  <a:t>Y</a:t>
                </a:r>
                <a:r>
                  <a:rPr lang="zh-CN" altLang="en-US" sz="2400" dirty="0"/>
                  <a:t>在</a:t>
                </a:r>
                <a:r>
                  <a:rPr lang="en-US" altLang="zh-CN" sz="2400" dirty="0"/>
                  <a:t>G</a:t>
                </a:r>
                <a:r>
                  <a:rPr lang="zh-CN" altLang="en-US" sz="2400" dirty="0"/>
                  <a:t>上是</a:t>
                </a:r>
                <a:r>
                  <a:rPr lang="en-US" altLang="zh-CN" sz="2400" dirty="0"/>
                  <a:t>d-</a:t>
                </a:r>
                <a:r>
                  <a:rPr lang="zh-CN" altLang="en-US" sz="2400" dirty="0"/>
                  <a:t>分离的，则</a:t>
                </a:r>
                <a:r>
                  <a:rPr lang="en-US" altLang="zh-CN" sz="2400" dirty="0"/>
                  <a:t>P</a:t>
                </a:r>
                <a:r>
                  <a:rPr lang="zh-CN" altLang="en-US" sz="2400" dirty="0"/>
                  <a:t>满足</a:t>
                </a:r>
                <a14:m>
                  <m:oMath xmlns:m="http://schemas.openxmlformats.org/officeDocument/2006/math">
                    <m:r>
                      <a:rPr lang="zh-CN" altLang="en-US" sz="2400" i="1" dirty="0" smtClean="0">
                        <a:latin typeface="Cambria Math" panose="02040503050406030204" pitchFamily="18" charset="0"/>
                      </a:rPr>
                      <m:t>𝑋</m:t>
                    </m:r>
                    <m:r>
                      <a:rPr lang="zh-CN" altLang="en-US" sz="2400" i="0" dirty="0" smtClean="0">
                        <a:latin typeface="Cambria Math" panose="02040503050406030204" pitchFamily="18" charset="0"/>
                      </a:rPr>
                      <m:t>⊥</m:t>
                    </m:r>
                    <m:d>
                      <m:dPr>
                        <m:begChr m:val=""/>
                        <m:endChr m:val="|"/>
                        <m:ctrlPr>
                          <a:rPr lang="zh-CN" altLang="en-US" sz="2400" i="1" dirty="0" smtClean="0">
                            <a:latin typeface="Cambria Math" panose="02040503050406030204" pitchFamily="18" charset="0"/>
                          </a:rPr>
                        </m:ctrlPr>
                      </m:dPr>
                      <m:e>
                        <m:r>
                          <a:rPr lang="zh-CN" altLang="en-US" sz="2400" i="1" dirty="0" smtClean="0">
                            <a:latin typeface="Cambria Math" panose="02040503050406030204" pitchFamily="18" charset="0"/>
                          </a:rPr>
                          <m:t>𝑌</m:t>
                        </m:r>
                        <m:r>
                          <a:rPr lang="en-US" altLang="zh-CN" sz="2400" b="0" i="1" dirty="0" smtClean="0">
                            <a:latin typeface="Cambria Math" panose="02040503050406030204" pitchFamily="18" charset="0"/>
                          </a:rPr>
                          <m:t> </m:t>
                        </m:r>
                      </m:e>
                    </m:d>
                    <m:r>
                      <a:rPr lang="en-US" altLang="zh-CN" sz="2400" b="0" i="1" dirty="0" smtClean="0">
                        <a:latin typeface="Cambria Math" panose="02040503050406030204" pitchFamily="18" charset="0"/>
                      </a:rPr>
                      <m:t> </m:t>
                    </m:r>
                    <m:r>
                      <a:rPr lang="zh-CN" altLang="en-US" sz="2400" i="1" dirty="0" smtClean="0">
                        <a:latin typeface="Cambria Math" panose="02040503050406030204" pitchFamily="18" charset="0"/>
                      </a:rPr>
                      <m:t>𝑍</m:t>
                    </m:r>
                    <m:r>
                      <a:rPr lang="zh-CN" altLang="en-US" sz="2400" i="1" dirty="0">
                        <a:latin typeface="Cambria Math" panose="02040503050406030204" pitchFamily="18" charset="0"/>
                      </a:rPr>
                      <m:t>。</m:t>
                    </m:r>
                  </m:oMath>
                </a14:m>
                <a:endParaRPr lang="en-US" altLang="zh-CN"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45123" y="1712830"/>
                <a:ext cx="10937631" cy="461665"/>
              </a:xfrm>
              <a:prstGeom prst="rect">
                <a:avLst/>
              </a:prstGeom>
              <a:blipFill>
                <a:blip r:embed="rId5"/>
                <a:stretch>
                  <a:fillRect l="-836" t="-130263" b="-194737"/>
                </a:stretch>
              </a:blipFill>
            </p:spPr>
            <p:txBody>
              <a:bodyPr/>
              <a:lstStyle/>
              <a:p>
                <a:r>
                  <a:rPr lang="zh-CN" altLang="en-US">
                    <a:noFill/>
                  </a:rPr>
                  <a:t> </a:t>
                </a:r>
              </a:p>
            </p:txBody>
          </p:sp>
        </mc:Fallback>
      </mc:AlternateContent>
      <p:sp>
        <p:nvSpPr>
          <p:cNvPr id="4" name="任意多边形 3"/>
          <p:cNvSpPr/>
          <p:nvPr/>
        </p:nvSpPr>
        <p:spPr>
          <a:xfrm>
            <a:off x="8570460" y="3478695"/>
            <a:ext cx="2067339" cy="407504"/>
          </a:xfrm>
          <a:custGeom>
            <a:avLst/>
            <a:gdLst>
              <a:gd name="connsiteX0" fmla="*/ 0 w 2067339"/>
              <a:gd name="connsiteY0" fmla="*/ 0 h 407504"/>
              <a:gd name="connsiteX1" fmla="*/ 89452 w 2067339"/>
              <a:gd name="connsiteY1" fmla="*/ 69574 h 407504"/>
              <a:gd name="connsiteX2" fmla="*/ 129209 w 2067339"/>
              <a:gd name="connsiteY2" fmla="*/ 119269 h 407504"/>
              <a:gd name="connsiteX3" fmla="*/ 159026 w 2067339"/>
              <a:gd name="connsiteY3" fmla="*/ 129208 h 407504"/>
              <a:gd name="connsiteX4" fmla="*/ 208722 w 2067339"/>
              <a:gd name="connsiteY4" fmla="*/ 159026 h 407504"/>
              <a:gd name="connsiteX5" fmla="*/ 238539 w 2067339"/>
              <a:gd name="connsiteY5" fmla="*/ 178904 h 407504"/>
              <a:gd name="connsiteX6" fmla="*/ 298174 w 2067339"/>
              <a:gd name="connsiteY6" fmla="*/ 198782 h 407504"/>
              <a:gd name="connsiteX7" fmla="*/ 447261 w 2067339"/>
              <a:gd name="connsiteY7" fmla="*/ 248478 h 407504"/>
              <a:gd name="connsiteX8" fmla="*/ 477078 w 2067339"/>
              <a:gd name="connsiteY8" fmla="*/ 258417 h 407504"/>
              <a:gd name="connsiteX9" fmla="*/ 506895 w 2067339"/>
              <a:gd name="connsiteY9" fmla="*/ 268356 h 407504"/>
              <a:gd name="connsiteX10" fmla="*/ 586409 w 2067339"/>
              <a:gd name="connsiteY10" fmla="*/ 288235 h 407504"/>
              <a:gd name="connsiteX11" fmla="*/ 695739 w 2067339"/>
              <a:gd name="connsiteY11" fmla="*/ 278295 h 407504"/>
              <a:gd name="connsiteX12" fmla="*/ 785191 w 2067339"/>
              <a:gd name="connsiteY12" fmla="*/ 248478 h 407504"/>
              <a:gd name="connsiteX13" fmla="*/ 854765 w 2067339"/>
              <a:gd name="connsiteY13" fmla="*/ 228600 h 407504"/>
              <a:gd name="connsiteX14" fmla="*/ 954156 w 2067339"/>
              <a:gd name="connsiteY14" fmla="*/ 178904 h 407504"/>
              <a:gd name="connsiteX15" fmla="*/ 983974 w 2067339"/>
              <a:gd name="connsiteY15" fmla="*/ 159026 h 407504"/>
              <a:gd name="connsiteX16" fmla="*/ 1023730 w 2067339"/>
              <a:gd name="connsiteY16" fmla="*/ 149087 h 407504"/>
              <a:gd name="connsiteX17" fmla="*/ 1053548 w 2067339"/>
              <a:gd name="connsiteY17" fmla="*/ 139148 h 407504"/>
              <a:gd name="connsiteX18" fmla="*/ 1143000 w 2067339"/>
              <a:gd name="connsiteY18" fmla="*/ 99391 h 407504"/>
              <a:gd name="connsiteX19" fmla="*/ 1172817 w 2067339"/>
              <a:gd name="connsiteY19" fmla="*/ 89452 h 407504"/>
              <a:gd name="connsiteX20" fmla="*/ 1202635 w 2067339"/>
              <a:gd name="connsiteY20" fmla="*/ 69574 h 407504"/>
              <a:gd name="connsiteX21" fmla="*/ 1292087 w 2067339"/>
              <a:gd name="connsiteY21" fmla="*/ 39756 h 407504"/>
              <a:gd name="connsiteX22" fmla="*/ 1321904 w 2067339"/>
              <a:gd name="connsiteY22" fmla="*/ 29817 h 407504"/>
              <a:gd name="connsiteX23" fmla="*/ 1401417 w 2067339"/>
              <a:gd name="connsiteY23" fmla="*/ 39756 h 407504"/>
              <a:gd name="connsiteX24" fmla="*/ 1461052 w 2067339"/>
              <a:gd name="connsiteY24" fmla="*/ 79513 h 407504"/>
              <a:gd name="connsiteX25" fmla="*/ 1490869 w 2067339"/>
              <a:gd name="connsiteY25" fmla="*/ 89452 h 407504"/>
              <a:gd name="connsiteX26" fmla="*/ 1540565 w 2067339"/>
              <a:gd name="connsiteY26" fmla="*/ 119269 h 407504"/>
              <a:gd name="connsiteX27" fmla="*/ 1600200 w 2067339"/>
              <a:gd name="connsiteY27" fmla="*/ 149087 h 407504"/>
              <a:gd name="connsiteX28" fmla="*/ 1659835 w 2067339"/>
              <a:gd name="connsiteY28" fmla="*/ 188843 h 407504"/>
              <a:gd name="connsiteX29" fmla="*/ 1679713 w 2067339"/>
              <a:gd name="connsiteY29" fmla="*/ 208722 h 407504"/>
              <a:gd name="connsiteX30" fmla="*/ 1739348 w 2067339"/>
              <a:gd name="connsiteY30" fmla="*/ 228600 h 407504"/>
              <a:gd name="connsiteX31" fmla="*/ 1769165 w 2067339"/>
              <a:gd name="connsiteY31" fmla="*/ 248478 h 407504"/>
              <a:gd name="connsiteX32" fmla="*/ 1828800 w 2067339"/>
              <a:gd name="connsiteY32" fmla="*/ 268356 h 407504"/>
              <a:gd name="connsiteX33" fmla="*/ 1878495 w 2067339"/>
              <a:gd name="connsiteY33" fmla="*/ 308113 h 407504"/>
              <a:gd name="connsiteX34" fmla="*/ 1908313 w 2067339"/>
              <a:gd name="connsiteY34" fmla="*/ 318052 h 407504"/>
              <a:gd name="connsiteX35" fmla="*/ 1938130 w 2067339"/>
              <a:gd name="connsiteY35" fmla="*/ 337930 h 407504"/>
              <a:gd name="connsiteX36" fmla="*/ 1967948 w 2067339"/>
              <a:gd name="connsiteY36" fmla="*/ 347869 h 407504"/>
              <a:gd name="connsiteX37" fmla="*/ 2017643 w 2067339"/>
              <a:gd name="connsiteY37" fmla="*/ 377687 h 407504"/>
              <a:gd name="connsiteX38" fmla="*/ 2037522 w 2067339"/>
              <a:gd name="connsiteY38" fmla="*/ 397565 h 407504"/>
              <a:gd name="connsiteX39" fmla="*/ 2067339 w 2067339"/>
              <a:gd name="connsiteY39" fmla="*/ 407504 h 40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67339" h="407504">
                <a:moveTo>
                  <a:pt x="0" y="0"/>
                </a:moveTo>
                <a:cubicBezTo>
                  <a:pt x="35177" y="21106"/>
                  <a:pt x="65711" y="33963"/>
                  <a:pt x="89452" y="69574"/>
                </a:cubicBezTo>
                <a:cubicBezTo>
                  <a:pt x="98482" y="83119"/>
                  <a:pt x="113471" y="109826"/>
                  <a:pt x="129209" y="119269"/>
                </a:cubicBezTo>
                <a:cubicBezTo>
                  <a:pt x="138193" y="124659"/>
                  <a:pt x="149087" y="125895"/>
                  <a:pt x="159026" y="129208"/>
                </a:cubicBezTo>
                <a:cubicBezTo>
                  <a:pt x="197851" y="168035"/>
                  <a:pt x="157113" y="133222"/>
                  <a:pt x="208722" y="159026"/>
                </a:cubicBezTo>
                <a:cubicBezTo>
                  <a:pt x="219406" y="164368"/>
                  <a:pt x="227623" y="174053"/>
                  <a:pt x="238539" y="178904"/>
                </a:cubicBezTo>
                <a:cubicBezTo>
                  <a:pt x="257687" y="187414"/>
                  <a:pt x="278296" y="192156"/>
                  <a:pt x="298174" y="198782"/>
                </a:cubicBezTo>
                <a:lnTo>
                  <a:pt x="447261" y="248478"/>
                </a:lnTo>
                <a:lnTo>
                  <a:pt x="477078" y="258417"/>
                </a:lnTo>
                <a:cubicBezTo>
                  <a:pt x="487017" y="261730"/>
                  <a:pt x="496731" y="265815"/>
                  <a:pt x="506895" y="268356"/>
                </a:cubicBezTo>
                <a:lnTo>
                  <a:pt x="586409" y="288235"/>
                </a:lnTo>
                <a:cubicBezTo>
                  <a:pt x="622852" y="284922"/>
                  <a:pt x="659702" y="284655"/>
                  <a:pt x="695739" y="278295"/>
                </a:cubicBezTo>
                <a:cubicBezTo>
                  <a:pt x="729545" y="272329"/>
                  <a:pt x="753379" y="256431"/>
                  <a:pt x="785191" y="248478"/>
                </a:cubicBezTo>
                <a:cubicBezTo>
                  <a:pt x="794549" y="246139"/>
                  <a:pt x="843098" y="235082"/>
                  <a:pt x="854765" y="228600"/>
                </a:cubicBezTo>
                <a:cubicBezTo>
                  <a:pt x="951584" y="174811"/>
                  <a:pt x="876461" y="198328"/>
                  <a:pt x="954156" y="178904"/>
                </a:cubicBezTo>
                <a:cubicBezTo>
                  <a:pt x="964095" y="172278"/>
                  <a:pt x="972994" y="163731"/>
                  <a:pt x="983974" y="159026"/>
                </a:cubicBezTo>
                <a:cubicBezTo>
                  <a:pt x="996529" y="153645"/>
                  <a:pt x="1010596" y="152840"/>
                  <a:pt x="1023730" y="149087"/>
                </a:cubicBezTo>
                <a:cubicBezTo>
                  <a:pt x="1033804" y="146209"/>
                  <a:pt x="1043609" y="142461"/>
                  <a:pt x="1053548" y="139148"/>
                </a:cubicBezTo>
                <a:cubicBezTo>
                  <a:pt x="1100799" y="107645"/>
                  <a:pt x="1072032" y="123047"/>
                  <a:pt x="1143000" y="99391"/>
                </a:cubicBezTo>
                <a:cubicBezTo>
                  <a:pt x="1152939" y="96078"/>
                  <a:pt x="1164100" y="95263"/>
                  <a:pt x="1172817" y="89452"/>
                </a:cubicBezTo>
                <a:cubicBezTo>
                  <a:pt x="1182756" y="82826"/>
                  <a:pt x="1191719" y="74426"/>
                  <a:pt x="1202635" y="69574"/>
                </a:cubicBezTo>
                <a:cubicBezTo>
                  <a:pt x="1202654" y="69566"/>
                  <a:pt x="1277169" y="44729"/>
                  <a:pt x="1292087" y="39756"/>
                </a:cubicBezTo>
                <a:lnTo>
                  <a:pt x="1321904" y="29817"/>
                </a:lnTo>
                <a:cubicBezTo>
                  <a:pt x="1348408" y="33130"/>
                  <a:pt x="1376263" y="30772"/>
                  <a:pt x="1401417" y="39756"/>
                </a:cubicBezTo>
                <a:cubicBezTo>
                  <a:pt x="1423916" y="47791"/>
                  <a:pt x="1438387" y="71958"/>
                  <a:pt x="1461052" y="79513"/>
                </a:cubicBezTo>
                <a:lnTo>
                  <a:pt x="1490869" y="89452"/>
                </a:lnTo>
                <a:cubicBezTo>
                  <a:pt x="1529699" y="128281"/>
                  <a:pt x="1488953" y="93462"/>
                  <a:pt x="1540565" y="119269"/>
                </a:cubicBezTo>
                <a:cubicBezTo>
                  <a:pt x="1617631" y="157803"/>
                  <a:pt x="1525255" y="124106"/>
                  <a:pt x="1600200" y="149087"/>
                </a:cubicBezTo>
                <a:cubicBezTo>
                  <a:pt x="1676025" y="224912"/>
                  <a:pt x="1587911" y="145688"/>
                  <a:pt x="1659835" y="188843"/>
                </a:cubicBezTo>
                <a:cubicBezTo>
                  <a:pt x="1667870" y="193664"/>
                  <a:pt x="1671332" y="204531"/>
                  <a:pt x="1679713" y="208722"/>
                </a:cubicBezTo>
                <a:cubicBezTo>
                  <a:pt x="1698454" y="218093"/>
                  <a:pt x="1739348" y="228600"/>
                  <a:pt x="1739348" y="228600"/>
                </a:cubicBezTo>
                <a:cubicBezTo>
                  <a:pt x="1749287" y="235226"/>
                  <a:pt x="1758249" y="243627"/>
                  <a:pt x="1769165" y="248478"/>
                </a:cubicBezTo>
                <a:cubicBezTo>
                  <a:pt x="1788313" y="256988"/>
                  <a:pt x="1828800" y="268356"/>
                  <a:pt x="1828800" y="268356"/>
                </a:cubicBezTo>
                <a:cubicBezTo>
                  <a:pt x="1847289" y="286846"/>
                  <a:pt x="1853418" y="295575"/>
                  <a:pt x="1878495" y="308113"/>
                </a:cubicBezTo>
                <a:cubicBezTo>
                  <a:pt x="1887866" y="312798"/>
                  <a:pt x="1898374" y="314739"/>
                  <a:pt x="1908313" y="318052"/>
                </a:cubicBezTo>
                <a:cubicBezTo>
                  <a:pt x="1918252" y="324678"/>
                  <a:pt x="1927446" y="332588"/>
                  <a:pt x="1938130" y="337930"/>
                </a:cubicBezTo>
                <a:cubicBezTo>
                  <a:pt x="1947501" y="342615"/>
                  <a:pt x="1958964" y="342479"/>
                  <a:pt x="1967948" y="347869"/>
                </a:cubicBezTo>
                <a:cubicBezTo>
                  <a:pt x="2036166" y="388800"/>
                  <a:pt x="1933174" y="349531"/>
                  <a:pt x="2017643" y="377687"/>
                </a:cubicBezTo>
                <a:cubicBezTo>
                  <a:pt x="2024269" y="384313"/>
                  <a:pt x="2029487" y="392744"/>
                  <a:pt x="2037522" y="397565"/>
                </a:cubicBezTo>
                <a:cubicBezTo>
                  <a:pt x="2046506" y="402955"/>
                  <a:pt x="2067339" y="407504"/>
                  <a:pt x="2067339" y="407504"/>
                </a:cubicBezTo>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71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图与分布</a:t>
            </a:r>
          </a:p>
        </p:txBody>
      </p:sp>
      <p:sp>
        <p:nvSpPr>
          <p:cNvPr id="4" name="文本框 3"/>
          <p:cNvSpPr txBox="1"/>
          <p:nvPr/>
        </p:nvSpPr>
        <p:spPr>
          <a:xfrm>
            <a:off x="545123" y="1712830"/>
            <a:ext cx="10937631" cy="2308324"/>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贝叶斯网的形式化语义是一系列独立性断言。同时另一方面，贝叶斯网是由条件概率分布</a:t>
            </a:r>
            <a:r>
              <a:rPr lang="en-US" altLang="zh-CN" sz="2400" dirty="0"/>
              <a:t>(CPDs)</a:t>
            </a:r>
            <a:r>
              <a:rPr lang="zh-CN" altLang="en-US" sz="2400" dirty="0"/>
              <a:t>做注释的图，这个图通过链式法则为贝叶斯网定义了一个联合分布。</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a:t>接下来将证明这两个定义实际上是等价的：分布 </a:t>
            </a:r>
            <a:r>
              <a:rPr lang="en-US" altLang="zh-CN" sz="2400" dirty="0"/>
              <a:t>P </a:t>
            </a:r>
            <a:r>
              <a:rPr lang="zh-CN" altLang="en-US" sz="2400" dirty="0"/>
              <a:t>满足与图 </a:t>
            </a:r>
            <a:r>
              <a:rPr lang="en-US" altLang="zh-CN" sz="2400" dirty="0"/>
              <a:t>G </a:t>
            </a:r>
            <a:r>
              <a:rPr lang="zh-CN" altLang="en-US" sz="2400" dirty="0"/>
              <a:t>相关的条件独立性，</a:t>
            </a:r>
            <a:r>
              <a:rPr lang="zh-CN" altLang="en-US" sz="2400" b="1" dirty="0"/>
              <a:t>当且仅当</a:t>
            </a:r>
            <a:r>
              <a:rPr lang="zh-CN" altLang="en-US" sz="2400" dirty="0"/>
              <a:t> </a:t>
            </a:r>
            <a:r>
              <a:rPr lang="en-US" altLang="zh-CN" sz="2400" dirty="0"/>
              <a:t>P </a:t>
            </a:r>
            <a:r>
              <a:rPr lang="zh-CN" altLang="en-US" sz="2400" dirty="0"/>
              <a:t>可以由图 </a:t>
            </a:r>
            <a:r>
              <a:rPr lang="en-US" altLang="zh-CN" sz="2400" dirty="0"/>
              <a:t>G </a:t>
            </a:r>
            <a:r>
              <a:rPr lang="zh-CN" altLang="en-US" sz="2400" dirty="0"/>
              <a:t>相关的一系列条件概率分布表示。</a:t>
            </a:r>
            <a:endParaRPr lang="en-US" altLang="zh-CN" sz="2400" dirty="0"/>
          </a:p>
        </p:txBody>
      </p:sp>
    </p:spTree>
    <p:extLst>
      <p:ext uri="{BB962C8B-B14F-4D97-AF65-F5344CB8AC3E}">
        <p14:creationId xmlns:p14="http://schemas.microsoft.com/office/powerpoint/2010/main" val="3347805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独立图</a:t>
            </a:r>
            <a:r>
              <a:rPr lang="en-US" altLang="zh-CN" sz="4400" b="1" dirty="0"/>
              <a:t>(I-map)</a:t>
            </a:r>
            <a:endParaRPr lang="zh-CN" altLang="en-US" sz="4400" b="1" dirty="0"/>
          </a:p>
        </p:txBody>
      </p:sp>
      <p:sp>
        <p:nvSpPr>
          <p:cNvPr id="4" name="文本框 3"/>
          <p:cNvSpPr txBox="1"/>
          <p:nvPr/>
        </p:nvSpPr>
        <p:spPr>
          <a:xfrm>
            <a:off x="545123" y="1712830"/>
            <a:ext cx="10937631" cy="461665"/>
          </a:xfrm>
          <a:prstGeom prst="rect">
            <a:avLst/>
          </a:prstGeom>
          <a:noFill/>
        </p:spPr>
        <p:txBody>
          <a:bodyPr wrap="square" rtlCol="0">
            <a:spAutoFit/>
          </a:bodyPr>
          <a:lstStyle/>
          <a:p>
            <a:r>
              <a:rPr lang="zh-CN" altLang="en-US" sz="2400" dirty="0"/>
              <a:t>首先定义与分布</a:t>
            </a:r>
            <a:r>
              <a:rPr lang="en-US" altLang="zh-CN" sz="2400" dirty="0"/>
              <a:t>P</a:t>
            </a:r>
            <a:r>
              <a:rPr lang="zh-CN" altLang="en-US" sz="2400" dirty="0"/>
              <a:t>相关的独立性的集合：</a:t>
            </a:r>
            <a:endParaRPr lang="en-US" altLang="zh-CN" sz="2400" dirty="0"/>
          </a:p>
        </p:txBody>
      </p:sp>
      <p:pic>
        <p:nvPicPr>
          <p:cNvPr id="5" name="图片 4"/>
          <p:cNvPicPr>
            <a:picLocks noChangeAspect="1"/>
          </p:cNvPicPr>
          <p:nvPr/>
        </p:nvPicPr>
        <p:blipFill>
          <a:blip r:embed="rId3"/>
          <a:stretch>
            <a:fillRect/>
          </a:stretch>
        </p:blipFill>
        <p:spPr>
          <a:xfrm>
            <a:off x="1581189" y="2804035"/>
            <a:ext cx="8865498" cy="698988"/>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45123" y="4220488"/>
                <a:ext cx="10937631" cy="830997"/>
              </a:xfrm>
              <a:prstGeom prst="rect">
                <a:avLst/>
              </a:prstGeom>
              <a:noFill/>
            </p:spPr>
            <p:txBody>
              <a:bodyPr wrap="square" rtlCol="0">
                <a:spAutoFit/>
              </a:bodyPr>
              <a:lstStyle/>
              <a:p>
                <a:r>
                  <a:rPr lang="zh-CN" altLang="en-US" sz="2400" dirty="0"/>
                  <a:t>现在可以将陈述“分布 </a:t>
                </a:r>
                <a:r>
                  <a:rPr lang="en-US" altLang="zh-CN" sz="2400" dirty="0"/>
                  <a:t>P </a:t>
                </a:r>
                <a:r>
                  <a:rPr lang="zh-CN" altLang="en-US" sz="2400" dirty="0"/>
                  <a:t>满足于图 </a:t>
                </a:r>
                <a:r>
                  <a:rPr lang="en-US" altLang="zh-CN" sz="2400" dirty="0"/>
                  <a:t>G </a:t>
                </a:r>
                <a:r>
                  <a:rPr lang="zh-CN" altLang="en-US" sz="2400" dirty="0"/>
                  <a:t>相关的条件独立性”简写为</a:t>
                </a:r>
                <a14:m>
                  <m:oMath xmlns:m="http://schemas.openxmlformats.org/officeDocument/2006/math">
                    <m:r>
                      <a:rPr lang="en-US" altLang="zh-CN" sz="2400" i="1" dirty="0" smtClean="0">
                        <a:latin typeface="Cambria Math" panose="02040503050406030204" pitchFamily="18" charset="0"/>
                      </a:rPr>
                      <m:t>𝐼</m:t>
                    </m:r>
                    <m:d>
                      <m:dPr>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𝐺</m:t>
                        </m:r>
                      </m:e>
                    </m:d>
                    <m:r>
                      <a:rPr lang="en-US" altLang="zh-CN" sz="2400" i="0" dirty="0" smtClean="0">
                        <a:solidFill>
                          <a:srgbClr val="FF0000"/>
                        </a:solidFill>
                        <a:latin typeface="Cambria Math" panose="02040503050406030204" pitchFamily="18" charset="0"/>
                      </a:rPr>
                      <m:t>⊆</m:t>
                    </m:r>
                    <m:r>
                      <a:rPr lang="en-US" altLang="zh-CN" sz="2400" i="1" dirty="0" smtClean="0">
                        <a:latin typeface="Cambria Math" panose="02040503050406030204" pitchFamily="18" charset="0"/>
                      </a:rPr>
                      <m:t>𝐼</m:t>
                    </m:r>
                    <m:d>
                      <m:dPr>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𝑃</m:t>
                        </m:r>
                      </m:e>
                    </m:d>
                    <m:r>
                      <a:rPr lang="zh-CN" altLang="en-US" sz="2400" i="1" dirty="0">
                        <a:latin typeface="Cambria Math" panose="02040503050406030204" pitchFamily="18" charset="0"/>
                      </a:rPr>
                      <m:t>。</m:t>
                    </m:r>
                  </m:oMath>
                </a14:m>
                <a:endParaRPr lang="en-US" altLang="zh-CN" sz="2400" dirty="0">
                  <a:latin typeface="Informal Roman" panose="030604020304060B0204" pitchFamily="66" charset="0"/>
                </a:endParaRPr>
              </a:p>
              <a:p>
                <a:r>
                  <a:rPr lang="zh-CN" altLang="en-US" sz="2400" dirty="0">
                    <a:latin typeface="Informal Roman" panose="030604020304060B0204" pitchFamily="66" charset="0"/>
                  </a:rPr>
                  <a:t>这种情况下，我们称</a:t>
                </a:r>
                <a:r>
                  <a:rPr lang="en-US" altLang="zh-CN" sz="2400" dirty="0"/>
                  <a:t>G</a:t>
                </a:r>
                <a:r>
                  <a:rPr lang="zh-CN" altLang="en-US" sz="2400" dirty="0">
                    <a:latin typeface="Informal Roman" panose="030604020304060B0204" pitchFamily="66" charset="0"/>
                  </a:rPr>
                  <a:t>是</a:t>
                </a:r>
                <a:r>
                  <a:rPr lang="en-US" altLang="zh-CN" sz="2400" dirty="0"/>
                  <a:t>P</a:t>
                </a:r>
                <a:r>
                  <a:rPr lang="zh-CN" altLang="en-US" sz="2400" dirty="0"/>
                  <a:t>的一个独立图</a:t>
                </a:r>
                <a:r>
                  <a:rPr lang="en-US" altLang="zh-CN" sz="2400" dirty="0"/>
                  <a:t>(I-map)</a:t>
                </a:r>
                <a:r>
                  <a:rPr lang="zh-CN" altLang="en-US" sz="2400" dirty="0"/>
                  <a:t>。</a:t>
                </a:r>
                <a:endParaRPr lang="en-US" altLang="zh-CN"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545123" y="4220488"/>
                <a:ext cx="10937631" cy="830997"/>
              </a:xfrm>
              <a:prstGeom prst="rect">
                <a:avLst/>
              </a:prstGeom>
              <a:blipFill rotWithShape="0">
                <a:blip r:embed="rId4"/>
                <a:stretch>
                  <a:fillRect l="-836" t="-5109" b="-16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0857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独立图</a:t>
            </a:r>
            <a:r>
              <a:rPr lang="en-US" altLang="zh-CN" sz="4400" b="1" dirty="0"/>
              <a:t>(I-map)</a:t>
            </a:r>
            <a:endParaRPr lang="zh-CN" altLang="en-US" sz="4400" b="1" dirty="0"/>
          </a:p>
        </p:txBody>
      </p:sp>
      <mc:AlternateContent xmlns:mc="http://schemas.openxmlformats.org/markup-compatibility/2006" xmlns:a14="http://schemas.microsoft.com/office/drawing/2010/main">
        <mc:Choice Requires="a14">
          <p:sp>
            <p:nvSpPr>
              <p:cNvPr id="4" name="文本框 3"/>
              <p:cNvSpPr txBox="1"/>
              <p:nvPr/>
            </p:nvSpPr>
            <p:spPr>
              <a:xfrm>
                <a:off x="3436267" y="1595027"/>
                <a:ext cx="1037492" cy="461665"/>
              </a:xfrm>
              <a:prstGeom prst="rect">
                <a:avLst/>
              </a:prstGeom>
              <a:noFill/>
            </p:spPr>
            <p:txBody>
              <a:bodyPr wrap="square" rtlCol="0">
                <a:spAutoFit/>
              </a:bodyPr>
              <a:lstStyle/>
              <a:p>
                <a14:m>
                  <m:oMath xmlns:m="http://schemas.openxmlformats.org/officeDocument/2006/math">
                    <m:r>
                      <a:rPr lang="zh-CN" altLang="en-US" sz="2400" i="1" dirty="0" smtClean="0">
                        <a:latin typeface="Cambria Math" panose="02040503050406030204" pitchFamily="18" charset="0"/>
                      </a:rPr>
                      <m:t>𝑋</m:t>
                    </m:r>
                    <m:r>
                      <a:rPr lang="zh-CN" altLang="en-US" sz="2400" i="0" dirty="0" smtClean="0">
                        <a:latin typeface="Cambria Math" panose="02040503050406030204" pitchFamily="18" charset="0"/>
                      </a:rPr>
                      <m:t>⊥</m:t>
                    </m:r>
                    <m:r>
                      <m:rPr>
                        <m:sty m:val="p"/>
                      </m:rPr>
                      <a:rPr lang="en-US" altLang="zh-CN" sz="2400" b="0" i="0" dirty="0" smtClean="0">
                        <a:latin typeface="Cambria Math" panose="02040503050406030204" pitchFamily="18" charset="0"/>
                      </a:rPr>
                      <m:t>Y</m:t>
                    </m:r>
                  </m:oMath>
                </a14:m>
                <a:r>
                  <a:rPr lang="en-US" altLang="zh-CN" sz="2400" dirty="0"/>
                  <a:t> </a:t>
                </a:r>
              </a:p>
            </p:txBody>
          </p:sp>
        </mc:Choice>
        <mc:Fallback xmlns="">
          <p:sp>
            <p:nvSpPr>
              <p:cNvPr id="4" name="文本框 3"/>
              <p:cNvSpPr txBox="1">
                <a:spLocks noRot="1" noChangeAspect="1" noMove="1" noResize="1" noEditPoints="1" noAdjustHandles="1" noChangeArrowheads="1" noChangeShapeType="1" noTextEdit="1"/>
              </p:cNvSpPr>
              <p:nvPr/>
            </p:nvSpPr>
            <p:spPr>
              <a:xfrm>
                <a:off x="3436267" y="1595027"/>
                <a:ext cx="1037492" cy="461665"/>
              </a:xfrm>
              <a:prstGeom prst="rect">
                <a:avLst/>
              </a:prstGeom>
              <a:blipFill>
                <a:blip r:embed="rId3"/>
                <a:stretch>
                  <a:fillRect l="-1765"/>
                </a:stretch>
              </a:blipFill>
            </p:spPr>
            <p:txBody>
              <a:bodyPr/>
              <a:lstStyle/>
              <a:p>
                <a:r>
                  <a:rPr lang="zh-CN" altLang="en-US">
                    <a:noFill/>
                  </a:rPr>
                  <a:t> </a:t>
                </a:r>
              </a:p>
            </p:txBody>
          </p:sp>
        </mc:Fallback>
      </mc:AlternateContent>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0660" y="2056692"/>
            <a:ext cx="7637456" cy="1956392"/>
          </a:xfrm>
          <a:prstGeom prst="rect">
            <a:avLst/>
          </a:prstGeom>
        </p:spPr>
      </p:pic>
      <p:sp>
        <p:nvSpPr>
          <p:cNvPr id="7" name="椭圆 6"/>
          <p:cNvSpPr/>
          <p:nvPr/>
        </p:nvSpPr>
        <p:spPr>
          <a:xfrm>
            <a:off x="3018635" y="4642336"/>
            <a:ext cx="518747" cy="369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X</a:t>
            </a:r>
            <a:endParaRPr lang="zh-CN" altLang="en-US" b="1" dirty="0">
              <a:solidFill>
                <a:schemeClr val="bg1"/>
              </a:solidFill>
            </a:endParaRPr>
          </a:p>
        </p:txBody>
      </p:sp>
      <p:sp>
        <p:nvSpPr>
          <p:cNvPr id="8" name="椭圆 7"/>
          <p:cNvSpPr/>
          <p:nvPr/>
        </p:nvSpPr>
        <p:spPr>
          <a:xfrm>
            <a:off x="4076643" y="4642336"/>
            <a:ext cx="518747" cy="369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Y</a:t>
            </a:r>
            <a:endParaRPr lang="zh-CN" altLang="en-US" b="1" dirty="0">
              <a:solidFill>
                <a:schemeClr val="bg1"/>
              </a:solidFill>
            </a:endParaRPr>
          </a:p>
        </p:txBody>
      </p:sp>
      <p:sp>
        <p:nvSpPr>
          <p:cNvPr id="9" name="椭圆 8"/>
          <p:cNvSpPr/>
          <p:nvPr/>
        </p:nvSpPr>
        <p:spPr>
          <a:xfrm>
            <a:off x="8055158" y="4642336"/>
            <a:ext cx="518747" cy="369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X</a:t>
            </a:r>
            <a:endParaRPr lang="zh-CN" altLang="en-US" b="1" dirty="0">
              <a:solidFill>
                <a:schemeClr val="bg1"/>
              </a:solidFill>
            </a:endParaRPr>
          </a:p>
        </p:txBody>
      </p:sp>
      <p:sp>
        <p:nvSpPr>
          <p:cNvPr id="10" name="椭圆 9"/>
          <p:cNvSpPr/>
          <p:nvPr/>
        </p:nvSpPr>
        <p:spPr>
          <a:xfrm>
            <a:off x="9113166" y="4642336"/>
            <a:ext cx="518747" cy="369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Y</a:t>
            </a:r>
            <a:endParaRPr lang="zh-CN" altLang="en-US" b="1" dirty="0">
              <a:solidFill>
                <a:schemeClr val="bg1"/>
              </a:solidFill>
            </a:endParaRPr>
          </a:p>
        </p:txBody>
      </p:sp>
      <p:cxnSp>
        <p:nvCxnSpPr>
          <p:cNvPr id="12" name="直接箭头连接符 11"/>
          <p:cNvCxnSpPr>
            <a:stCxn id="9" idx="6"/>
            <a:endCxn id="10" idx="2"/>
          </p:cNvCxnSpPr>
          <p:nvPr/>
        </p:nvCxnSpPr>
        <p:spPr>
          <a:xfrm>
            <a:off x="8573905" y="4826975"/>
            <a:ext cx="539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897614" y="4587349"/>
                <a:ext cx="10374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𝐺</m:t>
                          </m:r>
                        </m:e>
                        <m:sub>
                          <m:r>
                            <a:rPr lang="en-US" altLang="zh-CN" sz="2400" b="0" i="1" dirty="0" smtClean="0">
                              <a:latin typeface="Cambria Math" panose="02040503050406030204" pitchFamily="18" charset="0"/>
                            </a:rPr>
                            <m:t>1</m:t>
                          </m:r>
                        </m:sub>
                      </m:sSub>
                    </m:oMath>
                  </m:oMathPara>
                </a14:m>
                <a:endParaRPr lang="en-US" altLang="zh-CN"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897614" y="4587349"/>
                <a:ext cx="1037492" cy="461665"/>
              </a:xfrm>
              <a:prstGeom prst="rect">
                <a:avLst/>
              </a:prstGeom>
              <a:blipFill>
                <a:blip r:embed="rId5"/>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850615" y="4596140"/>
                <a:ext cx="10374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𝐺</m:t>
                          </m:r>
                        </m:e>
                        <m:sub>
                          <m:r>
                            <a:rPr lang="en-US" altLang="zh-CN" sz="2400" b="0" i="1" dirty="0" smtClean="0">
                              <a:latin typeface="Cambria Math" panose="02040503050406030204" pitchFamily="18" charset="0"/>
                            </a:rPr>
                            <m:t>2</m:t>
                          </m:r>
                        </m:sub>
                      </m:sSub>
                    </m:oMath>
                  </m:oMathPara>
                </a14:m>
                <a:endParaRPr lang="en-US" altLang="zh-CN"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850615" y="4596140"/>
                <a:ext cx="1037492"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897614" y="2154813"/>
                <a:ext cx="10374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a:rPr lang="en-US" altLang="zh-CN" sz="2400" b="0" i="1" dirty="0" smtClean="0">
                              <a:latin typeface="Cambria Math" panose="02040503050406030204" pitchFamily="18" charset="0"/>
                            </a:rPr>
                            <m:t>1</m:t>
                          </m:r>
                        </m:sub>
                      </m:sSub>
                    </m:oMath>
                  </m:oMathPara>
                </a14:m>
                <a:endParaRPr lang="en-US" altLang="zh-CN" sz="24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897614" y="2154813"/>
                <a:ext cx="1037492" cy="461665"/>
              </a:xfrm>
              <a:prstGeom prst="rect">
                <a:avLst/>
              </a:prstGeom>
              <a:blipFill>
                <a:blip r:embed="rId7"/>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850615" y="2163605"/>
                <a:ext cx="10374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a:rPr lang="en-US" altLang="zh-CN" sz="2400" b="0" i="1" dirty="0" smtClean="0">
                              <a:latin typeface="Cambria Math" panose="02040503050406030204" pitchFamily="18" charset="0"/>
                            </a:rPr>
                            <m:t>2</m:t>
                          </m:r>
                        </m:sub>
                      </m:sSub>
                    </m:oMath>
                  </m:oMathPara>
                </a14:m>
                <a:endParaRPr lang="en-US" altLang="zh-CN" sz="24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6850615" y="2163605"/>
                <a:ext cx="1037492"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2682786" y="5594671"/>
                <a:ext cx="6657701" cy="461665"/>
              </a:xfrm>
              <a:prstGeom prst="rect">
                <a:avLst/>
              </a:prstGeom>
              <a:noFill/>
            </p:spPr>
            <p:txBody>
              <a:bodyPr wrap="square" rtlCol="0">
                <a:spAutoFit/>
              </a:bodyPr>
              <a:lstStyle/>
              <a:p>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𝐺</m:t>
                        </m:r>
                      </m:e>
                      <m:sub>
                        <m:r>
                          <a:rPr lang="en-US" altLang="zh-CN" sz="2400" b="0" i="1" dirty="0" smtClean="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𝐺</m:t>
                        </m:r>
                      </m:e>
                      <m:sub>
                        <m:r>
                          <a:rPr lang="en-US" altLang="zh-CN" sz="2400" b="0" i="1" dirty="0" smtClean="0">
                            <a:latin typeface="Cambria Math" panose="02040503050406030204" pitchFamily="18" charset="0"/>
                          </a:rPr>
                          <m:t>2</m:t>
                        </m:r>
                      </m:sub>
                    </m:sSub>
                    <m:r>
                      <a:rPr lang="zh-CN" altLang="en-US" sz="2400" i="1" dirty="0">
                        <a:latin typeface="Cambria Math" panose="02040503050406030204" pitchFamily="18" charset="0"/>
                      </a:rPr>
                      <m:t>是</m:t>
                    </m:r>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a:rPr lang="en-US" altLang="zh-CN" sz="2400" b="0" i="1" dirty="0" smtClean="0">
                            <a:latin typeface="Cambria Math" panose="02040503050406030204" pitchFamily="18" charset="0"/>
                          </a:rPr>
                          <m:t>1</m:t>
                        </m:r>
                      </m:sub>
                    </m:sSub>
                    <m:r>
                      <a:rPr lang="zh-CN" altLang="en-US" sz="2400" i="1" dirty="0">
                        <a:latin typeface="Cambria Math" panose="02040503050406030204" pitchFamily="18" charset="0"/>
                      </a:rPr>
                      <m:t>的</m:t>
                    </m:r>
                  </m:oMath>
                </a14:m>
                <a:r>
                  <a:rPr lang="zh-CN" altLang="en-US" sz="2400" dirty="0"/>
                  <a:t>两个独立图，</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𝐺</m:t>
                        </m:r>
                      </m:e>
                      <m:sub>
                        <m:r>
                          <a:rPr lang="en-US" altLang="zh-CN" sz="2400" b="0" i="1" dirty="0" smtClean="0">
                            <a:latin typeface="Cambria Math" panose="02040503050406030204" pitchFamily="18" charset="0"/>
                          </a:rPr>
                          <m:t>2</m:t>
                        </m:r>
                      </m:sub>
                    </m:sSub>
                    <m:r>
                      <a:rPr lang="zh-CN" altLang="en-US" sz="2400" i="1" dirty="0">
                        <a:latin typeface="Cambria Math" panose="02040503050406030204" pitchFamily="18" charset="0"/>
                      </a:rPr>
                      <m:t>是</m:t>
                    </m:r>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a:rPr lang="en-US" altLang="zh-CN" sz="2400" b="0" i="1" dirty="0" smtClean="0">
                            <a:latin typeface="Cambria Math" panose="02040503050406030204" pitchFamily="18" charset="0"/>
                          </a:rPr>
                          <m:t>2</m:t>
                        </m:r>
                      </m:sub>
                    </m:sSub>
                    <m:r>
                      <a:rPr lang="zh-CN" altLang="en-US" sz="2400" i="1" dirty="0">
                        <a:latin typeface="Cambria Math" panose="02040503050406030204" pitchFamily="18" charset="0"/>
                      </a:rPr>
                      <m:t>的</m:t>
                    </m:r>
                  </m:oMath>
                </a14:m>
                <a:r>
                  <a:rPr lang="zh-CN" altLang="en-US" sz="2400" dirty="0"/>
                  <a:t>一个独立图</a:t>
                </a:r>
                <a:endParaRPr lang="en-US" altLang="zh-CN"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682786" y="5594671"/>
                <a:ext cx="6657701" cy="461665"/>
              </a:xfrm>
              <a:prstGeom prst="rect">
                <a:avLst/>
              </a:prstGeom>
              <a:blipFill>
                <a:blip r:embed="rId9"/>
                <a:stretch>
                  <a:fillRect l="-183" t="-9333" r="-824" b="-3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735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等价性</a:t>
            </a:r>
          </a:p>
        </p:txBody>
      </p:sp>
      <p:sp>
        <p:nvSpPr>
          <p:cNvPr id="4" name="文本框 3"/>
          <p:cNvSpPr txBox="1"/>
          <p:nvPr/>
        </p:nvSpPr>
        <p:spPr>
          <a:xfrm>
            <a:off x="545123" y="1712830"/>
            <a:ext cx="10937631" cy="1692771"/>
          </a:xfrm>
          <a:prstGeom prst="rect">
            <a:avLst/>
          </a:prstGeom>
          <a:noFill/>
        </p:spPr>
        <p:txBody>
          <a:bodyPr wrap="square" rtlCol="0">
            <a:spAutoFit/>
          </a:bodyPr>
          <a:lstStyle/>
          <a:p>
            <a:r>
              <a:rPr lang="zh-CN" altLang="en-US" sz="2400" dirty="0"/>
              <a:t>条件独立和因子分解的</a:t>
            </a:r>
            <a:r>
              <a:rPr lang="zh-CN" altLang="en-US" sz="2400" b="1" dirty="0"/>
              <a:t>等价性</a:t>
            </a:r>
            <a:r>
              <a:rPr lang="zh-CN" altLang="en-US" sz="2400" dirty="0"/>
              <a:t>：</a:t>
            </a:r>
            <a:endParaRPr lang="en-US" altLang="zh-CN" sz="24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如果概率分布 </a:t>
            </a:r>
            <a:r>
              <a:rPr lang="en-US" altLang="zh-CN" sz="2000" dirty="0"/>
              <a:t>P </a:t>
            </a:r>
            <a:r>
              <a:rPr lang="zh-CN" altLang="en-US" sz="2000" dirty="0"/>
              <a:t>可以按照某个图 </a:t>
            </a:r>
            <a:r>
              <a:rPr lang="en-US" altLang="zh-CN" sz="2000" dirty="0"/>
              <a:t>G </a:t>
            </a:r>
            <a:r>
              <a:rPr lang="zh-CN" altLang="en-US" sz="2000" dirty="0"/>
              <a:t>因子分解，那么 </a:t>
            </a:r>
            <a:r>
              <a:rPr lang="en-US" altLang="zh-CN" sz="2000" dirty="0"/>
              <a:t>G </a:t>
            </a:r>
            <a:r>
              <a:rPr lang="zh-CN" altLang="en-US" sz="2000" dirty="0"/>
              <a:t>就是 </a:t>
            </a:r>
            <a:r>
              <a:rPr lang="en-US" altLang="zh-CN" sz="2000" dirty="0"/>
              <a:t>P </a:t>
            </a:r>
            <a:r>
              <a:rPr lang="zh-CN" altLang="en-US" sz="2000" dirty="0"/>
              <a:t>的一个独立图。</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反之，如果 </a:t>
            </a:r>
            <a:r>
              <a:rPr lang="en-US" altLang="zh-CN" sz="2000" dirty="0"/>
              <a:t>G </a:t>
            </a:r>
            <a:r>
              <a:rPr lang="zh-CN" altLang="en-US" sz="2000" dirty="0"/>
              <a:t>是概率分布 </a:t>
            </a:r>
            <a:r>
              <a:rPr lang="en-US" altLang="zh-CN" sz="2000" dirty="0"/>
              <a:t>P </a:t>
            </a:r>
            <a:r>
              <a:rPr lang="zh-CN" altLang="en-US" sz="2000" dirty="0"/>
              <a:t>的一个独立图，那么 </a:t>
            </a:r>
            <a:r>
              <a:rPr lang="en-US" altLang="zh-CN" sz="2000" dirty="0"/>
              <a:t>P </a:t>
            </a:r>
            <a:r>
              <a:rPr lang="zh-CN" altLang="en-US" sz="2000" dirty="0"/>
              <a:t>可以按照 </a:t>
            </a:r>
            <a:r>
              <a:rPr lang="en-US" altLang="zh-CN" sz="2000" dirty="0"/>
              <a:t>G </a:t>
            </a:r>
            <a:r>
              <a:rPr lang="zh-CN" altLang="en-US" sz="2000" dirty="0"/>
              <a:t>来进行因子分解。</a:t>
            </a:r>
            <a:endParaRPr lang="en-US" altLang="zh-CN" sz="2000" dirty="0"/>
          </a:p>
        </p:txBody>
      </p:sp>
    </p:spTree>
    <p:extLst>
      <p:ext uri="{BB962C8B-B14F-4D97-AF65-F5344CB8AC3E}">
        <p14:creationId xmlns:p14="http://schemas.microsoft.com/office/powerpoint/2010/main" val="971896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因子分解</a:t>
                </a:r>
                <a14:m>
                  <m:oMath xmlns:m="http://schemas.openxmlformats.org/officeDocument/2006/math">
                    <m:r>
                      <a:rPr lang="en-US" altLang="zh-CN" sz="4400" b="1" i="1" dirty="0" smtClean="0">
                        <a:latin typeface="Cambria Math" panose="02040503050406030204" pitchFamily="18" charset="0"/>
                        <a:ea typeface="Cambria Math" panose="02040503050406030204" pitchFamily="18" charset="0"/>
                      </a:rPr>
                      <m:t>→</m:t>
                    </m:r>
                  </m:oMath>
                </a14:m>
                <a:r>
                  <a:rPr lang="zh-CN" altLang="en-US" sz="4400" b="1" dirty="0"/>
                  <a:t>条件独立</a:t>
                </a:r>
              </a:p>
            </p:txBody>
          </p:sp>
        </mc:Choice>
        <mc:Fallback xmlns="">
          <p:sp>
            <p:nvSpPr>
              <p:cNvPr id="2" name="标题 1"/>
              <p:cNvSpPr>
                <a:spLocks noGrp="1" noRot="1" noChangeAspect="1" noMove="1" noResize="1" noEditPoints="1" noAdjustHandles="1" noChangeArrowheads="1" noChangeShapeType="1" noTextEdit="1"/>
              </p:cNvSpPr>
              <p:nvPr>
                <p:ph type="ctrTitle"/>
              </p:nvPr>
            </p:nvSpPr>
            <p:spPr>
              <a:xfrm>
                <a:off x="460131" y="342904"/>
                <a:ext cx="9144000" cy="977778"/>
              </a:xfrm>
              <a:blipFill>
                <a:blip r:embed="rId3"/>
                <a:stretch>
                  <a:fillRect l="-2667" b="-298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36331" y="2022229"/>
                <a:ext cx="6690945" cy="32787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oMath>
                  </m:oMathPara>
                </a14:m>
                <a:endParaRPr lang="en-US" altLang="zh-CN" sz="2000" b="0" dirty="0"/>
              </a:p>
              <a:p>
                <a:endParaRPr lang="en-US" altLang="zh-CN" sz="2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𝑆</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sub>
                        <m:sup/>
                        <m:e>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nary>
                    </m:oMath>
                  </m:oMathPara>
                </a14:m>
                <a:endParaRPr lang="en-US" altLang="zh-CN" sz="2000" b="0" dirty="0"/>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               =</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𝐼</m:t>
                          </m:r>
                        </m:sub>
                        <m:sup/>
                        <m:e>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e>
                      </m:nary>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𝐺</m:t>
                          </m:r>
                        </m:sub>
                        <m:sup/>
                        <m:e>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e>
                      </m:nary>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𝐿</m:t>
                          </m:r>
                        </m:sub>
                        <m:sup/>
                        <m:e>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e>
                      </m:nary>
                    </m:oMath>
                  </m:oMathPara>
                </a14:m>
                <a:endParaRPr lang="en-US" altLang="zh-CN" sz="2000" b="0" dirty="0"/>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𝐼</m:t>
                          </m:r>
                        </m:sub>
                        <m:sup/>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e>
                      </m:nary>
                    </m:oMath>
                  </m:oMathPara>
                </a14:m>
                <a:endParaRPr lang="en-US" altLang="zh-CN" sz="2000" b="0" dirty="0"/>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e>
                      </m:d>
                    </m:oMath>
                  </m:oMathPara>
                </a14:m>
                <a:endParaRPr lang="en-US" altLang="zh-CN" sz="2000" b="0" dirty="0"/>
              </a:p>
            </p:txBody>
          </p:sp>
        </mc:Choice>
        <mc:Fallback xmlns="">
          <p:sp>
            <p:nvSpPr>
              <p:cNvPr id="5" name="文本框 4"/>
              <p:cNvSpPr txBox="1">
                <a:spLocks noRot="1" noChangeAspect="1" noMove="1" noResize="1" noEditPoints="1" noAdjustHandles="1" noChangeArrowheads="1" noChangeShapeType="1" noTextEdit="1"/>
              </p:cNvSpPr>
              <p:nvPr/>
            </p:nvSpPr>
            <p:spPr>
              <a:xfrm>
                <a:off x="536331" y="2022229"/>
                <a:ext cx="6690945" cy="3278718"/>
              </a:xfrm>
              <a:prstGeom prst="rect">
                <a:avLst/>
              </a:prstGeom>
              <a:blipFill>
                <a:blip r:embed="rId4"/>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0295" y="2787157"/>
            <a:ext cx="4141395" cy="2831123"/>
          </a:xfrm>
          <a:prstGeom prst="rect">
            <a:avLst/>
          </a:prstGeom>
        </p:spPr>
      </p:pic>
    </p:spTree>
    <p:extLst>
      <p:ext uri="{BB962C8B-B14F-4D97-AF65-F5344CB8AC3E}">
        <p14:creationId xmlns:p14="http://schemas.microsoft.com/office/powerpoint/2010/main" val="2475461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概率图：概率论与图论的结合</a:t>
            </a:r>
          </a:p>
        </p:txBody>
      </p:sp>
      <p:sp>
        <p:nvSpPr>
          <p:cNvPr id="3" name="内容占位符 2"/>
          <p:cNvSpPr>
            <a:spLocks noGrp="1"/>
          </p:cNvSpPr>
          <p:nvPr>
            <p:ph idx="1"/>
          </p:nvPr>
        </p:nvSpPr>
        <p:spPr/>
        <p:txBody>
          <a:bodyPr/>
          <a:lstStyle/>
          <a:p>
            <a:r>
              <a:rPr lang="zh-CN" altLang="en-US" dirty="0"/>
              <a:t>处理机器学习中的不确定性和复杂性</a:t>
            </a:r>
            <a:endParaRPr lang="en-US" altLang="zh-CN" dirty="0"/>
          </a:p>
          <a:p>
            <a:r>
              <a:rPr lang="zh-CN" altLang="en-US" dirty="0"/>
              <a:t>图论提供直观的表示，便于进行分析，解释以及提出新模型</a:t>
            </a:r>
            <a:endParaRPr lang="en-US" altLang="zh-CN" dirty="0"/>
          </a:p>
          <a:p>
            <a:r>
              <a:rPr lang="zh-CN" altLang="en-US" dirty="0"/>
              <a:t>复杂系统由更小的部分和他们之间的概率关系组合而成，概率论确保了系统的一致性</a:t>
            </a:r>
          </a:p>
        </p:txBody>
      </p:sp>
    </p:spTree>
    <p:extLst>
      <p:ext uri="{BB962C8B-B14F-4D97-AF65-F5344CB8AC3E}">
        <p14:creationId xmlns:p14="http://schemas.microsoft.com/office/powerpoint/2010/main" val="1238097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条件独立</a:t>
                </a:r>
                <a14:m>
                  <m:oMath xmlns:m="http://schemas.openxmlformats.org/officeDocument/2006/math">
                    <m:r>
                      <a:rPr lang="en-US" altLang="zh-CN" sz="4400" b="1" i="1" dirty="0" smtClean="0">
                        <a:latin typeface="Cambria Math" panose="02040503050406030204" pitchFamily="18" charset="0"/>
                        <a:ea typeface="Cambria Math" panose="02040503050406030204" pitchFamily="18" charset="0"/>
                      </a:rPr>
                      <m:t>→</m:t>
                    </m:r>
                  </m:oMath>
                </a14:m>
                <a:r>
                  <a:rPr lang="zh-CN" altLang="en-US" sz="4400" b="1" dirty="0"/>
                  <a:t>因子分解</a:t>
                </a:r>
              </a:p>
            </p:txBody>
          </p:sp>
        </mc:Choice>
        <mc:Fallback xmlns="">
          <p:sp>
            <p:nvSpPr>
              <p:cNvPr id="2" name="标题 1"/>
              <p:cNvSpPr>
                <a:spLocks noGrp="1" noRot="1" noChangeAspect="1" noMove="1" noResize="1" noEditPoints="1" noAdjustHandles="1" noChangeArrowheads="1" noChangeShapeType="1" noTextEdit="1"/>
              </p:cNvSpPr>
              <p:nvPr>
                <p:ph type="ctrTitle"/>
              </p:nvPr>
            </p:nvSpPr>
            <p:spPr>
              <a:xfrm>
                <a:off x="460131" y="342904"/>
                <a:ext cx="9144000" cy="977778"/>
              </a:xfrm>
              <a:blipFill>
                <a:blip r:embed="rId3"/>
                <a:stretch>
                  <a:fillRect l="-2667" b="-298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36331" y="2022229"/>
                <a:ext cx="7886700" cy="163121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 </m:t>
                          </m:r>
                          <m:r>
                            <a:rPr lang="en-US" altLang="zh-CN" sz="2000" b="0" i="1" smtClean="0">
                              <a:solidFill>
                                <a:srgbClr val="FF0000"/>
                              </a:solidFill>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solidFill>
                            <a:srgbClr val="FF0000"/>
                          </a:solidFill>
                          <a:latin typeface="Cambria Math" panose="02040503050406030204" pitchFamily="18" charset="0"/>
                        </a:rPr>
                        <m:t>𝐷</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solidFill>
                            <a:srgbClr val="FF0000"/>
                          </a:solidFill>
                          <a:latin typeface="Cambria Math" panose="02040503050406030204" pitchFamily="18" charset="0"/>
                        </a:rPr>
                        <m:t>𝐺</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solidFill>
                            <a:srgbClr val="FF0000"/>
                          </a:solidFill>
                          <a:latin typeface="Cambria Math" panose="02040503050406030204" pitchFamily="18" charset="0"/>
                        </a:rPr>
                        <m:t>𝐷</m:t>
                      </m:r>
                      <m:r>
                        <a:rPr lang="en-US" altLang="zh-CN" sz="2000" b="0" i="1" smtClean="0">
                          <a:latin typeface="Cambria Math" panose="02040503050406030204" pitchFamily="18" charset="0"/>
                        </a:rPr>
                        <m:t>,</m:t>
                      </m:r>
                      <m:r>
                        <a:rPr lang="en-US" altLang="zh-CN" sz="2000" b="0" i="1" smtClean="0">
                          <a:solidFill>
                            <a:srgbClr val="FF0000"/>
                          </a:solidFill>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solidFill>
                            <a:srgbClr val="FF0000"/>
                          </a:solidFill>
                          <a:latin typeface="Cambria Math" panose="02040503050406030204" pitchFamily="18" charset="0"/>
                        </a:rPr>
                        <m:t>𝑆</m:t>
                      </m:r>
                      <m:r>
                        <a:rPr lang="en-US" altLang="zh-CN" sz="2000" b="0" i="1" smtClean="0">
                          <a:latin typeface="Cambria Math" panose="02040503050406030204" pitchFamily="18" charset="0"/>
                        </a:rPr>
                        <m:t>)</m:t>
                      </m:r>
                    </m:oMath>
                  </m:oMathPara>
                </a14:m>
                <a:endParaRPr lang="en-US" altLang="zh-CN" sz="2000" b="0" dirty="0"/>
              </a:p>
              <a:p>
                <a:endParaRPr lang="en-US" altLang="zh-CN" sz="2000" b="0" i="1" dirty="0">
                  <a:latin typeface="Cambria Math" panose="02040503050406030204" pitchFamily="18" charset="0"/>
                </a:endParaRPr>
              </a:p>
              <a:p>
                <a:endParaRPr lang="en-US" altLang="zh-CN" sz="2000" i="1" dirty="0">
                  <a:latin typeface="Cambria Math" panose="02040503050406030204" pitchFamily="18" charset="0"/>
                </a:endParaRPr>
              </a:p>
              <a:p>
                <a:endParaRPr lang="en-US" altLang="zh-CN" sz="2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oMath>
                  </m:oMathPara>
                </a14:m>
                <a:endParaRPr lang="en-US" altLang="zh-CN" sz="2000" b="0" dirty="0"/>
              </a:p>
            </p:txBody>
          </p:sp>
        </mc:Choice>
        <mc:Fallback xmlns="">
          <p:sp>
            <p:nvSpPr>
              <p:cNvPr id="5" name="文本框 4"/>
              <p:cNvSpPr txBox="1">
                <a:spLocks noRot="1" noChangeAspect="1" noMove="1" noResize="1" noEditPoints="1" noAdjustHandles="1" noChangeArrowheads="1" noChangeShapeType="1" noTextEdit="1"/>
              </p:cNvSpPr>
              <p:nvPr/>
            </p:nvSpPr>
            <p:spPr>
              <a:xfrm>
                <a:off x="536331" y="2022229"/>
                <a:ext cx="7886700" cy="1631216"/>
              </a:xfrm>
              <a:prstGeom prst="rect">
                <a:avLst/>
              </a:prstGeom>
              <a:blipFill>
                <a:blip r:embed="rId4"/>
                <a:stretch>
                  <a:fillRect b="-2996"/>
                </a:stretch>
              </a:blipFill>
            </p:spPr>
            <p:txBody>
              <a:bodyPr/>
              <a:lstStyle/>
              <a:p>
                <a:r>
                  <a:rPr lang="zh-CN" altLang="en-US">
                    <a:noFill/>
                  </a:rPr>
                  <a:t> </a:t>
                </a:r>
              </a:p>
            </p:txBody>
          </p:sp>
        </mc:Fallback>
      </mc:AlternateContent>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1503" y="2778365"/>
            <a:ext cx="4141395" cy="2831123"/>
          </a:xfrm>
          <a:prstGeom prst="rect">
            <a:avLst/>
          </a:prstGeom>
        </p:spPr>
      </p:pic>
      <p:sp>
        <p:nvSpPr>
          <p:cNvPr id="3" name="下箭头 2"/>
          <p:cNvSpPr/>
          <p:nvPr/>
        </p:nvSpPr>
        <p:spPr>
          <a:xfrm>
            <a:off x="4158543" y="2609235"/>
            <a:ext cx="246185" cy="457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6923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等价性</a:t>
            </a:r>
          </a:p>
        </p:txBody>
      </p:sp>
      <p:sp>
        <p:nvSpPr>
          <p:cNvPr id="4" name="文本框 3"/>
          <p:cNvSpPr txBox="1"/>
          <p:nvPr/>
        </p:nvSpPr>
        <p:spPr>
          <a:xfrm>
            <a:off x="545123" y="1712830"/>
            <a:ext cx="10937631" cy="4524315"/>
          </a:xfrm>
          <a:prstGeom prst="rect">
            <a:avLst/>
          </a:prstGeom>
          <a:noFill/>
        </p:spPr>
        <p:txBody>
          <a:bodyPr wrap="square" rtlCol="0">
            <a:spAutoFit/>
          </a:bodyPr>
          <a:lstStyle/>
          <a:p>
            <a:r>
              <a:rPr lang="zh-CN" altLang="en-US" sz="2400" dirty="0"/>
              <a:t>条件独立和因子分解的</a:t>
            </a:r>
            <a:r>
              <a:rPr lang="zh-CN" altLang="en-US" sz="2400" b="1" dirty="0"/>
              <a:t>等价性</a:t>
            </a:r>
            <a:r>
              <a:rPr lang="zh-CN" altLang="en-US" sz="2400" dirty="0"/>
              <a:t>：</a:t>
            </a:r>
            <a:endParaRPr lang="en-US" altLang="zh-CN" sz="24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如果概率分布 </a:t>
            </a:r>
            <a:r>
              <a:rPr lang="en-US" altLang="zh-CN" sz="2000" dirty="0"/>
              <a:t>P </a:t>
            </a:r>
            <a:r>
              <a:rPr lang="zh-CN" altLang="en-US" sz="2000" dirty="0"/>
              <a:t>可以按照某个图 </a:t>
            </a:r>
            <a:r>
              <a:rPr lang="en-US" altLang="zh-CN" sz="2000" dirty="0"/>
              <a:t>G </a:t>
            </a:r>
            <a:r>
              <a:rPr lang="zh-CN" altLang="en-US" sz="2000" dirty="0"/>
              <a:t>因子分解，那么 </a:t>
            </a:r>
            <a:r>
              <a:rPr lang="en-US" altLang="zh-CN" sz="2000" dirty="0"/>
              <a:t>G </a:t>
            </a:r>
            <a:r>
              <a:rPr lang="zh-CN" altLang="en-US" sz="2000" dirty="0"/>
              <a:t>就是 </a:t>
            </a:r>
            <a:r>
              <a:rPr lang="en-US" altLang="zh-CN" sz="2000" dirty="0"/>
              <a:t>P </a:t>
            </a:r>
            <a:r>
              <a:rPr lang="zh-CN" altLang="en-US" sz="2000" dirty="0"/>
              <a:t>的一个独立图。</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反之，如果 </a:t>
            </a:r>
            <a:r>
              <a:rPr lang="en-US" altLang="zh-CN" sz="2000" dirty="0"/>
              <a:t>G </a:t>
            </a:r>
            <a:r>
              <a:rPr lang="zh-CN" altLang="en-US" sz="2000" dirty="0"/>
              <a:t>是概率分布 </a:t>
            </a:r>
            <a:r>
              <a:rPr lang="en-US" altLang="zh-CN" sz="2000" dirty="0"/>
              <a:t>P </a:t>
            </a:r>
            <a:r>
              <a:rPr lang="zh-CN" altLang="en-US" sz="2000" dirty="0"/>
              <a:t>的一个独立图，那么 </a:t>
            </a:r>
            <a:r>
              <a:rPr lang="en-US" altLang="zh-CN" sz="2000" dirty="0"/>
              <a:t>P </a:t>
            </a:r>
            <a:r>
              <a:rPr lang="zh-CN" altLang="en-US" sz="2000" dirty="0"/>
              <a:t>可以按照 </a:t>
            </a:r>
            <a:r>
              <a:rPr lang="en-US" altLang="zh-CN" sz="2000" dirty="0"/>
              <a:t>G </a:t>
            </a:r>
            <a:r>
              <a:rPr lang="zh-CN" altLang="en-US" sz="2000" dirty="0"/>
              <a:t>来进行因子分解。</a:t>
            </a:r>
            <a:endParaRPr lang="en-US" altLang="zh-CN" sz="2000" dirty="0"/>
          </a:p>
          <a:p>
            <a:endParaRPr lang="en-US" altLang="zh-CN" sz="2000" dirty="0"/>
          </a:p>
          <a:p>
            <a:endParaRPr lang="en-US" altLang="zh-CN" sz="2000" dirty="0"/>
          </a:p>
          <a:p>
            <a:endParaRPr lang="en-US" altLang="zh-CN" sz="2000" dirty="0"/>
          </a:p>
          <a:p>
            <a:r>
              <a:rPr lang="zh-CN" altLang="en-US" sz="2400" dirty="0"/>
              <a:t>从条件独立和因子分解两个观点来看，我们得到了贝叶斯网的</a:t>
            </a:r>
            <a:r>
              <a:rPr lang="zh-CN" altLang="en-US" sz="2400" b="1" dirty="0"/>
              <a:t>双重对偶视角</a:t>
            </a:r>
            <a:r>
              <a:rPr lang="zh-CN" altLang="en-US" sz="2400" dirty="0"/>
              <a:t>：</a:t>
            </a:r>
            <a:endParaRPr lang="en-US" altLang="zh-CN" sz="2400" dirty="0"/>
          </a:p>
          <a:p>
            <a:endParaRPr lang="en-US" altLang="zh-CN" sz="2000" dirty="0"/>
          </a:p>
          <a:p>
            <a:pPr marL="342900" indent="-342900">
              <a:buFont typeface="Arial" panose="020B0604020202020204" pitchFamily="34" charset="0"/>
              <a:buChar char="•"/>
            </a:pPr>
            <a:r>
              <a:rPr lang="zh-CN" altLang="en-US" sz="2000" dirty="0"/>
              <a:t>图 </a:t>
            </a:r>
            <a:r>
              <a:rPr lang="en-US" altLang="zh-CN" sz="2000" dirty="0"/>
              <a:t>G </a:t>
            </a:r>
            <a:r>
              <a:rPr lang="zh-CN" altLang="en-US" sz="2000" dirty="0"/>
              <a:t>可以用来表示概率分布 </a:t>
            </a:r>
            <a:r>
              <a:rPr lang="en-US" altLang="zh-CN" sz="2000" dirty="0"/>
              <a:t>P </a:t>
            </a:r>
            <a:r>
              <a:rPr lang="zh-CN" altLang="en-US" sz="2000" dirty="0"/>
              <a:t>。</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P </a:t>
            </a:r>
            <a:r>
              <a:rPr lang="zh-CN" altLang="en-US" sz="2000" dirty="0"/>
              <a:t>可以用来表达图 </a:t>
            </a:r>
            <a:r>
              <a:rPr lang="en-US" altLang="zh-CN" sz="2000" dirty="0"/>
              <a:t>G </a:t>
            </a:r>
            <a:r>
              <a:rPr lang="zh-CN" altLang="en-US" sz="2000" dirty="0"/>
              <a:t>所展示的独立关系。</a:t>
            </a:r>
            <a:endParaRPr lang="en-US" altLang="zh-CN" sz="2000" dirty="0"/>
          </a:p>
          <a:p>
            <a:endParaRPr lang="en-US" altLang="zh-CN" sz="2000" dirty="0"/>
          </a:p>
        </p:txBody>
      </p:sp>
    </p:spTree>
    <p:extLst>
      <p:ext uri="{BB962C8B-B14F-4D97-AF65-F5344CB8AC3E}">
        <p14:creationId xmlns:p14="http://schemas.microsoft.com/office/powerpoint/2010/main" val="2179239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等价性</a:t>
            </a:r>
          </a:p>
        </p:txBody>
      </p:sp>
      <p:sp>
        <p:nvSpPr>
          <p:cNvPr id="4" name="文本框 3"/>
          <p:cNvSpPr txBox="1"/>
          <p:nvPr/>
        </p:nvSpPr>
        <p:spPr>
          <a:xfrm>
            <a:off x="545123" y="1712830"/>
            <a:ext cx="10937631" cy="830997"/>
          </a:xfrm>
          <a:prstGeom prst="rect">
            <a:avLst/>
          </a:prstGeom>
          <a:noFill/>
        </p:spPr>
        <p:txBody>
          <a:bodyPr wrap="square" rtlCol="0">
            <a:spAutoFit/>
          </a:bodyPr>
          <a:lstStyle/>
          <a:p>
            <a:r>
              <a:rPr lang="zh-CN" altLang="en-US" sz="2400" dirty="0"/>
              <a:t>当已知一个分布 </a:t>
            </a:r>
            <a:r>
              <a:rPr lang="en-US" altLang="zh-CN" sz="2400" dirty="0"/>
              <a:t>P</a:t>
            </a:r>
            <a:r>
              <a:rPr lang="zh-CN" altLang="en-US" sz="2400" dirty="0"/>
              <a:t> 根据 </a:t>
            </a:r>
            <a:r>
              <a:rPr lang="en-US" altLang="zh-CN" sz="2400" dirty="0"/>
              <a:t>G</a:t>
            </a:r>
            <a:r>
              <a:rPr lang="zh-CN" altLang="en-US" sz="2400" dirty="0"/>
              <a:t> 因子分解时候，是否可以从图中读出 </a:t>
            </a:r>
            <a:r>
              <a:rPr lang="en-US" altLang="zh-CN" sz="2400" dirty="0"/>
              <a:t>P</a:t>
            </a:r>
            <a:r>
              <a:rPr lang="zh-CN" altLang="en-US" sz="2400" dirty="0"/>
              <a:t> 蕴含的独立关系？</a:t>
            </a:r>
            <a:endParaRPr lang="en-US" altLang="zh-CN" sz="2000" dirty="0"/>
          </a:p>
        </p:txBody>
      </p:sp>
      <p:sp>
        <p:nvSpPr>
          <p:cNvPr id="5" name="文本框 4"/>
          <p:cNvSpPr txBox="1"/>
          <p:nvPr/>
        </p:nvSpPr>
        <p:spPr>
          <a:xfrm>
            <a:off x="536159" y="2981331"/>
            <a:ext cx="10937631" cy="461665"/>
          </a:xfrm>
          <a:prstGeom prst="rect">
            <a:avLst/>
          </a:prstGeom>
          <a:noFill/>
        </p:spPr>
        <p:txBody>
          <a:bodyPr wrap="square" rtlCol="0">
            <a:spAutoFit/>
          </a:bodyPr>
          <a:lstStyle/>
          <a:p>
            <a:r>
              <a:rPr lang="zh-CN" altLang="en-US" sz="2400" dirty="0"/>
              <a:t>确实可以，但是不能保证读出分布中的所有独立性关系。（由独立图的定义可知）</a:t>
            </a:r>
            <a:endParaRPr lang="en-US" altLang="zh-CN" sz="2000" dirty="0"/>
          </a:p>
        </p:txBody>
      </p:sp>
    </p:spTree>
    <p:extLst>
      <p:ext uri="{BB962C8B-B14F-4D97-AF65-F5344CB8AC3E}">
        <p14:creationId xmlns:p14="http://schemas.microsoft.com/office/powerpoint/2010/main" val="178646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42646" y="2690450"/>
            <a:ext cx="9144000" cy="977778"/>
          </a:xfrm>
        </p:spPr>
        <p:txBody>
          <a:bodyPr>
            <a:normAutofit/>
          </a:bodyPr>
          <a:lstStyle/>
          <a:p>
            <a:r>
              <a:rPr lang="zh-CN" altLang="en-US" b="1" dirty="0"/>
              <a:t>马尔可夫网</a:t>
            </a:r>
          </a:p>
        </p:txBody>
      </p:sp>
    </p:spTree>
    <p:extLst>
      <p:ext uri="{BB962C8B-B14F-4D97-AF65-F5344CB8AC3E}">
        <p14:creationId xmlns:p14="http://schemas.microsoft.com/office/powerpoint/2010/main" val="2356953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马尔可夫网</a:t>
            </a:r>
          </a:p>
        </p:txBody>
      </p:sp>
      <p:sp>
        <p:nvSpPr>
          <p:cNvPr id="4" name="文本框 3"/>
          <p:cNvSpPr txBox="1"/>
          <p:nvPr/>
        </p:nvSpPr>
        <p:spPr>
          <a:xfrm>
            <a:off x="460131" y="1668869"/>
            <a:ext cx="10937631" cy="390876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贝叶斯网</a:t>
            </a:r>
            <a:r>
              <a:rPr lang="en-US" altLang="zh-CN" sz="2400" dirty="0"/>
              <a:t>——</a:t>
            </a:r>
            <a:r>
              <a:rPr lang="zh-CN" altLang="en-US" sz="2400" dirty="0"/>
              <a:t>有向图模型</a:t>
            </a:r>
            <a:endParaRPr lang="en-US" altLang="zh-CN" sz="2400" dirty="0"/>
          </a:p>
          <a:p>
            <a:pPr marL="800100" lvl="1" indent="-342900">
              <a:buFont typeface="Arial" panose="020B0604020202020204" pitchFamily="34" charset="0"/>
              <a:buChar char="•"/>
            </a:pPr>
            <a:r>
              <a:rPr lang="zh-CN" altLang="en-US" sz="2000" dirty="0"/>
              <a:t>节点：一个或一组随机变量</a:t>
            </a:r>
            <a:endParaRPr lang="en-US" altLang="zh-CN" sz="2000" dirty="0"/>
          </a:p>
          <a:p>
            <a:pPr marL="800100" lvl="1" indent="-342900">
              <a:buFont typeface="Arial" panose="020B0604020202020204" pitchFamily="34" charset="0"/>
              <a:buChar char="•"/>
            </a:pPr>
            <a:r>
              <a:rPr lang="zh-CN" altLang="en-US" sz="2000" dirty="0"/>
              <a:t>边：随机变量之间的</a:t>
            </a:r>
            <a:r>
              <a:rPr lang="zh-CN" altLang="en-US" sz="2000" dirty="0">
                <a:solidFill>
                  <a:srgbClr val="FF0000"/>
                </a:solidFill>
              </a:rPr>
              <a:t>单向、直接影响</a:t>
            </a:r>
            <a:endParaRPr lang="en-US" altLang="zh-CN" sz="2000" dirty="0">
              <a:solidFill>
                <a:srgbClr val="FF0000"/>
              </a:solidFill>
            </a:endParaRP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a:t>马尔可夫网</a:t>
            </a:r>
            <a:r>
              <a:rPr lang="en-US" altLang="zh-CN" sz="2400" dirty="0"/>
              <a:t>——</a:t>
            </a:r>
            <a:r>
              <a:rPr lang="zh-CN" altLang="en-US" sz="2400" dirty="0"/>
              <a:t>无向图模型</a:t>
            </a:r>
            <a:endParaRPr lang="en-US" altLang="zh-CN" sz="2400" dirty="0"/>
          </a:p>
          <a:p>
            <a:pPr marL="800100" lvl="1" indent="-342900">
              <a:buFont typeface="Arial" panose="020B0604020202020204" pitchFamily="34" charset="0"/>
              <a:buChar char="•"/>
            </a:pPr>
            <a:r>
              <a:rPr lang="zh-CN" altLang="en-US" sz="2000" dirty="0"/>
              <a:t>节点：一个或一组随机变量</a:t>
            </a:r>
            <a:endParaRPr lang="en-US" altLang="zh-CN" sz="2000" dirty="0"/>
          </a:p>
          <a:p>
            <a:pPr marL="800100" lvl="1" indent="-342900">
              <a:buFont typeface="Arial" panose="020B0604020202020204" pitchFamily="34" charset="0"/>
              <a:buChar char="•"/>
            </a:pPr>
            <a:r>
              <a:rPr lang="zh-CN" altLang="en-US" sz="2000" dirty="0"/>
              <a:t>边：随机变量之间的</a:t>
            </a:r>
            <a:r>
              <a:rPr lang="zh-CN" altLang="en-US" sz="2000" dirty="0">
                <a:solidFill>
                  <a:srgbClr val="FF0000"/>
                </a:solidFill>
              </a:rPr>
              <a:t>相互依赖（非“因果”关系）</a:t>
            </a:r>
            <a:endParaRPr lang="en-US" altLang="zh-CN" sz="2000" dirty="0">
              <a:solidFill>
                <a:srgbClr val="FF0000"/>
              </a:solidFill>
            </a:endParaRPr>
          </a:p>
        </p:txBody>
      </p:sp>
      <p:pic>
        <p:nvPicPr>
          <p:cNvPr id="5" name="图片 4"/>
          <p:cNvPicPr>
            <a:picLocks noChangeAspect="1"/>
          </p:cNvPicPr>
          <p:nvPr/>
        </p:nvPicPr>
        <p:blipFill>
          <a:blip r:embed="rId3"/>
          <a:stretch>
            <a:fillRect/>
          </a:stretch>
        </p:blipFill>
        <p:spPr>
          <a:xfrm>
            <a:off x="6652846" y="1069365"/>
            <a:ext cx="4038600" cy="2714625"/>
          </a:xfrm>
          <a:prstGeom prst="rect">
            <a:avLst/>
          </a:prstGeom>
        </p:spPr>
      </p:pic>
      <p:pic>
        <p:nvPicPr>
          <p:cNvPr id="6" name="图片 5"/>
          <p:cNvPicPr>
            <a:picLocks noChangeAspect="1"/>
          </p:cNvPicPr>
          <p:nvPr/>
        </p:nvPicPr>
        <p:blipFill>
          <a:blip r:embed="rId4"/>
          <a:stretch>
            <a:fillRect/>
          </a:stretch>
        </p:blipFill>
        <p:spPr>
          <a:xfrm>
            <a:off x="6671896" y="3831248"/>
            <a:ext cx="4019550" cy="2647950"/>
          </a:xfrm>
          <a:prstGeom prst="rect">
            <a:avLst/>
          </a:prstGeom>
        </p:spPr>
      </p:pic>
    </p:spTree>
    <p:extLst>
      <p:ext uri="{BB962C8B-B14F-4D97-AF65-F5344CB8AC3E}">
        <p14:creationId xmlns:p14="http://schemas.microsoft.com/office/powerpoint/2010/main" val="1595075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例子</a:t>
            </a:r>
          </a:p>
        </p:txBody>
      </p:sp>
      <mc:AlternateContent xmlns:mc="http://schemas.openxmlformats.org/markup-compatibility/2006" xmlns:a14="http://schemas.microsoft.com/office/drawing/2010/main">
        <mc:Choice Requires="a14">
          <p:sp>
            <p:nvSpPr>
              <p:cNvPr id="4" name="文本框 3"/>
              <p:cNvSpPr txBox="1"/>
              <p:nvPr/>
            </p:nvSpPr>
            <p:spPr>
              <a:xfrm>
                <a:off x="460131" y="1668869"/>
                <a:ext cx="10937631" cy="461665"/>
              </a:xfrm>
              <a:prstGeom prst="rect">
                <a:avLst/>
              </a:prstGeom>
              <a:noFill/>
            </p:spPr>
            <p:txBody>
              <a:bodyPr wrap="square" rtlCol="0">
                <a:spAutoFit/>
              </a:bodyPr>
              <a:lstStyle/>
              <a:p>
                <a:r>
                  <a:rPr lang="zh-CN" altLang="en-US" sz="2400" dirty="0"/>
                  <a:t>对只满足</a:t>
                </a:r>
                <a14:m>
                  <m:oMath xmlns:m="http://schemas.openxmlformats.org/officeDocument/2006/math">
                    <m:r>
                      <a:rPr lang="en-US" altLang="zh-CN" sz="2400" b="0" i="0" dirty="0" smtClean="0">
                        <a:latin typeface="Cambria Math" panose="02040503050406030204" pitchFamily="18" charset="0"/>
                      </a:rPr>
                      <m:t>(</m:t>
                    </m:r>
                    <m:r>
                      <a:rPr lang="en-US" altLang="zh-CN" sz="2400" b="0" i="1" dirty="0" smtClean="0">
                        <a:latin typeface="Cambria Math" panose="02040503050406030204" pitchFamily="18" charset="0"/>
                      </a:rPr>
                      <m:t>𝐴</m:t>
                    </m:r>
                    <m:r>
                      <a:rPr lang="zh-CN" altLang="en-US" sz="2400" i="0" dirty="0" smtClean="0">
                        <a:latin typeface="Cambria Math" panose="02040503050406030204" pitchFamily="18" charset="0"/>
                      </a:rPr>
                      <m:t>⊥</m:t>
                    </m:r>
                    <m:r>
                      <m:rPr>
                        <m:sty m:val="p"/>
                      </m:rPr>
                      <a:rPr lang="en-US" altLang="zh-CN" sz="2400" b="0" i="0" dirty="0" smtClean="0">
                        <a:latin typeface="Cambria Math" panose="02040503050406030204" pitchFamily="18" charset="0"/>
                      </a:rPr>
                      <m:t>C</m:t>
                    </m:r>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 </m:t>
                    </m:r>
                    <m:d>
                      <m:dPr>
                        <m:begChr m:val="{"/>
                        <m:endChr m:val="}"/>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𝐵</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𝐷</m:t>
                        </m:r>
                      </m:e>
                    </m:d>
                    <m:r>
                      <a:rPr lang="en-US" altLang="zh-CN" sz="2400" b="0" i="1" dirty="0" smtClean="0">
                        <a:latin typeface="Cambria Math" panose="02040503050406030204" pitchFamily="18" charset="0"/>
                      </a:rPr>
                      <m:t>)</m:t>
                    </m:r>
                    <m:r>
                      <a:rPr lang="zh-CN" altLang="en-US" sz="2400" i="1" dirty="0" smtClean="0">
                        <a:latin typeface="Cambria Math" panose="02040503050406030204" pitchFamily="18" charset="0"/>
                      </a:rPr>
                      <m:t>和</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𝐵</m:t>
                    </m:r>
                    <m:r>
                      <a:rPr lang="zh-CN" altLang="en-US" sz="2400" i="0" dirty="0" smtClean="0">
                        <a:latin typeface="Cambria Math" panose="02040503050406030204" pitchFamily="18" charset="0"/>
                      </a:rPr>
                      <m:t>⊥</m:t>
                    </m:r>
                    <m:r>
                      <m:rPr>
                        <m:sty m:val="p"/>
                      </m:rPr>
                      <a:rPr lang="en-US" altLang="zh-CN" sz="2400" b="0" i="0" dirty="0" smtClean="0">
                        <a:latin typeface="Cambria Math" panose="02040503050406030204" pitchFamily="18" charset="0"/>
                      </a:rPr>
                      <m:t>D</m:t>
                    </m:r>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𝐴</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𝐶</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而</m:t>
                    </m:r>
                    <m:r>
                      <a:rPr lang="zh-CN" altLang="en-US" sz="2400" i="1" dirty="0" smtClean="0">
                        <a:latin typeface="Cambria Math" panose="02040503050406030204" pitchFamily="18" charset="0"/>
                      </a:rPr>
                      <m:t>不包括</m:t>
                    </m:r>
                    <m:r>
                      <a:rPr lang="zh-CN" altLang="en-US" sz="2400" i="1" dirty="0">
                        <a:latin typeface="Cambria Math" panose="02040503050406030204" pitchFamily="18" charset="0"/>
                      </a:rPr>
                      <m:t>其他独立性</m:t>
                    </m:r>
                    <m:r>
                      <a:rPr lang="zh-CN" altLang="en-US" sz="2400" i="1" dirty="0" smtClean="0">
                        <a:latin typeface="Cambria Math" panose="02040503050406030204" pitchFamily="18" charset="0"/>
                      </a:rPr>
                      <m:t>条件</m:t>
                    </m:r>
                    <m:r>
                      <a:rPr lang="zh-CN" altLang="en-US" sz="2400" i="1" dirty="0">
                        <a:latin typeface="Cambria Math" panose="02040503050406030204" pitchFamily="18" charset="0"/>
                      </a:rPr>
                      <m:t>建模</m:t>
                    </m:r>
                    <m:r>
                      <a:rPr lang="zh-CN" altLang="en-US" sz="2400" i="1" dirty="0" smtClean="0">
                        <a:latin typeface="Cambria Math" panose="02040503050406030204" pitchFamily="18" charset="0"/>
                      </a:rPr>
                      <m:t>：</m:t>
                    </m:r>
                  </m:oMath>
                </a14:m>
                <a:endParaRPr lang="en-US" altLang="zh-CN" sz="2400"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60131" y="1668869"/>
                <a:ext cx="10937631" cy="461665"/>
              </a:xfrm>
              <a:prstGeom prst="rect">
                <a:avLst/>
              </a:prstGeom>
              <a:blipFill>
                <a:blip r:embed="rId3"/>
                <a:stretch>
                  <a:fillRect l="-836" t="-9333" b="-32000"/>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2637027" y="2478721"/>
            <a:ext cx="6583837" cy="2509471"/>
          </a:xfrm>
          <a:prstGeom prst="rect">
            <a:avLst/>
          </a:prstGeom>
        </p:spPr>
      </p:pic>
    </p:spTree>
    <p:extLst>
      <p:ext uri="{BB962C8B-B14F-4D97-AF65-F5344CB8AC3E}">
        <p14:creationId xmlns:p14="http://schemas.microsoft.com/office/powerpoint/2010/main" val="836669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因子</a:t>
            </a:r>
          </a:p>
        </p:txBody>
      </p:sp>
      <p:sp>
        <p:nvSpPr>
          <p:cNvPr id="4" name="文本框 3"/>
          <p:cNvSpPr txBox="1"/>
          <p:nvPr/>
        </p:nvSpPr>
        <p:spPr>
          <a:xfrm>
            <a:off x="460131" y="1668869"/>
            <a:ext cx="10937631" cy="461665"/>
          </a:xfrm>
          <a:prstGeom prst="rect">
            <a:avLst/>
          </a:prstGeom>
          <a:noFill/>
        </p:spPr>
        <p:txBody>
          <a:bodyPr wrap="square" rtlCol="0">
            <a:spAutoFit/>
          </a:bodyPr>
          <a:lstStyle/>
          <a:p>
            <a:r>
              <a:rPr lang="zh-CN" altLang="en-US" sz="2400" dirty="0"/>
              <a:t>马尔可夫网中的交互影响是无向的，需要使用更加对称的参数化方法：</a:t>
            </a:r>
            <a:endParaRPr lang="en-US" altLang="zh-CN" sz="2400" dirty="0">
              <a:solidFill>
                <a:srgbClr val="FF0000"/>
              </a:solidFill>
            </a:endParaRPr>
          </a:p>
        </p:txBody>
      </p:sp>
      <p:pic>
        <p:nvPicPr>
          <p:cNvPr id="3" name="图片 2"/>
          <p:cNvPicPr>
            <a:picLocks noChangeAspect="1"/>
          </p:cNvPicPr>
          <p:nvPr/>
        </p:nvPicPr>
        <p:blipFill rotWithShape="1">
          <a:blip r:embed="rId3"/>
          <a:srcRect r="65669" b="12731"/>
          <a:stretch/>
        </p:blipFill>
        <p:spPr>
          <a:xfrm>
            <a:off x="1598209" y="4002787"/>
            <a:ext cx="2260288" cy="2189994"/>
          </a:xfrm>
          <a:prstGeom prst="rect">
            <a:avLst/>
          </a:prstGeom>
        </p:spPr>
      </p:pic>
      <p:pic>
        <p:nvPicPr>
          <p:cNvPr id="5" name="图片 4"/>
          <p:cNvPicPr>
            <a:picLocks noChangeAspect="1"/>
          </p:cNvPicPr>
          <p:nvPr/>
        </p:nvPicPr>
        <p:blipFill>
          <a:blip r:embed="rId4"/>
          <a:stretch>
            <a:fillRect/>
          </a:stretch>
        </p:blipFill>
        <p:spPr>
          <a:xfrm>
            <a:off x="1255309" y="2478721"/>
            <a:ext cx="9360696" cy="1170087"/>
          </a:xfrm>
          <a:prstGeom prst="rect">
            <a:avLst/>
          </a:prstGeom>
        </p:spPr>
      </p:pic>
      <p:pic>
        <p:nvPicPr>
          <p:cNvPr id="6" name="图片 5"/>
          <p:cNvPicPr>
            <a:picLocks noChangeAspect="1"/>
          </p:cNvPicPr>
          <p:nvPr/>
        </p:nvPicPr>
        <p:blipFill>
          <a:blip r:embed="rId5"/>
          <a:stretch>
            <a:fillRect/>
          </a:stretch>
        </p:blipFill>
        <p:spPr>
          <a:xfrm>
            <a:off x="4309813" y="4216800"/>
            <a:ext cx="5998461" cy="1761967"/>
          </a:xfrm>
          <a:prstGeom prst="rect">
            <a:avLst/>
          </a:prstGeom>
        </p:spPr>
      </p:pic>
    </p:spTree>
    <p:extLst>
      <p:ext uri="{BB962C8B-B14F-4D97-AF65-F5344CB8AC3E}">
        <p14:creationId xmlns:p14="http://schemas.microsoft.com/office/powerpoint/2010/main" val="4057896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因子</a:t>
            </a:r>
          </a:p>
        </p:txBody>
      </p:sp>
      <p:sp>
        <p:nvSpPr>
          <p:cNvPr id="4" name="文本框 3"/>
          <p:cNvSpPr txBox="1"/>
          <p:nvPr/>
        </p:nvSpPr>
        <p:spPr>
          <a:xfrm>
            <a:off x="460131" y="1668869"/>
            <a:ext cx="6327531" cy="400110"/>
          </a:xfrm>
          <a:prstGeom prst="rect">
            <a:avLst/>
          </a:prstGeom>
          <a:noFill/>
        </p:spPr>
        <p:txBody>
          <a:bodyPr wrap="square" rtlCol="0">
            <a:spAutoFit/>
          </a:bodyPr>
          <a:lstStyle/>
          <a:p>
            <a:r>
              <a:rPr lang="zh-CN" altLang="en-US" sz="2000" dirty="0"/>
              <a:t>为了定义全局模型，有必要对这些交互影响进行组合。</a:t>
            </a:r>
            <a:endParaRPr lang="en-US" altLang="zh-CN" sz="2000" dirty="0">
              <a:solidFill>
                <a:srgbClr val="FF0000"/>
              </a:solidFill>
            </a:endParaRPr>
          </a:p>
        </p:txBody>
      </p:sp>
      <p:pic>
        <p:nvPicPr>
          <p:cNvPr id="7" name="图片 6"/>
          <p:cNvPicPr>
            <a:picLocks noChangeAspect="1"/>
          </p:cNvPicPr>
          <p:nvPr/>
        </p:nvPicPr>
        <p:blipFill>
          <a:blip r:embed="rId3"/>
          <a:stretch>
            <a:fillRect/>
          </a:stretch>
        </p:blipFill>
        <p:spPr>
          <a:xfrm>
            <a:off x="502138" y="2417166"/>
            <a:ext cx="5426806" cy="748056"/>
          </a:xfrm>
          <a:prstGeom prst="rect">
            <a:avLst/>
          </a:prstGeom>
        </p:spPr>
      </p:pic>
      <p:pic>
        <p:nvPicPr>
          <p:cNvPr id="8" name="图片 7"/>
          <p:cNvPicPr>
            <a:picLocks noChangeAspect="1"/>
          </p:cNvPicPr>
          <p:nvPr/>
        </p:nvPicPr>
        <p:blipFill>
          <a:blip r:embed="rId4"/>
          <a:stretch>
            <a:fillRect/>
          </a:stretch>
        </p:blipFill>
        <p:spPr>
          <a:xfrm>
            <a:off x="899736" y="3165222"/>
            <a:ext cx="4631609" cy="698097"/>
          </a:xfrm>
          <a:prstGeom prst="rect">
            <a:avLst/>
          </a:prstGeom>
        </p:spPr>
      </p:pic>
      <p:sp>
        <p:nvSpPr>
          <p:cNvPr id="9" name="文本框 8"/>
          <p:cNvSpPr txBox="1"/>
          <p:nvPr/>
        </p:nvSpPr>
        <p:spPr>
          <a:xfrm>
            <a:off x="460131" y="4211265"/>
            <a:ext cx="6054969" cy="400110"/>
          </a:xfrm>
          <a:prstGeom prst="rect">
            <a:avLst/>
          </a:prstGeom>
          <a:noFill/>
        </p:spPr>
        <p:txBody>
          <a:bodyPr wrap="square" rtlCol="0">
            <a:spAutoFit/>
          </a:bodyPr>
          <a:lstStyle/>
          <a:p>
            <a:r>
              <a:rPr lang="en-US" altLang="zh-CN" sz="2000" dirty="0"/>
              <a:t>Z</a:t>
            </a:r>
            <a:r>
              <a:rPr lang="zh-CN" altLang="en-US" sz="2000" dirty="0"/>
              <a:t>是一个归一化的常数。</a:t>
            </a:r>
            <a:endParaRPr lang="en-US" altLang="zh-CN" sz="2000" dirty="0">
              <a:solidFill>
                <a:srgbClr val="FF0000"/>
              </a:solidFill>
            </a:endParaRPr>
          </a:p>
        </p:txBody>
      </p:sp>
      <p:pic>
        <p:nvPicPr>
          <p:cNvPr id="10" name="图片 9"/>
          <p:cNvPicPr>
            <a:picLocks noChangeAspect="1"/>
          </p:cNvPicPr>
          <p:nvPr/>
        </p:nvPicPr>
        <p:blipFill>
          <a:blip r:embed="rId5"/>
          <a:stretch>
            <a:fillRect/>
          </a:stretch>
        </p:blipFill>
        <p:spPr>
          <a:xfrm>
            <a:off x="7031885" y="1320682"/>
            <a:ext cx="4295536" cy="4024115"/>
          </a:xfrm>
          <a:prstGeom prst="rect">
            <a:avLst/>
          </a:prstGeom>
        </p:spPr>
      </p:pic>
    </p:spTree>
    <p:extLst>
      <p:ext uri="{BB962C8B-B14F-4D97-AF65-F5344CB8AC3E}">
        <p14:creationId xmlns:p14="http://schemas.microsoft.com/office/powerpoint/2010/main" val="88933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吉布斯分布</a:t>
            </a:r>
          </a:p>
        </p:txBody>
      </p:sp>
      <p:pic>
        <p:nvPicPr>
          <p:cNvPr id="3" name="图片 2"/>
          <p:cNvPicPr>
            <a:picLocks noChangeAspect="1"/>
          </p:cNvPicPr>
          <p:nvPr/>
        </p:nvPicPr>
        <p:blipFill>
          <a:blip r:embed="rId3"/>
          <a:stretch>
            <a:fillRect/>
          </a:stretch>
        </p:blipFill>
        <p:spPr>
          <a:xfrm>
            <a:off x="977044" y="1690319"/>
            <a:ext cx="9965357" cy="4007095"/>
          </a:xfrm>
          <a:prstGeom prst="rect">
            <a:avLst/>
          </a:prstGeom>
        </p:spPr>
      </p:pic>
    </p:spTree>
    <p:extLst>
      <p:ext uri="{BB962C8B-B14F-4D97-AF65-F5344CB8AC3E}">
        <p14:creationId xmlns:p14="http://schemas.microsoft.com/office/powerpoint/2010/main" val="2216744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如何理解因子</a:t>
            </a:r>
          </a:p>
        </p:txBody>
      </p:sp>
      <p:sp>
        <p:nvSpPr>
          <p:cNvPr id="4" name="文本框 3"/>
          <p:cNvSpPr txBox="1"/>
          <p:nvPr/>
        </p:nvSpPr>
        <p:spPr>
          <a:xfrm>
            <a:off x="460131" y="1668869"/>
            <a:ext cx="10937631" cy="461665"/>
          </a:xfrm>
          <a:prstGeom prst="rect">
            <a:avLst/>
          </a:prstGeom>
          <a:noFill/>
        </p:spPr>
        <p:txBody>
          <a:bodyPr wrap="square" rtlCol="0">
            <a:spAutoFit/>
          </a:bodyPr>
          <a:lstStyle/>
          <a:p>
            <a:r>
              <a:rPr lang="zh-CN" altLang="en-US" sz="2400" dirty="0"/>
              <a:t>能否尝试将因子理解为变量在其辖域上的边缘分布？</a:t>
            </a:r>
            <a:endParaRPr lang="en-US" altLang="zh-CN" sz="2400" dirty="0"/>
          </a:p>
        </p:txBody>
      </p:sp>
      <p:grpSp>
        <p:nvGrpSpPr>
          <p:cNvPr id="22" name="组合 21"/>
          <p:cNvGrpSpPr/>
          <p:nvPr/>
        </p:nvGrpSpPr>
        <p:grpSpPr>
          <a:xfrm>
            <a:off x="460131" y="2417166"/>
            <a:ext cx="10059240" cy="4024115"/>
            <a:chOff x="460131" y="2417166"/>
            <a:chExt cx="10059240" cy="4024115"/>
          </a:xfrm>
        </p:grpSpPr>
        <p:pic>
          <p:nvPicPr>
            <p:cNvPr id="13" name="图片 12"/>
            <p:cNvPicPr>
              <a:picLocks noChangeAspect="1"/>
            </p:cNvPicPr>
            <p:nvPr/>
          </p:nvPicPr>
          <p:blipFill rotWithShape="1">
            <a:blip r:embed="rId3"/>
            <a:srcRect r="77185"/>
            <a:stretch/>
          </p:blipFill>
          <p:spPr>
            <a:xfrm>
              <a:off x="9150829" y="3434990"/>
              <a:ext cx="1368542" cy="1761967"/>
            </a:xfrm>
            <a:prstGeom prst="rect">
              <a:avLst/>
            </a:prstGeom>
            <a:solidFill>
              <a:srgbClr val="FF0000"/>
            </a:solidFill>
          </p:spPr>
        </p:pic>
        <p:grpSp>
          <p:nvGrpSpPr>
            <p:cNvPr id="21" name="组合 20"/>
            <p:cNvGrpSpPr/>
            <p:nvPr/>
          </p:nvGrpSpPr>
          <p:grpSpPr>
            <a:xfrm>
              <a:off x="460131" y="2417166"/>
              <a:ext cx="6899031" cy="4024115"/>
              <a:chOff x="460131" y="2417166"/>
              <a:chExt cx="6899031" cy="4024115"/>
            </a:xfrm>
          </p:grpSpPr>
          <p:pic>
            <p:nvPicPr>
              <p:cNvPr id="3" name="图片 2"/>
              <p:cNvPicPr>
                <a:picLocks noChangeAspect="1"/>
              </p:cNvPicPr>
              <p:nvPr/>
            </p:nvPicPr>
            <p:blipFill>
              <a:blip r:embed="rId4"/>
              <a:stretch>
                <a:fillRect/>
              </a:stretch>
            </p:blipFill>
            <p:spPr>
              <a:xfrm>
                <a:off x="5903667" y="3810098"/>
                <a:ext cx="1228725" cy="1238250"/>
              </a:xfrm>
              <a:prstGeom prst="rect">
                <a:avLst/>
              </a:prstGeom>
            </p:spPr>
          </p:pic>
          <p:pic>
            <p:nvPicPr>
              <p:cNvPr id="11" name="图片 10"/>
              <p:cNvPicPr>
                <a:picLocks noChangeAspect="1"/>
              </p:cNvPicPr>
              <p:nvPr/>
            </p:nvPicPr>
            <p:blipFill>
              <a:blip r:embed="rId5"/>
              <a:stretch>
                <a:fillRect/>
              </a:stretch>
            </p:blipFill>
            <p:spPr>
              <a:xfrm>
                <a:off x="460131" y="2417166"/>
                <a:ext cx="4295536" cy="4024115"/>
              </a:xfrm>
              <a:prstGeom prst="rect">
                <a:avLst/>
              </a:prstGeom>
            </p:spPr>
          </p:pic>
          <p:sp>
            <p:nvSpPr>
              <p:cNvPr id="12" name="文本框 11"/>
              <p:cNvSpPr txBox="1"/>
              <p:nvPr/>
            </p:nvSpPr>
            <p:spPr>
              <a:xfrm>
                <a:off x="5676899" y="3502321"/>
                <a:ext cx="1682263" cy="307777"/>
              </a:xfrm>
              <a:prstGeom prst="rect">
                <a:avLst/>
              </a:prstGeom>
              <a:noFill/>
            </p:spPr>
            <p:txBody>
              <a:bodyPr wrap="square" rtlCol="0">
                <a:spAutoFit/>
              </a:bodyPr>
              <a:lstStyle/>
              <a:p>
                <a:r>
                  <a:rPr lang="en-US" altLang="zh-CN" sz="1400" dirty="0"/>
                  <a:t>A</a:t>
                </a:r>
                <a:r>
                  <a:rPr lang="zh-CN" altLang="en-US" sz="1400" dirty="0"/>
                  <a:t>、</a:t>
                </a:r>
                <a:r>
                  <a:rPr lang="en-US" altLang="zh-CN" sz="1400" dirty="0"/>
                  <a:t>B</a:t>
                </a:r>
                <a:r>
                  <a:rPr lang="zh-CN" altLang="en-US" sz="1400" dirty="0"/>
                  <a:t>上的边缘分布</a:t>
                </a:r>
                <a:endParaRPr lang="en-US" altLang="zh-CN" sz="1400" dirty="0"/>
              </a:p>
            </p:txBody>
          </p:sp>
          <p:sp>
            <p:nvSpPr>
              <p:cNvPr id="6" name="右箭头 5"/>
              <p:cNvSpPr/>
              <p:nvPr/>
            </p:nvSpPr>
            <p:spPr>
              <a:xfrm>
                <a:off x="4982435" y="4359934"/>
                <a:ext cx="533400" cy="138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901223" y="3830126"/>
                <a:ext cx="1203446" cy="36624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9233377" y="3817840"/>
              <a:ext cx="1203446" cy="36624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标题 1"/>
          <p:cNvSpPr txBox="1">
            <a:spLocks/>
          </p:cNvSpPr>
          <p:nvPr/>
        </p:nvSpPr>
        <p:spPr>
          <a:xfrm>
            <a:off x="8059988" y="1077671"/>
            <a:ext cx="2532260" cy="137261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8000" b="1" dirty="0">
                <a:solidFill>
                  <a:srgbClr val="FF0000"/>
                </a:solidFill>
              </a:rPr>
              <a:t>NO</a:t>
            </a:r>
            <a:r>
              <a:rPr lang="zh-CN" altLang="en-US" sz="8000" b="1" dirty="0">
                <a:solidFill>
                  <a:srgbClr val="FF0000"/>
                </a:solidFill>
              </a:rPr>
              <a:t>！</a:t>
            </a:r>
          </a:p>
        </p:txBody>
      </p:sp>
      <p:sp>
        <p:nvSpPr>
          <p:cNvPr id="23" name="文本框 22"/>
          <p:cNvSpPr txBox="1"/>
          <p:nvPr/>
        </p:nvSpPr>
        <p:spPr>
          <a:xfrm>
            <a:off x="4982435" y="5472559"/>
            <a:ext cx="7206635" cy="830997"/>
          </a:xfrm>
          <a:prstGeom prst="rect">
            <a:avLst/>
          </a:prstGeom>
          <a:noFill/>
        </p:spPr>
        <p:txBody>
          <a:bodyPr wrap="square" rtlCol="0">
            <a:spAutoFit/>
          </a:bodyPr>
          <a:lstStyle/>
          <a:p>
            <a:r>
              <a:rPr lang="zh-CN" altLang="en-US" sz="2400" dirty="0"/>
              <a:t>一个因子仅仅是影响联合分布的一个因素，而作为网络整体的联合分布需要将所有因子的影响考虑进去。</a:t>
            </a:r>
            <a:endParaRPr lang="en-US" altLang="zh-CN" sz="2400" dirty="0"/>
          </a:p>
        </p:txBody>
      </p:sp>
    </p:spTree>
    <p:extLst>
      <p:ext uri="{BB962C8B-B14F-4D97-AF65-F5344CB8AC3E}">
        <p14:creationId xmlns:p14="http://schemas.microsoft.com/office/powerpoint/2010/main" val="365663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基础知识</a:t>
            </a:r>
          </a:p>
        </p:txBody>
      </p:sp>
      <p:sp>
        <p:nvSpPr>
          <p:cNvPr id="3" name="内容占位符 2"/>
          <p:cNvSpPr>
            <a:spLocks noGrp="1"/>
          </p:cNvSpPr>
          <p:nvPr>
            <p:ph idx="1"/>
          </p:nvPr>
        </p:nvSpPr>
        <p:spPr>
          <a:xfrm>
            <a:off x="1981200" y="3284985"/>
            <a:ext cx="8229600" cy="2841179"/>
          </a:xfrm>
        </p:spPr>
        <p:txBody>
          <a:bodyPr>
            <a:normAutofit lnSpcReduction="10000"/>
          </a:bodyPr>
          <a:lstStyle/>
          <a:p>
            <a:r>
              <a:rPr lang="zh-CN" altLang="en-US" dirty="0"/>
              <a:t>点为随机变量，边为概率依赖关系</a:t>
            </a:r>
            <a:endParaRPr lang="en-US" altLang="zh-CN" dirty="0"/>
          </a:p>
          <a:p>
            <a:r>
              <a:rPr lang="zh-CN" altLang="en-US" dirty="0"/>
              <a:t>阴影点为可观测变量，非阴影点为隐变量</a:t>
            </a:r>
            <a:endParaRPr lang="en-US" altLang="zh-CN" dirty="0"/>
          </a:p>
          <a:p>
            <a:r>
              <a:rPr lang="zh-CN" altLang="en-US" dirty="0"/>
              <a:t>盘</a:t>
            </a:r>
            <a:r>
              <a:rPr lang="en-US" altLang="zh-CN" dirty="0"/>
              <a:t>(plate)</a:t>
            </a:r>
            <a:r>
              <a:rPr lang="zh-CN" altLang="en-US" dirty="0"/>
              <a:t>里面为重复</a:t>
            </a:r>
            <a:endParaRPr lang="en-US" altLang="zh-CN" dirty="0"/>
          </a:p>
          <a:p>
            <a:r>
              <a:rPr lang="zh-CN" altLang="en-US" dirty="0"/>
              <a:t>有向图：贝叶斯网络，信念网络</a:t>
            </a:r>
            <a:endParaRPr lang="en-US" altLang="zh-CN" dirty="0"/>
          </a:p>
          <a:p>
            <a:r>
              <a:rPr lang="zh-CN" altLang="en-US" dirty="0"/>
              <a:t>无向图：马尔科夫网络</a:t>
            </a:r>
            <a:endParaRPr lang="en-US" altLang="zh-CN" dirty="0"/>
          </a:p>
          <a:p>
            <a:r>
              <a:rPr lang="zh-CN" altLang="en-US" dirty="0"/>
              <a:t>有向无向混合的链图</a:t>
            </a:r>
          </a:p>
        </p:txBody>
      </p:sp>
      <p:pic>
        <p:nvPicPr>
          <p:cNvPr id="4" name="图片 3">
            <a:extLst>
              <a:ext uri="{FF2B5EF4-FFF2-40B4-BE49-F238E27FC236}">
                <a16:creationId xmlns:a16="http://schemas.microsoft.com/office/drawing/2014/main" id="{BA94A2AF-8EDA-4BCF-9579-6008C1A202D0}"/>
              </a:ext>
            </a:extLst>
          </p:cNvPr>
          <p:cNvPicPr>
            <a:picLocks noChangeAspect="1"/>
          </p:cNvPicPr>
          <p:nvPr/>
        </p:nvPicPr>
        <p:blipFill>
          <a:blip r:embed="rId2"/>
          <a:stretch>
            <a:fillRect/>
          </a:stretch>
        </p:blipFill>
        <p:spPr>
          <a:xfrm>
            <a:off x="1981200" y="1451580"/>
            <a:ext cx="4186808" cy="1564949"/>
          </a:xfrm>
          <a:prstGeom prst="rect">
            <a:avLst/>
          </a:prstGeom>
        </p:spPr>
      </p:pic>
      <p:pic>
        <p:nvPicPr>
          <p:cNvPr id="5" name="图片 4">
            <a:extLst>
              <a:ext uri="{FF2B5EF4-FFF2-40B4-BE49-F238E27FC236}">
                <a16:creationId xmlns:a16="http://schemas.microsoft.com/office/drawing/2014/main" id="{277741B8-2A65-4E3F-A681-564D391BCE0E}"/>
              </a:ext>
            </a:extLst>
          </p:cNvPr>
          <p:cNvPicPr>
            <a:picLocks noChangeAspect="1"/>
          </p:cNvPicPr>
          <p:nvPr/>
        </p:nvPicPr>
        <p:blipFill>
          <a:blip r:embed="rId3"/>
          <a:stretch>
            <a:fillRect/>
          </a:stretch>
        </p:blipFill>
        <p:spPr>
          <a:xfrm>
            <a:off x="5879976" y="1451579"/>
            <a:ext cx="4330824" cy="1478818"/>
          </a:xfrm>
          <a:prstGeom prst="rect">
            <a:avLst/>
          </a:prstGeom>
        </p:spPr>
      </p:pic>
    </p:spTree>
    <p:extLst>
      <p:ext uri="{BB962C8B-B14F-4D97-AF65-F5344CB8AC3E}">
        <p14:creationId xmlns:p14="http://schemas.microsoft.com/office/powerpoint/2010/main" val="897515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团位势</a:t>
            </a:r>
          </a:p>
        </p:txBody>
      </p:sp>
      <p:sp>
        <p:nvSpPr>
          <p:cNvPr id="4" name="文本框 3"/>
          <p:cNvSpPr txBox="1"/>
          <p:nvPr/>
        </p:nvSpPr>
        <p:spPr>
          <a:xfrm>
            <a:off x="460131" y="1668869"/>
            <a:ext cx="10688515" cy="1077218"/>
          </a:xfrm>
          <a:prstGeom prst="rect">
            <a:avLst/>
          </a:prstGeom>
          <a:noFill/>
        </p:spPr>
        <p:txBody>
          <a:bodyPr wrap="square" rtlCol="0">
            <a:spAutoFit/>
          </a:bodyPr>
          <a:lstStyle/>
          <a:p>
            <a:r>
              <a:rPr lang="zh-CN" altLang="en-US" sz="2400" dirty="0"/>
              <a:t>参数化马尔可夫网的因子通常称为</a:t>
            </a:r>
            <a:r>
              <a:rPr lang="zh-CN" altLang="en-US" sz="2400" b="1" dirty="0"/>
              <a:t>团位势</a:t>
            </a:r>
            <a:r>
              <a:rPr lang="zh-CN" altLang="en-US" sz="2400" dirty="0"/>
              <a:t>。</a:t>
            </a:r>
            <a:endParaRPr lang="en-US" altLang="zh-CN" sz="2000" dirty="0"/>
          </a:p>
          <a:p>
            <a:pPr marL="800100" lvl="1" indent="-342900">
              <a:buFont typeface="Arial" panose="020B0604020202020204" pitchFamily="34" charset="0"/>
              <a:buChar char="•"/>
            </a:pPr>
            <a:r>
              <a:rPr lang="zh-CN" altLang="en-US" sz="2000" b="1" dirty="0"/>
              <a:t>团</a:t>
            </a:r>
            <a:r>
              <a:rPr lang="zh-CN" altLang="en-US" sz="2000" dirty="0"/>
              <a:t>：对于图中节点的一个子集，若其中任意两节点间都有边相连，则称该子集为一个团。</a:t>
            </a:r>
            <a:endParaRPr lang="en-US" altLang="zh-CN" sz="2000" dirty="0"/>
          </a:p>
          <a:p>
            <a:pPr marL="800100" lvl="1" indent="-342900">
              <a:buFont typeface="Arial" panose="020B0604020202020204" pitchFamily="34" charset="0"/>
              <a:buChar char="•"/>
            </a:pPr>
            <a:r>
              <a:rPr lang="zh-CN" altLang="en-US" sz="2000" b="1" dirty="0"/>
              <a:t>极大团</a:t>
            </a:r>
            <a:r>
              <a:rPr lang="zh-CN" altLang="en-US" sz="2000" dirty="0"/>
              <a:t>：若在一个团中加入另外任何节点都不再形成团，则称该团为极大团。</a:t>
            </a:r>
            <a:endParaRPr lang="en-US" altLang="zh-CN" sz="2000" dirty="0"/>
          </a:p>
        </p:txBody>
      </p:sp>
      <p:pic>
        <p:nvPicPr>
          <p:cNvPr id="3" name="图片 2"/>
          <p:cNvPicPr>
            <a:picLocks noChangeAspect="1"/>
          </p:cNvPicPr>
          <p:nvPr/>
        </p:nvPicPr>
        <p:blipFill>
          <a:blip r:embed="rId3"/>
          <a:stretch>
            <a:fillRect/>
          </a:stretch>
        </p:blipFill>
        <p:spPr>
          <a:xfrm>
            <a:off x="2619375" y="3094274"/>
            <a:ext cx="7403386" cy="3009901"/>
          </a:xfrm>
          <a:prstGeom prst="rect">
            <a:avLst/>
          </a:prstGeom>
        </p:spPr>
      </p:pic>
    </p:spTree>
    <p:extLst>
      <p:ext uri="{BB962C8B-B14F-4D97-AF65-F5344CB8AC3E}">
        <p14:creationId xmlns:p14="http://schemas.microsoft.com/office/powerpoint/2010/main" val="3936013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马尔可夫网中的独立性</a:t>
            </a:r>
          </a:p>
        </p:txBody>
      </p:sp>
      <p:sp>
        <p:nvSpPr>
          <p:cNvPr id="4" name="文本框 3"/>
          <p:cNvSpPr txBox="1"/>
          <p:nvPr/>
        </p:nvSpPr>
        <p:spPr>
          <a:xfrm>
            <a:off x="460131" y="1668869"/>
            <a:ext cx="10688515" cy="830997"/>
          </a:xfrm>
          <a:prstGeom prst="rect">
            <a:avLst/>
          </a:prstGeom>
          <a:noFill/>
        </p:spPr>
        <p:txBody>
          <a:bodyPr wrap="square" rtlCol="0">
            <a:spAutoFit/>
          </a:bodyPr>
          <a:lstStyle/>
          <a:p>
            <a:r>
              <a:rPr lang="zh-CN" altLang="en-US" sz="2400" dirty="0"/>
              <a:t>同贝叶斯网一样，马尔可夫网中的图结构也可以看做是对一系列独立性假设的编码。</a:t>
            </a:r>
            <a:endParaRPr lang="en-US" altLang="zh-CN" sz="2000" dirty="0"/>
          </a:p>
        </p:txBody>
      </p:sp>
      <p:pic>
        <p:nvPicPr>
          <p:cNvPr id="5" name="图片 4"/>
          <p:cNvPicPr>
            <a:picLocks noChangeAspect="1"/>
          </p:cNvPicPr>
          <p:nvPr/>
        </p:nvPicPr>
        <p:blipFill>
          <a:blip r:embed="rId3"/>
          <a:stretch>
            <a:fillRect/>
          </a:stretch>
        </p:blipFill>
        <p:spPr>
          <a:xfrm>
            <a:off x="904615" y="2848053"/>
            <a:ext cx="10244031" cy="1265360"/>
          </a:xfrm>
          <a:prstGeom prst="rect">
            <a:avLst/>
          </a:prstGeom>
        </p:spPr>
      </p:pic>
      <p:sp>
        <p:nvSpPr>
          <p:cNvPr id="6" name="文本框 5"/>
          <p:cNvSpPr txBox="1"/>
          <p:nvPr/>
        </p:nvSpPr>
        <p:spPr>
          <a:xfrm>
            <a:off x="460131" y="4461600"/>
            <a:ext cx="10688515" cy="461665"/>
          </a:xfrm>
          <a:prstGeom prst="rect">
            <a:avLst/>
          </a:prstGeom>
          <a:noFill/>
        </p:spPr>
        <p:txBody>
          <a:bodyPr wrap="square" rtlCol="0">
            <a:spAutoFit/>
          </a:bodyPr>
          <a:lstStyle/>
          <a:p>
            <a:r>
              <a:rPr lang="zh-CN" altLang="en-US" sz="2400" dirty="0"/>
              <a:t>概率影响沿着有效路径“流动”。</a:t>
            </a:r>
            <a:endParaRPr lang="en-US" altLang="zh-CN" sz="2000" dirty="0"/>
          </a:p>
        </p:txBody>
      </p:sp>
    </p:spTree>
    <p:extLst>
      <p:ext uri="{BB962C8B-B14F-4D97-AF65-F5344CB8AC3E}">
        <p14:creationId xmlns:p14="http://schemas.microsoft.com/office/powerpoint/2010/main" val="11729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分离</a:t>
            </a:r>
          </a:p>
        </p:txBody>
      </p:sp>
      <p:sp>
        <p:nvSpPr>
          <p:cNvPr id="4" name="文本框 3"/>
          <p:cNvSpPr txBox="1"/>
          <p:nvPr/>
        </p:nvSpPr>
        <p:spPr>
          <a:xfrm>
            <a:off x="460131" y="1668869"/>
            <a:ext cx="10688515" cy="461665"/>
          </a:xfrm>
          <a:prstGeom prst="rect">
            <a:avLst/>
          </a:prstGeom>
          <a:noFill/>
        </p:spPr>
        <p:txBody>
          <a:bodyPr wrap="square" rtlCol="0">
            <a:spAutoFit/>
          </a:bodyPr>
          <a:lstStyle/>
          <a:p>
            <a:r>
              <a:rPr lang="zh-CN" altLang="en-US" sz="2400" dirty="0"/>
              <a:t>基于有效路径的概念，可以在图中定义分离的概念：</a:t>
            </a:r>
            <a:endParaRPr lang="en-US" altLang="zh-CN" sz="2000" dirty="0"/>
          </a:p>
        </p:txBody>
      </p:sp>
      <p:pic>
        <p:nvPicPr>
          <p:cNvPr id="3" name="图片 2"/>
          <p:cNvPicPr>
            <a:picLocks noChangeAspect="1"/>
          </p:cNvPicPr>
          <p:nvPr/>
        </p:nvPicPr>
        <p:blipFill>
          <a:blip r:embed="rId3"/>
          <a:stretch>
            <a:fillRect/>
          </a:stretch>
        </p:blipFill>
        <p:spPr>
          <a:xfrm>
            <a:off x="792774" y="2478721"/>
            <a:ext cx="10355872" cy="1328371"/>
          </a:xfrm>
          <a:prstGeom prst="rect">
            <a:avLst/>
          </a:prstGeom>
        </p:spPr>
      </p:pic>
      <p:pic>
        <p:nvPicPr>
          <p:cNvPr id="7" name="图片 6"/>
          <p:cNvPicPr>
            <a:picLocks noChangeAspect="1"/>
          </p:cNvPicPr>
          <p:nvPr/>
        </p:nvPicPr>
        <p:blipFill>
          <a:blip r:embed="rId4"/>
          <a:stretch>
            <a:fillRect/>
          </a:stretch>
        </p:blipFill>
        <p:spPr>
          <a:xfrm>
            <a:off x="4237160" y="4123590"/>
            <a:ext cx="3467100" cy="2324100"/>
          </a:xfrm>
          <a:prstGeom prst="rect">
            <a:avLst/>
          </a:prstGeom>
        </p:spPr>
      </p:pic>
    </p:spTree>
    <p:extLst>
      <p:ext uri="{BB962C8B-B14F-4D97-AF65-F5344CB8AC3E}">
        <p14:creationId xmlns:p14="http://schemas.microsoft.com/office/powerpoint/2010/main" val="3817748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分离</a:t>
            </a:r>
          </a:p>
        </p:txBody>
      </p:sp>
      <p:sp>
        <p:nvSpPr>
          <p:cNvPr id="4" name="文本框 3"/>
          <p:cNvSpPr txBox="1"/>
          <p:nvPr/>
        </p:nvSpPr>
        <p:spPr>
          <a:xfrm>
            <a:off x="460131" y="1668869"/>
            <a:ext cx="10688515" cy="461665"/>
          </a:xfrm>
          <a:prstGeom prst="rect">
            <a:avLst/>
          </a:prstGeom>
          <a:noFill/>
        </p:spPr>
        <p:txBody>
          <a:bodyPr wrap="square" rtlCol="0">
            <a:spAutoFit/>
          </a:bodyPr>
          <a:lstStyle/>
          <a:p>
            <a:r>
              <a:rPr lang="zh-CN" altLang="en-US" sz="2400" dirty="0"/>
              <a:t>基于有效路径的概念，可以在图中定义分离的概念：</a:t>
            </a:r>
            <a:endParaRPr lang="en-US" altLang="zh-CN" sz="2000" dirty="0"/>
          </a:p>
        </p:txBody>
      </p:sp>
      <p:pic>
        <p:nvPicPr>
          <p:cNvPr id="3" name="图片 2"/>
          <p:cNvPicPr>
            <a:picLocks noChangeAspect="1"/>
          </p:cNvPicPr>
          <p:nvPr/>
        </p:nvPicPr>
        <p:blipFill>
          <a:blip r:embed="rId3"/>
          <a:stretch>
            <a:fillRect/>
          </a:stretch>
        </p:blipFill>
        <p:spPr>
          <a:xfrm>
            <a:off x="792774" y="2478721"/>
            <a:ext cx="10355872" cy="1328371"/>
          </a:xfrm>
          <a:prstGeom prst="rect">
            <a:avLst/>
          </a:prstGeom>
        </p:spPr>
      </p:pic>
      <p:pic>
        <p:nvPicPr>
          <p:cNvPr id="6" name="图片 5"/>
          <p:cNvPicPr>
            <a:picLocks noChangeAspect="1"/>
          </p:cNvPicPr>
          <p:nvPr/>
        </p:nvPicPr>
        <p:blipFill rotWithShape="1">
          <a:blip r:embed="rId4"/>
          <a:srcRect r="65001" b="14483"/>
          <a:stretch/>
        </p:blipFill>
        <p:spPr>
          <a:xfrm>
            <a:off x="3662206" y="4155279"/>
            <a:ext cx="1992712" cy="1855886"/>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5654918" y="4621557"/>
                <a:ext cx="180895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dirty="0" smtClean="0">
                          <a:latin typeface="Cambria Math" panose="02040503050406030204" pitchFamily="18" charset="0"/>
                        </a:rPr>
                        <m:t>(</m:t>
                      </m:r>
                      <m:r>
                        <a:rPr lang="en-US" altLang="zh-CN" i="1" dirty="0">
                          <a:latin typeface="Cambria Math" panose="02040503050406030204" pitchFamily="18" charset="0"/>
                        </a:rPr>
                        <m:t>𝐴</m:t>
                      </m:r>
                      <m:r>
                        <a:rPr lang="zh-CN" altLang="en-US" dirty="0">
                          <a:latin typeface="Cambria Math" panose="02040503050406030204" pitchFamily="18" charset="0"/>
                        </a:rPr>
                        <m:t>⊥</m:t>
                      </m:r>
                      <m:r>
                        <m:rPr>
                          <m:sty m:val="p"/>
                        </m:rPr>
                        <a:rPr lang="en-US" altLang="zh-CN" dirty="0">
                          <a:latin typeface="Cambria Math" panose="02040503050406030204" pitchFamily="18" charset="0"/>
                        </a:rPr>
                        <m:t>C</m:t>
                      </m:r>
                      <m:r>
                        <a:rPr lang="en-US" altLang="zh-CN" i="1" dirty="0">
                          <a:latin typeface="Cambria Math" panose="02040503050406030204" pitchFamily="18" charset="0"/>
                        </a:rPr>
                        <m:t> | </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𝐵</m:t>
                          </m:r>
                          <m:r>
                            <a:rPr lang="en-US" altLang="zh-CN" i="1" dirty="0">
                              <a:latin typeface="Cambria Math" panose="02040503050406030204" pitchFamily="18" charset="0"/>
                            </a:rPr>
                            <m:t>,</m:t>
                          </m:r>
                          <m:r>
                            <a:rPr lang="en-US" altLang="zh-CN" i="1" dirty="0">
                              <a:latin typeface="Cambria Math" panose="02040503050406030204" pitchFamily="18" charset="0"/>
                            </a:rPr>
                            <m:t>𝐷</m:t>
                          </m:r>
                        </m:e>
                      </m:d>
                      <m:r>
                        <a:rPr lang="en-US" altLang="zh-CN" i="1" dirty="0">
                          <a:latin typeface="Cambria Math" panose="02040503050406030204" pitchFamily="18" charset="0"/>
                        </a:rPr>
                        <m:t>)</m:t>
                      </m:r>
                    </m:oMath>
                  </m:oMathPara>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𝐵</m:t>
                      </m:r>
                      <m:r>
                        <a:rPr lang="zh-CN" altLang="en-US" dirty="0">
                          <a:latin typeface="Cambria Math" panose="02040503050406030204" pitchFamily="18" charset="0"/>
                        </a:rPr>
                        <m:t>⊥</m:t>
                      </m:r>
                      <m:r>
                        <m:rPr>
                          <m:sty m:val="p"/>
                        </m:rPr>
                        <a:rPr lang="en-US" altLang="zh-CN" dirty="0">
                          <a:latin typeface="Cambria Math" panose="02040503050406030204" pitchFamily="18" charset="0"/>
                        </a:rPr>
                        <m:t>D</m:t>
                      </m:r>
                      <m:r>
                        <a:rPr lang="en-US" altLang="zh-CN" i="1" dirty="0">
                          <a:latin typeface="Cambria Math" panose="02040503050406030204" pitchFamily="18" charset="0"/>
                        </a:rPr>
                        <m:t> | {</m:t>
                      </m:r>
                      <m:r>
                        <a:rPr lang="en-US" altLang="zh-CN" i="1" dirty="0">
                          <a:latin typeface="Cambria Math" panose="02040503050406030204" pitchFamily="18" charset="0"/>
                        </a:rPr>
                        <m:t>𝐴</m:t>
                      </m:r>
                      <m:r>
                        <a:rPr lang="en-US" altLang="zh-CN" i="1" dirty="0">
                          <a:latin typeface="Cambria Math" panose="02040503050406030204" pitchFamily="18" charset="0"/>
                        </a:rPr>
                        <m:t>,</m:t>
                      </m:r>
                      <m:r>
                        <a:rPr lang="en-US" altLang="zh-CN" i="1" dirty="0">
                          <a:latin typeface="Cambria Math" panose="02040503050406030204" pitchFamily="18" charset="0"/>
                        </a:rPr>
                        <m:t>𝐶</m:t>
                      </m:r>
                      <m:r>
                        <a:rPr lang="en-US" altLang="zh-CN" i="1" dirty="0">
                          <a:latin typeface="Cambria Math" panose="02040503050406030204" pitchFamily="18" charset="0"/>
                        </a:rPr>
                        <m:t>})</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654918" y="4621557"/>
                <a:ext cx="1808957" cy="923330"/>
              </a:xfrm>
              <a:prstGeom prst="rect">
                <a:avLst/>
              </a:prstGeom>
              <a:blipFill>
                <a:blip r:embed="rId5"/>
                <a:stretch>
                  <a:fillRect b="-5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060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其他独立性</a:t>
            </a:r>
          </a:p>
        </p:txBody>
      </p:sp>
      <p:pic>
        <p:nvPicPr>
          <p:cNvPr id="8" name="图片 7"/>
          <p:cNvPicPr>
            <a:picLocks noChangeAspect="1"/>
          </p:cNvPicPr>
          <p:nvPr/>
        </p:nvPicPr>
        <p:blipFill>
          <a:blip r:embed="rId3"/>
          <a:stretch>
            <a:fillRect/>
          </a:stretch>
        </p:blipFill>
        <p:spPr>
          <a:xfrm>
            <a:off x="865309" y="1889613"/>
            <a:ext cx="9927929" cy="959095"/>
          </a:xfrm>
          <a:prstGeom prst="rect">
            <a:avLst/>
          </a:prstGeom>
        </p:spPr>
      </p:pic>
      <p:pic>
        <p:nvPicPr>
          <p:cNvPr id="9" name="图片 8"/>
          <p:cNvPicPr>
            <a:picLocks noChangeAspect="1"/>
          </p:cNvPicPr>
          <p:nvPr/>
        </p:nvPicPr>
        <p:blipFill>
          <a:blip r:embed="rId4"/>
          <a:stretch>
            <a:fillRect/>
          </a:stretch>
        </p:blipFill>
        <p:spPr>
          <a:xfrm>
            <a:off x="865309" y="3417639"/>
            <a:ext cx="9942732" cy="1336947"/>
          </a:xfrm>
          <a:prstGeom prst="rect">
            <a:avLst/>
          </a:prstGeom>
        </p:spPr>
      </p:pic>
    </p:spTree>
    <p:extLst>
      <p:ext uri="{BB962C8B-B14F-4D97-AF65-F5344CB8AC3E}">
        <p14:creationId xmlns:p14="http://schemas.microsoft.com/office/powerpoint/2010/main" val="1802342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等价性</a:t>
            </a:r>
          </a:p>
        </p:txBody>
      </p:sp>
      <p:sp>
        <p:nvSpPr>
          <p:cNvPr id="4" name="文本框 3"/>
          <p:cNvSpPr txBox="1"/>
          <p:nvPr/>
        </p:nvSpPr>
        <p:spPr>
          <a:xfrm>
            <a:off x="545124" y="1712830"/>
            <a:ext cx="10058400" cy="2369880"/>
          </a:xfrm>
          <a:prstGeom prst="rect">
            <a:avLst/>
          </a:prstGeom>
          <a:noFill/>
        </p:spPr>
        <p:txBody>
          <a:bodyPr wrap="square" rtlCol="0">
            <a:spAutoFit/>
          </a:bodyPr>
          <a:lstStyle/>
          <a:p>
            <a:r>
              <a:rPr lang="zh-CN" altLang="en-US" sz="2400" dirty="0"/>
              <a:t>类似贝叶斯网，马尔可夫网结构所蕴含的独立性性质与一个分布在图上的分解之间也有着</a:t>
            </a:r>
            <a:r>
              <a:rPr lang="zh-CN" altLang="en-US" sz="2400" b="1" dirty="0"/>
              <a:t>等价性</a:t>
            </a:r>
            <a:r>
              <a:rPr lang="zh-CN" altLang="en-US" sz="2400" dirty="0"/>
              <a:t>的关系：</a:t>
            </a:r>
            <a:endParaRPr lang="en-US" altLang="zh-CN" sz="24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如果分布 </a:t>
            </a:r>
            <a:r>
              <a:rPr lang="en-US" altLang="zh-CN" sz="2000" dirty="0"/>
              <a:t>P </a:t>
            </a:r>
            <a:r>
              <a:rPr lang="zh-CN" altLang="en-US" sz="2000" dirty="0"/>
              <a:t>是在马尔可夫网 </a:t>
            </a:r>
            <a:r>
              <a:rPr lang="en-US" altLang="zh-CN" sz="2000" dirty="0"/>
              <a:t>H </a:t>
            </a:r>
            <a:r>
              <a:rPr lang="zh-CN" altLang="en-US" sz="2000" dirty="0"/>
              <a:t>上因子分解的一个分布，那么 </a:t>
            </a:r>
            <a:r>
              <a:rPr lang="en-US" altLang="zh-CN" sz="2000" dirty="0"/>
              <a:t>H </a:t>
            </a:r>
            <a:r>
              <a:rPr lang="zh-CN" altLang="en-US" sz="2000" dirty="0"/>
              <a:t>就是 </a:t>
            </a:r>
            <a:r>
              <a:rPr lang="en-US" altLang="zh-CN" sz="2000" dirty="0"/>
              <a:t>P </a:t>
            </a:r>
            <a:r>
              <a:rPr lang="zh-CN" altLang="en-US" sz="2000" dirty="0"/>
              <a:t>的一个独立图。</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反之，如果马尔可夫网 </a:t>
            </a:r>
            <a:r>
              <a:rPr lang="en-US" altLang="zh-CN" sz="2000" dirty="0"/>
              <a:t>H </a:t>
            </a:r>
            <a:r>
              <a:rPr lang="zh-CN" altLang="en-US" sz="2000" dirty="0"/>
              <a:t>是</a:t>
            </a:r>
            <a:r>
              <a:rPr lang="zh-CN" altLang="en-US" sz="2000" dirty="0">
                <a:solidFill>
                  <a:srgbClr val="FF0000"/>
                </a:solidFill>
              </a:rPr>
              <a:t>正</a:t>
            </a:r>
            <a:r>
              <a:rPr lang="zh-CN" altLang="en-US" sz="2000" dirty="0"/>
              <a:t>分布 </a:t>
            </a:r>
            <a:r>
              <a:rPr lang="en-US" altLang="zh-CN" sz="2000" dirty="0"/>
              <a:t>P </a:t>
            </a:r>
            <a:r>
              <a:rPr lang="zh-CN" altLang="en-US" sz="2000" dirty="0"/>
              <a:t>的一个独立图，那么 </a:t>
            </a:r>
            <a:r>
              <a:rPr lang="en-US" altLang="zh-CN" sz="2000" dirty="0"/>
              <a:t>P </a:t>
            </a:r>
            <a:r>
              <a:rPr lang="zh-CN" altLang="en-US" sz="2000" dirty="0"/>
              <a:t>可以按照 </a:t>
            </a:r>
            <a:r>
              <a:rPr lang="en-US" altLang="zh-CN" sz="2000" dirty="0"/>
              <a:t>H </a:t>
            </a:r>
            <a:r>
              <a:rPr lang="zh-CN" altLang="en-US" sz="2000" dirty="0"/>
              <a:t>来进行因子分解。（</a:t>
            </a:r>
            <a:r>
              <a:rPr lang="en-US" altLang="zh-CN" sz="2000" b="1" dirty="0" err="1"/>
              <a:t>Hammersley</a:t>
            </a:r>
            <a:r>
              <a:rPr lang="en-US" altLang="zh-CN" sz="2000" b="1" dirty="0"/>
              <a:t>-Clifford</a:t>
            </a:r>
            <a:r>
              <a:rPr lang="zh-CN" altLang="en-US" sz="2000" b="1" dirty="0"/>
              <a:t>定理</a:t>
            </a:r>
            <a:r>
              <a:rPr lang="zh-CN" altLang="en-US" sz="2000" dirty="0"/>
              <a:t>）</a:t>
            </a:r>
            <a:endParaRPr lang="en-US" altLang="zh-CN" sz="2000" dirty="0"/>
          </a:p>
        </p:txBody>
      </p:sp>
    </p:spTree>
    <p:extLst>
      <p:ext uri="{BB962C8B-B14F-4D97-AF65-F5344CB8AC3E}">
        <p14:creationId xmlns:p14="http://schemas.microsoft.com/office/powerpoint/2010/main" val="97464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ctrTitle"/>
              </p:nvPr>
            </p:nvSpPr>
            <p:spPr>
              <a:xfrm>
                <a:off x="460131" y="342904"/>
                <a:ext cx="9144000" cy="977778"/>
              </a:xfrm>
            </p:spPr>
            <p:txBody>
              <a:bodyPr>
                <a:normAutofit/>
              </a:bodyPr>
              <a:lstStyle/>
              <a:p>
                <a:pPr algn="l"/>
                <a:r>
                  <a:rPr lang="zh-CN" altLang="en-US" sz="4400" b="1" dirty="0"/>
                  <a:t>贝叶斯网 </a:t>
                </a:r>
                <a14:m>
                  <m:oMath xmlns:m="http://schemas.openxmlformats.org/officeDocument/2006/math">
                    <m:r>
                      <a:rPr lang="en-US" altLang="zh-CN" sz="4400" b="1" i="1" dirty="0" smtClean="0">
                        <a:latin typeface="Cambria Math" panose="02040503050406030204" pitchFamily="18" charset="0"/>
                        <a:ea typeface="Cambria Math" panose="02040503050406030204" pitchFamily="18" charset="0"/>
                      </a:rPr>
                      <m:t>→</m:t>
                    </m:r>
                  </m:oMath>
                </a14:m>
                <a:r>
                  <a:rPr lang="zh-CN" altLang="en-US" sz="4400" b="1" dirty="0"/>
                  <a:t> 马尔可夫网</a:t>
                </a:r>
              </a:p>
            </p:txBody>
          </p:sp>
        </mc:Choice>
        <mc:Fallback xmlns="">
          <p:sp>
            <p:nvSpPr>
              <p:cNvPr id="2" name="标题 1"/>
              <p:cNvSpPr>
                <a:spLocks noGrp="1" noRot="1" noChangeAspect="1" noMove="1" noResize="1" noEditPoints="1" noAdjustHandles="1" noChangeArrowheads="1" noChangeShapeType="1" noTextEdit="1"/>
              </p:cNvSpPr>
              <p:nvPr>
                <p:ph type="ctrTitle"/>
              </p:nvPr>
            </p:nvSpPr>
            <p:spPr>
              <a:xfrm>
                <a:off x="460131" y="342904"/>
                <a:ext cx="9144000" cy="977778"/>
              </a:xfrm>
              <a:blipFill>
                <a:blip r:embed="rId3"/>
                <a:stretch>
                  <a:fillRect l="-2667" b="-29814"/>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987669" y="1853344"/>
            <a:ext cx="10191571" cy="1188794"/>
          </a:xfrm>
          <a:prstGeom prst="rect">
            <a:avLst/>
          </a:prstGeom>
        </p:spPr>
      </p:pic>
      <p:pic>
        <p:nvPicPr>
          <p:cNvPr id="6" name="图片 5"/>
          <p:cNvPicPr>
            <a:picLocks noChangeAspect="1"/>
          </p:cNvPicPr>
          <p:nvPr/>
        </p:nvPicPr>
        <p:blipFill>
          <a:blip r:embed="rId5"/>
          <a:stretch>
            <a:fillRect/>
          </a:stretch>
        </p:blipFill>
        <p:spPr>
          <a:xfrm>
            <a:off x="3163309" y="3508130"/>
            <a:ext cx="5840290" cy="2434113"/>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3534758" y="5942243"/>
                <a:ext cx="18079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3534758" y="5942243"/>
                <a:ext cx="1807994"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897497" y="5942243"/>
                <a:ext cx="1703415" cy="369332"/>
              </a:xfrm>
              <a:prstGeom prst="rect">
                <a:avLst/>
              </a:prstGeom>
            </p:spPr>
            <p:txBody>
              <a:bodyPr wrap="none">
                <a:spAutoFit/>
              </a:bodyPr>
              <a:lstStyle/>
              <a:p>
                <a:r>
                  <a:rPr lang="en-US" altLang="zh-CN" dirty="0"/>
                  <a:t>φ</a:t>
                </a:r>
                <a14:m>
                  <m:oMath xmlns:m="http://schemas.openxmlformats.org/officeDocument/2006/math">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sub>
                        </m:sSub>
                      </m:e>
                    </m:d>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897497" y="5942243"/>
                <a:ext cx="1703415" cy="369332"/>
              </a:xfrm>
              <a:prstGeom prst="rect">
                <a:avLst/>
              </a:prstGeom>
              <a:blipFill>
                <a:blip r:embed="rId7"/>
                <a:stretch>
                  <a:fillRect l="-2857" t="-10000" b="-26667"/>
                </a:stretch>
              </a:blipFill>
            </p:spPr>
            <p:txBody>
              <a:bodyPr/>
              <a:lstStyle/>
              <a:p>
                <a:r>
                  <a:rPr lang="zh-CN" altLang="en-US">
                    <a:noFill/>
                  </a:rPr>
                  <a:t> </a:t>
                </a:r>
              </a:p>
            </p:txBody>
          </p:sp>
        </mc:Fallback>
      </mc:AlternateContent>
      <p:sp>
        <p:nvSpPr>
          <p:cNvPr id="5" name="右箭头 4"/>
          <p:cNvSpPr/>
          <p:nvPr/>
        </p:nvSpPr>
        <p:spPr>
          <a:xfrm>
            <a:off x="5734878" y="4939748"/>
            <a:ext cx="626165" cy="139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3282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72533-F129-47E0-8A5C-55BF7BC6B5BF}"/>
              </a:ext>
            </a:extLst>
          </p:cNvPr>
          <p:cNvSpPr>
            <a:spLocks noGrp="1"/>
          </p:cNvSpPr>
          <p:nvPr>
            <p:ph type="ctrTitle"/>
          </p:nvPr>
        </p:nvSpPr>
        <p:spPr/>
        <p:txBody>
          <a:bodyPr/>
          <a:lstStyle/>
          <a:p>
            <a:r>
              <a:rPr lang="zh-CN" altLang="en-US" dirty="0"/>
              <a:t>推断（</a:t>
            </a:r>
            <a:r>
              <a:rPr lang="en-US" altLang="zh-CN" dirty="0"/>
              <a:t>Inference</a:t>
            </a:r>
            <a:r>
              <a:rPr lang="zh-CN" altLang="en-US" dirty="0"/>
              <a:t>）</a:t>
            </a:r>
          </a:p>
        </p:txBody>
      </p:sp>
      <p:sp>
        <p:nvSpPr>
          <p:cNvPr id="3" name="副标题 2">
            <a:extLst>
              <a:ext uri="{FF2B5EF4-FFF2-40B4-BE49-F238E27FC236}">
                <a16:creationId xmlns:a16="http://schemas.microsoft.com/office/drawing/2014/main" id="{1EFC521A-7141-497C-AA6B-5AE1A1B72CC5}"/>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097864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981A3-0305-490D-ADB6-A273A5B3D331}"/>
              </a:ext>
            </a:extLst>
          </p:cNvPr>
          <p:cNvSpPr>
            <a:spLocks noGrp="1"/>
          </p:cNvSpPr>
          <p:nvPr>
            <p:ph type="title"/>
          </p:nvPr>
        </p:nvSpPr>
        <p:spPr/>
        <p:txBody>
          <a:bodyPr/>
          <a:lstStyle/>
          <a:p>
            <a:r>
              <a:rPr lang="zh-CN" altLang="en-US" dirty="0"/>
              <a:t>推断</a:t>
            </a:r>
            <a:r>
              <a:rPr lang="en-US" altLang="zh-CN" dirty="0"/>
              <a:t>(inference)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42E6B5-6D2D-4E6A-95CB-0BC0121E550F}"/>
                  </a:ext>
                </a:extLst>
              </p:cNvPr>
              <p:cNvSpPr>
                <a:spLocks noGrp="1"/>
              </p:cNvSpPr>
              <p:nvPr>
                <p:ph idx="1"/>
              </p:nvPr>
            </p:nvSpPr>
            <p:spPr/>
            <p:txBody>
              <a:bodyPr/>
              <a:lstStyle/>
              <a:p>
                <a:r>
                  <a:rPr lang="zh-CN" altLang="en-US" dirty="0"/>
                  <a:t>假设图模型对应变量集</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𝑁</m:t>
                            </m:r>
                          </m:sub>
                        </m:sSub>
                      </m:e>
                    </m:d>
                    <m:r>
                      <a:rPr lang="zh-CN" altLang="en-US" i="1">
                        <a:latin typeface="Cambria Math" panose="02040503050406030204" pitchFamily="18" charset="0"/>
                        <a:ea typeface="Cambria Math" panose="02040503050406030204" pitchFamily="18" charset="0"/>
                      </a:rPr>
                      <m:t>，</m:t>
                    </m:r>
                  </m:oMath>
                </a14:m>
                <a:r>
                  <a:rPr lang="zh-CN" altLang="en-US" dirty="0"/>
                  <a:t>分为</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𝐸</m:t>
                        </m:r>
                      </m:sub>
                    </m:sSub>
                  </m:oMath>
                </a14:m>
                <a:r>
                  <a:rPr lang="zh-CN" altLang="en-US" dirty="0"/>
                  <a:t>和</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𝐹</m:t>
                        </m:r>
                      </m:sub>
                    </m:sSub>
                  </m:oMath>
                </a14:m>
                <a:r>
                  <a:rPr lang="zh-CN" altLang="en-US" dirty="0"/>
                  <a:t>两个不相交的变量集</a:t>
                </a:r>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为</m:t>
                    </m:r>
                  </m:oMath>
                </a14:m>
                <a:r>
                  <a:rPr lang="zh-CN" altLang="en-US" dirty="0"/>
                  <a:t>证据变量</a:t>
                </a:r>
                <a:r>
                  <a:rPr lang="en-US" altLang="zh-CN" dirty="0"/>
                  <a:t>(evidence);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𝐹</m:t>
                        </m:r>
                      </m:sub>
                    </m:sSub>
                  </m:oMath>
                </a14:m>
                <a:r>
                  <a:rPr lang="zh-CN" altLang="en-US" dirty="0"/>
                  <a:t>为问题变量</a:t>
                </a:r>
                <a:r>
                  <a:rPr lang="en-US" altLang="zh-CN" dirty="0"/>
                  <a:t>(query)</a:t>
                </a:r>
              </a:p>
              <a:p>
                <a:r>
                  <a:rPr lang="zh-CN" altLang="en-US" dirty="0"/>
                  <a:t>目标：计算边际概率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𝐹</m:t>
                            </m:r>
                          </m:sub>
                        </m:sSub>
                      </m:e>
                    </m:d>
                  </m:oMath>
                </a14:m>
                <a:r>
                  <a:rPr lang="zh-CN" altLang="en-US" dirty="0"/>
                  <a:t>或条件概率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𝐹</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𝐸</m:t>
                            </m:r>
                          </m:sub>
                        </m:sSub>
                      </m:e>
                    </m:d>
                  </m:oMath>
                </a14:m>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𝐹</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𝐸</m:t>
                            </m:r>
                          </m:sub>
                        </m:sSub>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𝐸</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𝐹</m:t>
                                </m:r>
                              </m:sub>
                            </m:sSub>
                          </m:e>
                        </m:d>
                      </m:num>
                      <m:den>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𝐸</m:t>
                                </m:r>
                              </m:sub>
                            </m:sSub>
                          </m:e>
                        </m:d>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𝐸</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𝐹</m:t>
                                </m:r>
                              </m:sub>
                            </m:sSub>
                          </m:e>
                        </m:d>
                      </m:num>
                      <m:den>
                        <m:nary>
                          <m:naryPr>
                            <m:chr m:val="∑"/>
                            <m:limLoc m:val="subSup"/>
                            <m:supHide m:val="on"/>
                            <m:ctrlPr>
                              <a:rPr lang="en-US" altLang="zh-CN" b="0" i="1" smtClean="0">
                                <a:latin typeface="Cambria Math" panose="02040503050406030204" pitchFamily="18" charset="0"/>
                                <a:ea typeface="Cambria Math" panose="02040503050406030204" pitchFamily="18" charset="0"/>
                              </a:rPr>
                            </m:ctrlPr>
                          </m:naryPr>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𝐹</m:t>
                                </m:r>
                              </m:sub>
                            </m:sSub>
                          </m:sub>
                          <m:sup/>
                          <m:e>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𝐸</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𝐹</m:t>
                                    </m:r>
                                  </m:sub>
                                </m:sSub>
                              </m:e>
                            </m:d>
                          </m:e>
                        </m:nary>
                      </m:den>
                    </m:f>
                  </m:oMath>
                </a14:m>
                <a:endParaRPr lang="en-US" altLang="zh-CN" dirty="0"/>
              </a:p>
              <a:p>
                <a:pPr lvl="1"/>
                <a:r>
                  <a:rPr lang="zh-CN" altLang="en-US" dirty="0"/>
                  <a:t>联合概率</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𝐸</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𝐹</m:t>
                            </m:r>
                          </m:sub>
                        </m:sSub>
                      </m:e>
                    </m:d>
                  </m:oMath>
                </a14:m>
                <a:r>
                  <a:rPr lang="zh-CN" altLang="en-US" dirty="0"/>
                  <a:t>由概率图模型得出</a:t>
                </a:r>
                <a:endParaRPr lang="en-US" altLang="zh-CN" dirty="0"/>
              </a:p>
              <a:p>
                <a:pPr lvl="1"/>
                <a:r>
                  <a:rPr lang="zh-CN" altLang="en-US" dirty="0"/>
                  <a:t>枚举：</a:t>
                </a:r>
                <a:r>
                  <a:rPr lang="en-US" altLang="zh-CN" dirty="0"/>
                  <a:t>k</a:t>
                </a:r>
                <a:r>
                  <a:rPr lang="zh-CN" altLang="en-US" dirty="0"/>
                  <a:t>个变量，每个变量</a:t>
                </a:r>
                <a:r>
                  <a:rPr lang="en-US" altLang="zh-CN" dirty="0"/>
                  <a:t>r</a:t>
                </a:r>
                <a:r>
                  <a:rPr lang="zh-CN" altLang="en-US" dirty="0"/>
                  <a:t>个取值，复杂度</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r</m:t>
                        </m:r>
                      </m:e>
                      <m:sup>
                        <m:r>
                          <m:rPr>
                            <m:sty m:val="p"/>
                          </m:rPr>
                          <a:rPr lang="en-US" altLang="zh-CN" i="1">
                            <a:latin typeface="Cambria Math" panose="02040503050406030204" pitchFamily="18" charset="0"/>
                          </a:rPr>
                          <m:t>k</m:t>
                        </m:r>
                      </m:sup>
                    </m:sSup>
                  </m:oMath>
                </a14:m>
                <a:endParaRPr lang="en-US" altLang="zh-CN" dirty="0"/>
              </a:p>
              <a:p>
                <a:pPr lvl="1"/>
                <a:r>
                  <a:rPr lang="zh-CN" altLang="en-US" dirty="0"/>
                  <a:t>推断问题关键</a:t>
                </a:r>
                <a:r>
                  <a:rPr lang="zh-CN" altLang="en-US" dirty="0">
                    <a:latin typeface="Cambria Math" panose="02040503050406030204" pitchFamily="18" charset="0"/>
                  </a:rPr>
                  <a:t>→高效计算边际分布</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𝐸</m:t>
                            </m:r>
                          </m:sub>
                        </m:sSub>
                      </m:e>
                    </m:d>
                  </m:oMath>
                </a14:m>
                <a:endParaRPr lang="en-US" altLang="zh-CN" dirty="0"/>
              </a:p>
            </p:txBody>
          </p:sp>
        </mc:Choice>
        <mc:Fallback xmlns="">
          <p:sp>
            <p:nvSpPr>
              <p:cNvPr id="3" name="内容占位符 2">
                <a:extLst>
                  <a:ext uri="{FF2B5EF4-FFF2-40B4-BE49-F238E27FC236}">
                    <a16:creationId xmlns:a16="http://schemas.microsoft.com/office/drawing/2014/main" id="{B742E6B5-6D2D-4E6A-95CB-0BC0121E550F}"/>
                  </a:ext>
                </a:extLst>
              </p:cNvPr>
              <p:cNvSpPr>
                <a:spLocks noGrp="1" noRot="1" noChangeAspect="1" noMove="1" noResize="1" noEditPoints="1" noAdjustHandles="1" noChangeArrowheads="1" noChangeShapeType="1" noTextEdit="1"/>
              </p:cNvSpPr>
              <p:nvPr>
                <p:ph idx="1"/>
              </p:nvPr>
            </p:nvSpPr>
            <p:spPr>
              <a:blipFill>
                <a:blip r:embed="rId3"/>
                <a:stretch>
                  <a:fillRect l="-1043" t="-2381" r="-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7844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24548-23FB-47A8-96E4-4201D0725547}"/>
              </a:ext>
            </a:extLst>
          </p:cNvPr>
          <p:cNvSpPr>
            <a:spLocks noGrp="1"/>
          </p:cNvSpPr>
          <p:nvPr>
            <p:ph type="title"/>
          </p:nvPr>
        </p:nvSpPr>
        <p:spPr/>
        <p:txBody>
          <a:bodyPr/>
          <a:lstStyle/>
          <a:p>
            <a:r>
              <a:rPr lang="zh-CN" altLang="en-US" dirty="0"/>
              <a:t>常见算法</a:t>
            </a:r>
          </a:p>
        </p:txBody>
      </p:sp>
      <p:sp>
        <p:nvSpPr>
          <p:cNvPr id="3" name="内容占位符 2">
            <a:extLst>
              <a:ext uri="{FF2B5EF4-FFF2-40B4-BE49-F238E27FC236}">
                <a16:creationId xmlns:a16="http://schemas.microsoft.com/office/drawing/2014/main" id="{889424F3-7B36-4370-9E9C-82DE9ED7D704}"/>
              </a:ext>
            </a:extLst>
          </p:cNvPr>
          <p:cNvSpPr>
            <a:spLocks noGrp="1"/>
          </p:cNvSpPr>
          <p:nvPr>
            <p:ph idx="1"/>
          </p:nvPr>
        </p:nvSpPr>
        <p:spPr/>
        <p:txBody>
          <a:bodyPr/>
          <a:lstStyle/>
          <a:p>
            <a:r>
              <a:rPr lang="zh-CN" altLang="en-US" dirty="0"/>
              <a:t>因子乘积求和</a:t>
            </a:r>
            <a:endParaRPr lang="en-US" altLang="zh-CN" dirty="0"/>
          </a:p>
          <a:p>
            <a:pPr lvl="1"/>
            <a:r>
              <a:rPr lang="zh-CN" altLang="en-US" dirty="0"/>
              <a:t>变量消去</a:t>
            </a:r>
            <a:endParaRPr lang="en-US" altLang="zh-CN" dirty="0"/>
          </a:p>
          <a:p>
            <a:r>
              <a:rPr lang="zh-CN" altLang="en-US" dirty="0"/>
              <a:t>图上的信息传递</a:t>
            </a:r>
            <a:endParaRPr lang="en-US" altLang="zh-CN" dirty="0"/>
          </a:p>
          <a:p>
            <a:pPr lvl="1"/>
            <a:r>
              <a:rPr lang="zh-CN" altLang="en-US" dirty="0"/>
              <a:t>信念传播</a:t>
            </a:r>
            <a:endParaRPr lang="en-US" altLang="zh-CN" dirty="0"/>
          </a:p>
          <a:p>
            <a:pPr lvl="1"/>
            <a:r>
              <a:rPr lang="zh-CN" altLang="en-US" dirty="0"/>
              <a:t>团树算法</a:t>
            </a:r>
            <a:endParaRPr lang="en-US" altLang="zh-CN" dirty="0"/>
          </a:p>
          <a:p>
            <a:r>
              <a:rPr lang="zh-CN" altLang="en-US" dirty="0"/>
              <a:t>随机采样</a:t>
            </a:r>
            <a:endParaRPr lang="en-US" altLang="zh-CN" dirty="0"/>
          </a:p>
          <a:p>
            <a:pPr lvl="1"/>
            <a:r>
              <a:rPr lang="zh-CN" altLang="en-US" dirty="0"/>
              <a:t>马尔可夫链门特卡罗方法</a:t>
            </a:r>
            <a:r>
              <a:rPr lang="en-US" altLang="zh-CN" dirty="0"/>
              <a:t>(MCMC)</a:t>
            </a:r>
          </a:p>
          <a:p>
            <a:pPr lvl="1"/>
            <a:r>
              <a:rPr lang="zh-CN" altLang="en-US" dirty="0"/>
              <a:t>其他采样方法</a:t>
            </a:r>
          </a:p>
        </p:txBody>
      </p:sp>
    </p:spTree>
    <p:extLst>
      <p:ext uri="{BB962C8B-B14F-4D97-AF65-F5344CB8AC3E}">
        <p14:creationId xmlns:p14="http://schemas.microsoft.com/office/powerpoint/2010/main" val="3851983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pic>
        <p:nvPicPr>
          <p:cNvPr id="4" name="图片 3">
            <a:extLst>
              <a:ext uri="{FF2B5EF4-FFF2-40B4-BE49-F238E27FC236}">
                <a16:creationId xmlns:a16="http://schemas.microsoft.com/office/drawing/2014/main" id="{51A3435A-9659-4287-A6BC-A8FAC038064E}"/>
              </a:ext>
            </a:extLst>
          </p:cNvPr>
          <p:cNvPicPr>
            <a:picLocks noChangeAspect="1"/>
          </p:cNvPicPr>
          <p:nvPr/>
        </p:nvPicPr>
        <p:blipFill>
          <a:blip r:embed="rId2"/>
          <a:stretch>
            <a:fillRect/>
          </a:stretch>
        </p:blipFill>
        <p:spPr>
          <a:xfrm>
            <a:off x="4387470" y="1376772"/>
            <a:ext cx="3417060" cy="4104456"/>
          </a:xfrm>
          <a:prstGeom prst="rect">
            <a:avLst/>
          </a:prstGeom>
        </p:spPr>
      </p:pic>
    </p:spTree>
    <p:extLst>
      <p:ext uri="{BB962C8B-B14F-4D97-AF65-F5344CB8AC3E}">
        <p14:creationId xmlns:p14="http://schemas.microsoft.com/office/powerpoint/2010/main" val="287819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2D7FC-A11A-4B13-B1A0-B9CA2E7C7F69}"/>
              </a:ext>
            </a:extLst>
          </p:cNvPr>
          <p:cNvSpPr>
            <a:spLocks noGrp="1"/>
          </p:cNvSpPr>
          <p:nvPr>
            <p:ph type="title"/>
          </p:nvPr>
        </p:nvSpPr>
        <p:spPr/>
        <p:txBody>
          <a:bodyPr/>
          <a:lstStyle/>
          <a:p>
            <a:r>
              <a:rPr lang="zh-CN" altLang="en-US" dirty="0"/>
              <a:t>变量消去</a:t>
            </a:r>
            <a:r>
              <a:rPr lang="en-US" altLang="zh-CN" dirty="0"/>
              <a:t>(Variable Elimination)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BADEF0-BB67-484E-919C-4D0780E10061}"/>
                  </a:ext>
                </a:extLst>
              </p:cNvPr>
              <p:cNvSpPr>
                <a:spLocks noGrp="1"/>
              </p:cNvSpPr>
              <p:nvPr>
                <p:ph idx="1"/>
              </p:nvPr>
            </p:nvSpPr>
            <p:spPr>
              <a:xfrm>
                <a:off x="838200" y="1825625"/>
                <a:ext cx="10515600" cy="4351338"/>
              </a:xfrm>
            </p:spPr>
            <p:txBody>
              <a:bodyPr>
                <a:normAutofit/>
              </a:bodyPr>
              <a:lstStyle/>
              <a:p>
                <a:r>
                  <a:rPr lang="zh-CN" altLang="en-US" dirty="0"/>
                  <a:t>利用图模型所描述的条件独立性来削减计算量</a:t>
                </a:r>
                <a:endParaRPr lang="en-US" altLang="zh-CN" dirty="0"/>
              </a:p>
              <a:p>
                <a:r>
                  <a:rPr lang="zh-CN" altLang="en-US" dirty="0"/>
                  <a:t>最直观的精确推断算法，也是其他精确推断算法基础</a:t>
                </a:r>
                <a:endParaRPr lang="en-US" altLang="zh-CN" dirty="0"/>
              </a:p>
              <a:p>
                <a:r>
                  <a:rPr lang="zh-CN" altLang="en-US" dirty="0"/>
                  <a:t>动态规划算法</a:t>
                </a:r>
                <a:endParaRPr lang="en-US" altLang="zh-CN" dirty="0"/>
              </a:p>
              <a:p>
                <a:r>
                  <a:rPr lang="zh-CN" altLang="en-US" dirty="0"/>
                  <a:t>目标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𝐽</m:t>
                        </m:r>
                      </m:e>
                    </m:d>
                  </m:oMath>
                </a14:m>
                <a:r>
                  <a:rPr lang="zh-CN" altLang="en-US" dirty="0"/>
                  <a:t>，消去</a:t>
                </a:r>
                <a:r>
                  <a:rPr lang="en-US" altLang="zh-CN" dirty="0"/>
                  <a:t>C,D,I,G,H,S,L</a:t>
                </a:r>
              </a:p>
              <a:p>
                <a:r>
                  <a:rPr lang="zh-CN" altLang="en-US" dirty="0"/>
                  <a:t>推断</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𝐽</m:t>
                        </m:r>
                      </m:e>
                    </m:d>
                    <m:r>
                      <a:rPr lang="en-US" altLang="zh-CN" b="0" i="1" smtClean="0">
                        <a:latin typeface="Cambria Math" panose="02040503050406030204" pitchFamily="18" charset="0"/>
                        <a:ea typeface="Cambria Math" panose="02040503050406030204" pitchFamily="18" charset="0"/>
                      </a:rPr>
                      <m:t>=</m:t>
                    </m:r>
                  </m:oMath>
                </a14:m>
                <a:endParaRPr lang="en-US" altLang="zh-CN" b="0" i="1" dirty="0">
                  <a:latin typeface="Cambria Math" panose="02040503050406030204" pitchFamily="18" charset="0"/>
                  <a:ea typeface="Cambria Math" panose="02040503050406030204" pitchFamily="18" charset="0"/>
                </a:endParaRPr>
              </a:p>
              <a:p>
                <a:pPr lvl="1"/>
                <a14:m>
                  <m:oMath xmlns:m="http://schemas.openxmlformats.org/officeDocument/2006/math">
                    <m:nary>
                      <m:naryPr>
                        <m:chr m:val="∑"/>
                        <m:limLoc m:val="subSup"/>
                        <m:supHide m:val="on"/>
                        <m:ctrlPr>
                          <a:rPr lang="en-US" altLang="zh-CN" b="0" i="1" smtClean="0">
                            <a:latin typeface="Cambria Math" panose="02040503050406030204" pitchFamily="18" charset="0"/>
                            <a:ea typeface="Cambria Math" panose="02040503050406030204" pitchFamily="18" charset="0"/>
                          </a:rPr>
                        </m:ctrlPr>
                      </m:naryPr>
                      <m:sub>
                        <m:r>
                          <m:rPr>
                            <m:brk m:alnAt="9"/>
                          </m:rPr>
                          <a:rPr lang="en-US" altLang="zh-CN" b="0" i="1" smtClean="0">
                            <a:latin typeface="Cambria Math" panose="02040503050406030204" pitchFamily="18" charset="0"/>
                            <a:ea typeface="Cambria Math" panose="02040503050406030204" pitchFamily="18" charset="0"/>
                          </a:rPr>
                          <m:t>𝐿</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𝐺</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b>
                      <m:sup/>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ϕ</m:t>
                            </m:r>
                          </m:e>
                          <m:sub>
                            <m:r>
                              <a:rPr lang="en-US" altLang="zh-CN" b="0" i="1" smtClean="0">
                                <a:latin typeface="Cambria Math" panose="02040503050406030204" pitchFamily="18" charset="0"/>
                                <a:ea typeface="Cambria Math" panose="02040503050406030204" pitchFamily="18" charset="0"/>
                              </a:rPr>
                              <m:t>𝐽</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e>
                        </m:d>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ϕ</m:t>
                            </m:r>
                          </m:e>
                          <m:sub>
                            <m:r>
                              <a:rPr lang="en-US" altLang="zh-CN" b="0" i="1" smtClean="0">
                                <a:latin typeface="Cambria Math" panose="02040503050406030204" pitchFamily="18" charset="0"/>
                                <a:ea typeface="Cambria Math" panose="02040503050406030204" pitchFamily="18" charset="0"/>
                              </a:rPr>
                              <m:t>𝐿</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𝐿</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𝐺</m:t>
                            </m:r>
                          </m:e>
                        </m:d>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ϕ</m:t>
                            </m:r>
                          </m:e>
                          <m:sub>
                            <m:r>
                              <a:rPr lang="en-US" altLang="zh-CN" b="0" i="1" smtClean="0">
                                <a:latin typeface="Cambria Math" panose="02040503050406030204" pitchFamily="18" charset="0"/>
                                <a:ea typeface="Cambria Math" panose="02040503050406030204" pitchFamily="18" charset="0"/>
                              </a:rPr>
                              <m:t>𝑆</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e>
                        </m:d>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ϕ</m:t>
                            </m:r>
                          </m:e>
                          <m:sub>
                            <m:r>
                              <a:rPr lang="en-US" altLang="zh-CN" b="0" i="1" smtClean="0">
                                <a:latin typeface="Cambria Math" panose="02040503050406030204" pitchFamily="18" charset="0"/>
                                <a:ea typeface="Cambria Math" panose="02040503050406030204" pitchFamily="18" charset="0"/>
                              </a:rPr>
                              <m:t>𝐺</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𝐺</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e>
                        </m:d>
                      </m:e>
                    </m:nary>
                  </m:oMath>
                </a14:m>
                <a:endParaRPr lang="en-US" altLang="zh-CN" dirty="0"/>
              </a:p>
              <a:p>
                <a:pPr marL="0" indent="0">
                  <a:buNone/>
                </a:pPr>
                <a:r>
                  <a:rPr lang="en-US" altLang="zh-CN" dirty="0"/>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ϕ</m:t>
                        </m:r>
                      </m:e>
                      <m:sub>
                        <m:r>
                          <a:rPr lang="en-US" altLang="zh-CN" sz="2400" i="1">
                            <a:latin typeface="Cambria Math" panose="02040503050406030204" pitchFamily="18" charset="0"/>
                            <a:ea typeface="Cambria Math" panose="02040503050406030204" pitchFamily="18" charset="0"/>
                          </a:rPr>
                          <m:t>𝐻</m:t>
                        </m:r>
                      </m:sub>
                    </m:sSub>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𝐻</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𝐽</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𝐺</m:t>
                        </m:r>
                      </m:e>
                    </m:d>
                    <m:sSub>
                      <m:sSubPr>
                        <m:ctrlPr>
                          <a:rPr lang="en-US"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ϕ</m:t>
                        </m:r>
                      </m:e>
                      <m:sub>
                        <m:r>
                          <a:rPr lang="en-US" altLang="zh-CN" sz="2400" i="1">
                            <a:latin typeface="Cambria Math" panose="02040503050406030204" pitchFamily="18" charset="0"/>
                            <a:ea typeface="Cambria Math" panose="02040503050406030204" pitchFamily="18" charset="0"/>
                          </a:rPr>
                          <m:t>𝐼</m:t>
                        </m:r>
                      </m:sub>
                    </m:sSub>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𝐼</m:t>
                        </m:r>
                      </m:e>
                    </m:d>
                    <m:sSub>
                      <m:sSubPr>
                        <m:ctrlPr>
                          <a:rPr lang="en-US"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ϕ</m:t>
                        </m:r>
                      </m:e>
                      <m:sub>
                        <m:r>
                          <a:rPr lang="en-US" altLang="zh-CN" sz="2400" i="1">
                            <a:latin typeface="Cambria Math" panose="02040503050406030204" pitchFamily="18" charset="0"/>
                            <a:ea typeface="Cambria Math" panose="02040503050406030204" pitchFamily="18" charset="0"/>
                          </a:rPr>
                          <m:t>𝐷</m:t>
                        </m:r>
                      </m:sub>
                    </m:sSub>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𝐷</m:t>
                        </m:r>
                      </m:e>
                    </m:d>
                    <m:sSub>
                      <m:sSubPr>
                        <m:ctrlPr>
                          <a:rPr lang="en-US"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ϕ</m:t>
                        </m:r>
                      </m:e>
                      <m:sub>
                        <m:r>
                          <a:rPr lang="en-US" altLang="zh-CN" sz="2400" i="1">
                            <a:latin typeface="Cambria Math" panose="02040503050406030204" pitchFamily="18" charset="0"/>
                            <a:ea typeface="Cambria Math" panose="02040503050406030204" pitchFamily="18" charset="0"/>
                          </a:rPr>
                          <m:t>𝐶</m:t>
                        </m:r>
                      </m:sub>
                    </m:sSub>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𝐶</m:t>
                        </m:r>
                      </m:e>
                    </m:d>
                  </m:oMath>
                </a14:m>
                <a:endParaRPr lang="en-US" altLang="zh-CN" sz="2400" i="1" dirty="0">
                  <a:latin typeface="Cambria Math" panose="02040503050406030204" pitchFamily="18" charset="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9ABADEF0-BB67-484E-919C-4D0780E1006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521"/>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007DE9B0-F511-4062-B31F-2F2686BB6845}"/>
              </a:ext>
            </a:extLst>
          </p:cNvPr>
          <p:cNvGrpSpPr/>
          <p:nvPr/>
        </p:nvGrpSpPr>
        <p:grpSpPr>
          <a:xfrm>
            <a:off x="9004297" y="2722865"/>
            <a:ext cx="2982558" cy="3890202"/>
            <a:chOff x="7959579" y="2595138"/>
            <a:chExt cx="2982558" cy="3890202"/>
          </a:xfrm>
        </p:grpSpPr>
        <p:cxnSp>
          <p:nvCxnSpPr>
            <p:cNvPr id="33" name="直接箭头连接符 32">
              <a:extLst>
                <a:ext uri="{FF2B5EF4-FFF2-40B4-BE49-F238E27FC236}">
                  <a16:creationId xmlns:a16="http://schemas.microsoft.com/office/drawing/2014/main" id="{691D4C10-B350-495D-B32B-CFAB5AF2ED4D}"/>
                </a:ext>
              </a:extLst>
            </p:cNvPr>
            <p:cNvCxnSpPr>
              <a:stCxn id="17" idx="4"/>
              <a:endCxn id="14"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F4A94CD2-23F2-4733-8A3B-062977E258AD}"/>
                </a:ext>
              </a:extLst>
            </p:cNvPr>
            <p:cNvGrpSpPr/>
            <p:nvPr/>
          </p:nvGrpSpPr>
          <p:grpSpPr>
            <a:xfrm>
              <a:off x="7959579" y="2595138"/>
              <a:ext cx="2982558" cy="3890202"/>
              <a:chOff x="7959579" y="2595138"/>
              <a:chExt cx="2982558" cy="3890202"/>
            </a:xfrm>
          </p:grpSpPr>
          <p:grpSp>
            <p:nvGrpSpPr>
              <p:cNvPr id="6" name="组合 5">
                <a:extLst>
                  <a:ext uri="{FF2B5EF4-FFF2-40B4-BE49-F238E27FC236}">
                    <a16:creationId xmlns:a16="http://schemas.microsoft.com/office/drawing/2014/main" id="{5FA6BE25-820C-47CC-9297-871680108180}"/>
                  </a:ext>
                </a:extLst>
              </p:cNvPr>
              <p:cNvGrpSpPr/>
              <p:nvPr/>
            </p:nvGrpSpPr>
            <p:grpSpPr>
              <a:xfrm>
                <a:off x="7959581" y="2595138"/>
                <a:ext cx="530087" cy="530087"/>
                <a:chOff x="5950226" y="3617843"/>
                <a:chExt cx="530087" cy="530087"/>
              </a:xfrm>
            </p:grpSpPr>
            <p:sp>
              <p:nvSpPr>
                <p:cNvPr id="4" name="椭圆 3">
                  <a:extLst>
                    <a:ext uri="{FF2B5EF4-FFF2-40B4-BE49-F238E27FC236}">
                      <a16:creationId xmlns:a16="http://schemas.microsoft.com/office/drawing/2014/main" id="{109F11B7-464F-4FB2-8F21-4720C776E317}"/>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5" name="文本框 4">
                  <a:extLst>
                    <a:ext uri="{FF2B5EF4-FFF2-40B4-BE49-F238E27FC236}">
                      <a16:creationId xmlns:a16="http://schemas.microsoft.com/office/drawing/2014/main" id="{12D3F20D-04E4-4B81-96DD-2227260869E3}"/>
                    </a:ext>
                  </a:extLst>
                </p:cNvPr>
                <p:cNvSpPr txBox="1"/>
                <p:nvPr/>
              </p:nvSpPr>
              <p:spPr>
                <a:xfrm>
                  <a:off x="6029738"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7" name="组合 6">
                <a:extLst>
                  <a:ext uri="{FF2B5EF4-FFF2-40B4-BE49-F238E27FC236}">
                    <a16:creationId xmlns:a16="http://schemas.microsoft.com/office/drawing/2014/main" id="{D5681F1C-2ADD-4268-9973-25EFB1118AA6}"/>
                  </a:ext>
                </a:extLst>
              </p:cNvPr>
              <p:cNvGrpSpPr/>
              <p:nvPr/>
            </p:nvGrpSpPr>
            <p:grpSpPr>
              <a:xfrm>
                <a:off x="9552323" y="5523286"/>
                <a:ext cx="530087" cy="530087"/>
                <a:chOff x="5950226" y="3617843"/>
                <a:chExt cx="530087" cy="530087"/>
              </a:xfrm>
            </p:grpSpPr>
            <p:sp>
              <p:nvSpPr>
                <p:cNvPr id="8" name="椭圆 7">
                  <a:extLst>
                    <a:ext uri="{FF2B5EF4-FFF2-40B4-BE49-F238E27FC236}">
                      <a16:creationId xmlns:a16="http://schemas.microsoft.com/office/drawing/2014/main" id="{E7F9AADC-1356-4091-87C9-292FFDC19AD4}"/>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文本框 8">
                  <a:extLst>
                    <a:ext uri="{FF2B5EF4-FFF2-40B4-BE49-F238E27FC236}">
                      <a16:creationId xmlns:a16="http://schemas.microsoft.com/office/drawing/2014/main" id="{D7EF9011-07B7-4FE6-9635-74CAEDE3966E}"/>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10" name="组合 9">
                <a:extLst>
                  <a:ext uri="{FF2B5EF4-FFF2-40B4-BE49-F238E27FC236}">
                    <a16:creationId xmlns:a16="http://schemas.microsoft.com/office/drawing/2014/main" id="{0AA0D1D7-FA29-4A91-8DC2-95A81EC5E945}"/>
                  </a:ext>
                </a:extLst>
              </p:cNvPr>
              <p:cNvGrpSpPr/>
              <p:nvPr/>
            </p:nvGrpSpPr>
            <p:grpSpPr>
              <a:xfrm>
                <a:off x="10412050" y="4119152"/>
                <a:ext cx="530087" cy="530087"/>
                <a:chOff x="5950226" y="3617843"/>
                <a:chExt cx="530087" cy="530087"/>
              </a:xfrm>
            </p:grpSpPr>
            <p:sp>
              <p:nvSpPr>
                <p:cNvPr id="11" name="椭圆 10">
                  <a:extLst>
                    <a:ext uri="{FF2B5EF4-FFF2-40B4-BE49-F238E27FC236}">
                      <a16:creationId xmlns:a16="http://schemas.microsoft.com/office/drawing/2014/main" id="{53196FFB-FF09-4B19-9E2E-50CC619FF48B}"/>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文本框 11">
                  <a:extLst>
                    <a:ext uri="{FF2B5EF4-FFF2-40B4-BE49-F238E27FC236}">
                      <a16:creationId xmlns:a16="http://schemas.microsoft.com/office/drawing/2014/main" id="{FB27E57A-843D-47BE-8494-D64EFBC2E1FB}"/>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13" name="组合 12">
                <a:extLst>
                  <a:ext uri="{FF2B5EF4-FFF2-40B4-BE49-F238E27FC236}">
                    <a16:creationId xmlns:a16="http://schemas.microsoft.com/office/drawing/2014/main" id="{20E02AF1-E1D6-4EA3-9285-4D73ABEA771E}"/>
                  </a:ext>
                </a:extLst>
              </p:cNvPr>
              <p:cNvGrpSpPr/>
              <p:nvPr/>
            </p:nvGrpSpPr>
            <p:grpSpPr>
              <a:xfrm>
                <a:off x="8755950" y="4941657"/>
                <a:ext cx="530087" cy="530087"/>
                <a:chOff x="5950226" y="3617843"/>
                <a:chExt cx="530087" cy="530087"/>
              </a:xfrm>
            </p:grpSpPr>
            <p:sp>
              <p:nvSpPr>
                <p:cNvPr id="14" name="椭圆 13">
                  <a:extLst>
                    <a:ext uri="{FF2B5EF4-FFF2-40B4-BE49-F238E27FC236}">
                      <a16:creationId xmlns:a16="http://schemas.microsoft.com/office/drawing/2014/main" id="{D8EF2122-CD0B-4485-BDC2-18DE81BC3DF7}"/>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5" name="文本框 14">
                  <a:extLst>
                    <a:ext uri="{FF2B5EF4-FFF2-40B4-BE49-F238E27FC236}">
                      <a16:creationId xmlns:a16="http://schemas.microsoft.com/office/drawing/2014/main" id="{B718EEF0-0BFC-41E3-BEE7-079F34ED5646}"/>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16" name="组合 15">
                <a:extLst>
                  <a:ext uri="{FF2B5EF4-FFF2-40B4-BE49-F238E27FC236}">
                    <a16:creationId xmlns:a16="http://schemas.microsoft.com/office/drawing/2014/main" id="{015260FC-27E3-49E4-AD1B-7E19BE94D5BF}"/>
                  </a:ext>
                </a:extLst>
              </p:cNvPr>
              <p:cNvGrpSpPr/>
              <p:nvPr/>
            </p:nvGrpSpPr>
            <p:grpSpPr>
              <a:xfrm>
                <a:off x="8755952" y="4119153"/>
                <a:ext cx="530087" cy="530087"/>
                <a:chOff x="5950226" y="3617843"/>
                <a:chExt cx="530087" cy="530087"/>
              </a:xfrm>
            </p:grpSpPr>
            <p:sp>
              <p:nvSpPr>
                <p:cNvPr id="17" name="椭圆 16">
                  <a:extLst>
                    <a:ext uri="{FF2B5EF4-FFF2-40B4-BE49-F238E27FC236}">
                      <a16:creationId xmlns:a16="http://schemas.microsoft.com/office/drawing/2014/main" id="{2479B59D-705A-427A-B21D-FC31E8B78800}"/>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8" name="文本框 17">
                  <a:extLst>
                    <a:ext uri="{FF2B5EF4-FFF2-40B4-BE49-F238E27FC236}">
                      <a16:creationId xmlns:a16="http://schemas.microsoft.com/office/drawing/2014/main" id="{06E0B13C-7895-4899-8738-A6B78DF64736}"/>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19" name="组合 18">
                <a:extLst>
                  <a:ext uri="{FF2B5EF4-FFF2-40B4-BE49-F238E27FC236}">
                    <a16:creationId xmlns:a16="http://schemas.microsoft.com/office/drawing/2014/main" id="{37C4D679-FEE3-47D9-BE82-36AC3E0B319C}"/>
                  </a:ext>
                </a:extLst>
              </p:cNvPr>
              <p:cNvGrpSpPr/>
              <p:nvPr/>
            </p:nvGrpSpPr>
            <p:grpSpPr>
              <a:xfrm>
                <a:off x="9552325" y="3541934"/>
                <a:ext cx="530087" cy="530087"/>
                <a:chOff x="5950226" y="3617843"/>
                <a:chExt cx="530087" cy="530087"/>
              </a:xfrm>
            </p:grpSpPr>
            <p:sp>
              <p:nvSpPr>
                <p:cNvPr id="20" name="椭圆 19">
                  <a:extLst>
                    <a:ext uri="{FF2B5EF4-FFF2-40B4-BE49-F238E27FC236}">
                      <a16:creationId xmlns:a16="http://schemas.microsoft.com/office/drawing/2014/main" id="{27BB50EB-DBFA-461F-AA16-DA0CE2093810}"/>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1" name="文本框 20">
                  <a:extLst>
                    <a:ext uri="{FF2B5EF4-FFF2-40B4-BE49-F238E27FC236}">
                      <a16:creationId xmlns:a16="http://schemas.microsoft.com/office/drawing/2014/main" id="{FCF72F6D-C50E-4B99-9BF8-30E9DA252E99}"/>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22" name="组合 21">
                <a:extLst>
                  <a:ext uri="{FF2B5EF4-FFF2-40B4-BE49-F238E27FC236}">
                    <a16:creationId xmlns:a16="http://schemas.microsoft.com/office/drawing/2014/main" id="{D1DFC01E-8E78-42A9-A5AD-172F29130459}"/>
                  </a:ext>
                </a:extLst>
              </p:cNvPr>
              <p:cNvGrpSpPr/>
              <p:nvPr/>
            </p:nvGrpSpPr>
            <p:grpSpPr>
              <a:xfrm>
                <a:off x="7959579" y="3541934"/>
                <a:ext cx="530087" cy="530087"/>
                <a:chOff x="5950226" y="3617843"/>
                <a:chExt cx="530087" cy="530087"/>
              </a:xfrm>
            </p:grpSpPr>
            <p:sp>
              <p:nvSpPr>
                <p:cNvPr id="23" name="椭圆 22">
                  <a:extLst>
                    <a:ext uri="{FF2B5EF4-FFF2-40B4-BE49-F238E27FC236}">
                      <a16:creationId xmlns:a16="http://schemas.microsoft.com/office/drawing/2014/main" id="{0A037096-6D41-425C-940B-2D980C21CB52}"/>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 name="文本框 23">
                  <a:extLst>
                    <a:ext uri="{FF2B5EF4-FFF2-40B4-BE49-F238E27FC236}">
                      <a16:creationId xmlns:a16="http://schemas.microsoft.com/office/drawing/2014/main" id="{FD75DBFA-9474-4BE5-80E8-AC2316D477F5}"/>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25" name="组合 24">
                <a:extLst>
                  <a:ext uri="{FF2B5EF4-FFF2-40B4-BE49-F238E27FC236}">
                    <a16:creationId xmlns:a16="http://schemas.microsoft.com/office/drawing/2014/main" id="{8494DAA4-1573-46F5-ABF7-4B4215638A23}"/>
                  </a:ext>
                </a:extLst>
              </p:cNvPr>
              <p:cNvGrpSpPr/>
              <p:nvPr/>
            </p:nvGrpSpPr>
            <p:grpSpPr>
              <a:xfrm>
                <a:off x="8225863" y="5955253"/>
                <a:ext cx="530087" cy="530087"/>
                <a:chOff x="5950226" y="3617843"/>
                <a:chExt cx="530087" cy="530087"/>
              </a:xfrm>
            </p:grpSpPr>
            <p:sp>
              <p:nvSpPr>
                <p:cNvPr id="26" name="椭圆 25">
                  <a:extLst>
                    <a:ext uri="{FF2B5EF4-FFF2-40B4-BE49-F238E27FC236}">
                      <a16:creationId xmlns:a16="http://schemas.microsoft.com/office/drawing/2014/main" id="{F2ECFD82-B0D1-424F-899A-275AA5D24CE0}"/>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7" name="文本框 26">
                  <a:extLst>
                    <a:ext uri="{FF2B5EF4-FFF2-40B4-BE49-F238E27FC236}">
                      <a16:creationId xmlns:a16="http://schemas.microsoft.com/office/drawing/2014/main" id="{410E9EBC-2600-4A83-B6AF-ECBBD13737A4}"/>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29" name="直接箭头连接符 28">
                <a:extLst>
                  <a:ext uri="{FF2B5EF4-FFF2-40B4-BE49-F238E27FC236}">
                    <a16:creationId xmlns:a16="http://schemas.microsoft.com/office/drawing/2014/main" id="{D9B8DDF4-AAA7-4063-A149-E99CF83EADCA}"/>
                  </a:ext>
                </a:extLst>
              </p:cNvPr>
              <p:cNvCxnSpPr>
                <a:stCxn id="4" idx="4"/>
                <a:endCxn id="23" idx="0"/>
              </p:cNvCxnSpPr>
              <p:nvPr/>
            </p:nvCxnSpPr>
            <p:spPr>
              <a:xfrm flipH="1">
                <a:off x="8224623" y="3125225"/>
                <a:ext cx="2" cy="4167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1" name="直接箭头连接符 30">
                <a:extLst>
                  <a:ext uri="{FF2B5EF4-FFF2-40B4-BE49-F238E27FC236}">
                    <a16:creationId xmlns:a16="http://schemas.microsoft.com/office/drawing/2014/main" id="{582C909B-095C-4474-B9E2-5EED37016C21}"/>
                  </a:ext>
                </a:extLst>
              </p:cNvPr>
              <p:cNvCxnSpPr>
                <a:stCxn id="23" idx="5"/>
                <a:endCxn id="17"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321D5DF-F36F-4548-A1CB-EB27EE63353A}"/>
                  </a:ext>
                </a:extLst>
              </p:cNvPr>
              <p:cNvCxnSpPr>
                <a:stCxn id="20" idx="3"/>
                <a:endCxn id="17"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FBDF6AE-EFCD-4B24-81F3-B795D9E3521C}"/>
                  </a:ext>
                </a:extLst>
              </p:cNvPr>
              <p:cNvCxnSpPr>
                <a:stCxn id="20" idx="5"/>
                <a:endCxn id="11"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C280116-249F-42A5-9B79-E90129CE16E2}"/>
                  </a:ext>
                </a:extLst>
              </p:cNvPr>
              <p:cNvCxnSpPr>
                <a:endCxn id="8"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9BE770D-0510-4C1A-94B1-EFE0CAF560D4}"/>
                  </a:ext>
                </a:extLst>
              </p:cNvPr>
              <p:cNvCxnSpPr>
                <a:endCxn id="26"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5F9C6AC-E089-44D8-B118-DFE847D394CB}"/>
                  </a:ext>
                </a:extLst>
              </p:cNvPr>
              <p:cNvCxnSpPr>
                <a:cxnSpLocks/>
                <a:stCxn id="17" idx="3"/>
                <a:endCxn id="26"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69869885-D162-4BB6-ACD8-A683EE00BEAC}"/>
                  </a:ext>
                </a:extLst>
              </p:cNvPr>
              <p:cNvCxnSpPr>
                <a:stCxn id="11" idx="3"/>
                <a:endCxn id="8"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8679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2D7FC-A11A-4B13-B1A0-B9CA2E7C7F69}"/>
              </a:ext>
            </a:extLst>
          </p:cNvPr>
          <p:cNvSpPr>
            <a:spLocks noGrp="1"/>
          </p:cNvSpPr>
          <p:nvPr>
            <p:ph type="title"/>
          </p:nvPr>
        </p:nvSpPr>
        <p:spPr/>
        <p:txBody>
          <a:bodyPr/>
          <a:lstStyle/>
          <a:p>
            <a:r>
              <a:rPr lang="zh-CN" altLang="en-US" dirty="0"/>
              <a:t>变量消去</a:t>
            </a:r>
            <a:r>
              <a:rPr lang="en-US" altLang="zh-CN" dirty="0"/>
              <a:t>(Variable Elimination)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BADEF0-BB67-484E-919C-4D0780E10061}"/>
                  </a:ext>
                </a:extLst>
              </p:cNvPr>
              <p:cNvSpPr>
                <a:spLocks noGrp="1"/>
              </p:cNvSpPr>
              <p:nvPr>
                <p:ph idx="1"/>
              </p:nvPr>
            </p:nvSpPr>
            <p:spPr>
              <a:xfrm>
                <a:off x="838200" y="1825625"/>
                <a:ext cx="10515600" cy="4351338"/>
              </a:xfrm>
            </p:spPr>
            <p:txBody>
              <a:bodyPr>
                <a:noAutofit/>
              </a:bodyPr>
              <a:lstStyle/>
              <a:p>
                <a14:m>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𝐽</m:t>
                        </m:r>
                      </m:e>
                    </m:d>
                    <m:r>
                      <a:rPr lang="en-US" altLang="zh-CN" sz="2000" b="0" i="1" smtClean="0">
                        <a:latin typeface="Cambria Math" panose="02040503050406030204" pitchFamily="18" charset="0"/>
                        <a:ea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ea typeface="Cambria Math" panose="02040503050406030204" pitchFamily="18" charset="0"/>
                          </a:rPr>
                        </m:ctrlPr>
                      </m:naryPr>
                      <m:sub>
                        <m:r>
                          <m:rPr>
                            <m:brk m:alnAt="9"/>
                          </m:rPr>
                          <a:rPr lang="en-US" altLang="zh-CN" sz="2000" b="0" i="1" smtClean="0">
                            <a:latin typeface="Cambria Math" panose="02040503050406030204" pitchFamily="18" charset="0"/>
                            <a:ea typeface="Cambria Math" panose="02040503050406030204" pitchFamily="18" charset="0"/>
                          </a:rPr>
                          <m:t>𝐿</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𝐺</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𝐻</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𝐼</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𝐶</m:t>
                        </m:r>
                      </m:sub>
                      <m:sup/>
                      <m:e>
                        <m:sSub>
                          <m:sSubPr>
                            <m:ctrlPr>
                              <a:rPr lang="en-US" altLang="zh-CN" sz="2000" b="0" i="1" smtClean="0">
                                <a:latin typeface="Cambria Math" panose="02040503050406030204" pitchFamily="18" charset="0"/>
                                <a:ea typeface="Cambria Math" panose="02040503050406030204" pitchFamily="18" charset="0"/>
                              </a:rPr>
                            </m:ctrlPr>
                          </m:sSubPr>
                          <m:e>
                            <m:r>
                              <m:rPr>
                                <m:sty m:val="p"/>
                              </m:rPr>
                              <a:rPr lang="el-GR" altLang="zh-CN" sz="2000" b="0" i="1" smtClean="0">
                                <a:latin typeface="Cambria Math" panose="02040503050406030204" pitchFamily="18" charset="0"/>
                                <a:ea typeface="Cambria Math" panose="02040503050406030204" pitchFamily="18" charset="0"/>
                              </a:rPr>
                              <m:t>ϕ</m:t>
                            </m:r>
                          </m:e>
                          <m:sub>
                            <m:r>
                              <a:rPr lang="en-US" altLang="zh-CN" sz="2000" b="0" i="1" smtClean="0">
                                <a:latin typeface="Cambria Math" panose="02040503050406030204" pitchFamily="18" charset="0"/>
                                <a:ea typeface="Cambria Math" panose="02040503050406030204" pitchFamily="18" charset="0"/>
                              </a:rPr>
                              <m:t>𝐽</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𝐽</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𝐿</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e>
                        </m:d>
                        <m:sSub>
                          <m:sSubPr>
                            <m:ctrlPr>
                              <a:rPr lang="en-US" altLang="zh-CN" sz="2000" b="0" i="1" smtClean="0">
                                <a:latin typeface="Cambria Math" panose="02040503050406030204" pitchFamily="18" charset="0"/>
                                <a:ea typeface="Cambria Math" panose="02040503050406030204" pitchFamily="18" charset="0"/>
                              </a:rPr>
                            </m:ctrlPr>
                          </m:sSubPr>
                          <m:e>
                            <m:r>
                              <m:rPr>
                                <m:sty m:val="p"/>
                              </m:rPr>
                              <a:rPr lang="el-GR" altLang="zh-CN" sz="2000" b="0" i="1" smtClean="0">
                                <a:latin typeface="Cambria Math" panose="02040503050406030204" pitchFamily="18" charset="0"/>
                                <a:ea typeface="Cambria Math" panose="02040503050406030204" pitchFamily="18" charset="0"/>
                              </a:rPr>
                              <m:t>ϕ</m:t>
                            </m:r>
                          </m:e>
                          <m:sub>
                            <m:r>
                              <a:rPr lang="en-US" altLang="zh-CN" sz="2000" b="0" i="1" smtClean="0">
                                <a:latin typeface="Cambria Math" panose="02040503050406030204" pitchFamily="18" charset="0"/>
                                <a:ea typeface="Cambria Math" panose="02040503050406030204" pitchFamily="18" charset="0"/>
                              </a:rPr>
                              <m:t>𝐿</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𝐿</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𝐺</m:t>
                            </m:r>
                          </m:e>
                        </m:d>
                        <m:sSub>
                          <m:sSubPr>
                            <m:ctrlPr>
                              <a:rPr lang="en-US" altLang="zh-CN" sz="2000" b="0" i="1" smtClean="0">
                                <a:latin typeface="Cambria Math" panose="02040503050406030204" pitchFamily="18" charset="0"/>
                                <a:ea typeface="Cambria Math" panose="02040503050406030204" pitchFamily="18" charset="0"/>
                              </a:rPr>
                            </m:ctrlPr>
                          </m:sSubPr>
                          <m:e>
                            <m:r>
                              <m:rPr>
                                <m:sty m:val="p"/>
                              </m:rPr>
                              <a:rPr lang="el-GR" altLang="zh-CN" sz="2000" b="0" i="1" smtClean="0">
                                <a:latin typeface="Cambria Math" panose="02040503050406030204" pitchFamily="18" charset="0"/>
                                <a:ea typeface="Cambria Math" panose="02040503050406030204" pitchFamily="18" charset="0"/>
                              </a:rPr>
                              <m:t>ϕ</m:t>
                            </m:r>
                          </m:e>
                          <m:sub>
                            <m:r>
                              <a:rPr lang="en-US" altLang="zh-CN" sz="2000" b="0" i="1" smtClean="0">
                                <a:latin typeface="Cambria Math" panose="02040503050406030204" pitchFamily="18" charset="0"/>
                                <a:ea typeface="Cambria Math" panose="02040503050406030204" pitchFamily="18" charset="0"/>
                              </a:rPr>
                              <m:t>𝑆</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𝐼</m:t>
                            </m:r>
                          </m:e>
                        </m:d>
                        <m:sSub>
                          <m:sSubPr>
                            <m:ctrlPr>
                              <a:rPr lang="en-US" altLang="zh-CN" sz="2000" b="0" i="1" smtClean="0">
                                <a:latin typeface="Cambria Math" panose="02040503050406030204" pitchFamily="18" charset="0"/>
                                <a:ea typeface="Cambria Math" panose="02040503050406030204" pitchFamily="18" charset="0"/>
                              </a:rPr>
                            </m:ctrlPr>
                          </m:sSubPr>
                          <m:e>
                            <m:r>
                              <m:rPr>
                                <m:sty m:val="p"/>
                              </m:rPr>
                              <a:rPr lang="el-GR" altLang="zh-CN" sz="2000" b="0" i="1" smtClean="0">
                                <a:latin typeface="Cambria Math" panose="02040503050406030204" pitchFamily="18" charset="0"/>
                                <a:ea typeface="Cambria Math" panose="02040503050406030204" pitchFamily="18" charset="0"/>
                              </a:rPr>
                              <m:t>ϕ</m:t>
                            </m:r>
                          </m:e>
                          <m:sub>
                            <m:r>
                              <a:rPr lang="en-US" altLang="zh-CN" sz="2000" b="0" i="1" smtClean="0">
                                <a:latin typeface="Cambria Math" panose="02040503050406030204" pitchFamily="18" charset="0"/>
                                <a:ea typeface="Cambria Math" panose="02040503050406030204" pitchFamily="18" charset="0"/>
                              </a:rPr>
                              <m:t>𝐺</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𝐺</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𝐼</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e>
                        </m:d>
                      </m:e>
                    </m:nary>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𝐻</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𝐼</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𝐷</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𝐶</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𝐶</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𝐶</m:t>
                        </m:r>
                      </m:e>
                    </m:d>
                  </m:oMath>
                </a14:m>
                <a:endParaRPr lang="en-US" altLang="zh-CN" sz="2000" i="1" dirty="0">
                  <a:latin typeface="Cambria Math" panose="02040503050406030204" pitchFamily="18" charset="0"/>
                  <a:ea typeface="Cambria Math" panose="02040503050406030204" pitchFamily="18" charset="0"/>
                </a:endParaRPr>
              </a:p>
              <a:p>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Eliminate  C</a:t>
                </a:r>
              </a:p>
              <a:p>
                <a:r>
                  <a:rPr lang="en-US" altLang="zh-CN" sz="2000" i="1" dirty="0">
                    <a:latin typeface="Cambria Math" panose="02040503050406030204" pitchFamily="18" charset="0"/>
                    <a:ea typeface="Cambria Math" panose="02040503050406030204" pitchFamily="18" charset="0"/>
                  </a:rPr>
                  <a:t>⇒</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𝑆</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𝐺</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𝐻</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𝐼</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𝐼</m:t>
                            </m:r>
                          </m:e>
                        </m:d>
                        <m:nary>
                          <m:naryPr>
                            <m:chr m:val="∑"/>
                            <m:limLoc m:val="subSup"/>
                            <m:supHide m:val="on"/>
                            <m:ctrlPr>
                              <a:rPr lang="en-US" altLang="zh-CN" sz="2000" i="1" smtClean="0">
                                <a:latin typeface="Cambria Math" panose="02040503050406030204" pitchFamily="18" charset="0"/>
                                <a:ea typeface="Cambria Math" panose="02040503050406030204" pitchFamily="18" charset="0"/>
                              </a:rPr>
                            </m:ctrlPr>
                          </m:naryPr>
                          <m:sub>
                            <m:r>
                              <m:rPr>
                                <m:brk m:alnAt="9"/>
                              </m:rPr>
                              <a:rPr lang="en-US" altLang="zh-CN" sz="2000" b="0" i="1" smtClean="0">
                                <a:latin typeface="Cambria Math" panose="02040503050406030204" pitchFamily="18" charset="0"/>
                                <a:ea typeface="Cambria Math" panose="02040503050406030204" pitchFamily="18" charset="0"/>
                              </a:rPr>
                              <m:t>𝐶</m:t>
                            </m:r>
                          </m:sub>
                          <m:sup/>
                          <m:e>
                            <m:sSub>
                              <m:sSubPr>
                                <m:ctrlPr>
                                  <a:rPr lang="en-US"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ϕ</m:t>
                                </m:r>
                              </m:e>
                              <m:sub>
                                <m:r>
                                  <a:rPr lang="en-US" altLang="zh-CN" sz="2000" b="0" i="1" smtClean="0">
                                    <a:latin typeface="Cambria Math" panose="02040503050406030204" pitchFamily="18" charset="0"/>
                                    <a:ea typeface="Cambria Math" panose="02040503050406030204" pitchFamily="18" charset="0"/>
                                  </a:rPr>
                                  <m:t>𝐷</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𝐶</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𝐶</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𝐶</m:t>
                                </m:r>
                              </m:e>
                            </m:d>
                          </m:e>
                        </m:nary>
                      </m:e>
                    </m:nary>
                  </m:oMath>
                </a14:m>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 </a:t>
                </a:r>
                <a14:m>
                  <m:oMath xmlns:m="http://schemas.openxmlformats.org/officeDocument/2006/math">
                    <m:nary>
                      <m:naryPr>
                        <m:chr m:val="∑"/>
                        <m:limLoc m:val="subSup"/>
                        <m:supHide m:val="on"/>
                        <m:ctrlPr>
                          <a:rPr lang="en-US" altLang="zh-CN" sz="2000" i="1" smtClean="0">
                            <a:latin typeface="Cambria Math" panose="02040503050406030204" pitchFamily="18" charset="0"/>
                            <a:ea typeface="Cambria Math" panose="02040503050406030204" pitchFamily="18" charset="0"/>
                          </a:rPr>
                        </m:ctrlPr>
                      </m:naryPr>
                      <m:sub>
                        <m:r>
                          <m:rPr>
                            <m:brk m:alnAt="9"/>
                          </m:rPr>
                          <a:rPr lang="en-US" altLang="zh-CN" sz="2000" b="0" i="1" smtClean="0">
                            <a:latin typeface="Cambria Math" panose="02040503050406030204" pitchFamily="18" charset="0"/>
                            <a:ea typeface="Cambria Math" panose="02040503050406030204" pitchFamily="18" charset="0"/>
                          </a:rPr>
                          <m:t>𝐿</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𝐺</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𝐻</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𝐼</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𝑆</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𝐺</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𝐻</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𝐼</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𝐼</m:t>
                            </m:r>
                          </m:e>
                        </m:d>
                        <m:sSub>
                          <m:sSubPr>
                            <m:ctrlPr>
                              <a:rPr lang="en-US" altLang="zh-CN" sz="2000" i="1" smtClean="0">
                                <a:latin typeface="Cambria Math" panose="02040503050406030204" pitchFamily="18" charset="0"/>
                                <a:ea typeface="Cambria Math" panose="02040503050406030204" pitchFamily="18" charset="0"/>
                              </a:rPr>
                            </m:ctrlPr>
                          </m:sSubPr>
                          <m:e>
                            <m:r>
                              <a:rPr lang="zh-CN" altLang="en-US" sz="2000" i="1" smtClean="0">
                                <a:latin typeface="Cambria Math" panose="02040503050406030204" pitchFamily="18" charset="0"/>
                                <a:ea typeface="Cambria Math" panose="02040503050406030204" pitchFamily="18" charset="0"/>
                              </a:rPr>
                              <m:t>𝜏</m:t>
                            </m:r>
                          </m:e>
                          <m:sub>
                            <m:r>
                              <a:rPr lang="en-US" altLang="zh-CN" sz="2000" b="0" i="1" smtClean="0">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m:t>
                        </m:r>
                      </m:e>
                    </m:nary>
                  </m:oMath>
                </a14:m>
                <a:endParaRPr lang="en-US" altLang="zh-CN" sz="2000" i="1" dirty="0">
                  <a:latin typeface="Cambria Math" panose="02040503050406030204" pitchFamily="18" charset="0"/>
                  <a:ea typeface="Cambria Math" panose="02040503050406030204" pitchFamily="18" charset="0"/>
                </a:endParaRPr>
              </a:p>
              <a:p>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Eliminate  D</a:t>
                </a:r>
              </a:p>
              <a:p>
                <a:r>
                  <a:rPr lang="en-US" altLang="zh-CN" sz="2000" i="1" dirty="0">
                    <a:latin typeface="Cambria Math" panose="02040503050406030204" pitchFamily="18" charset="0"/>
                    <a:ea typeface="Cambria Math" panose="02040503050406030204" pitchFamily="18" charset="0"/>
                  </a:rPr>
                  <a:t>⇒ </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𝑆</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𝐻</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𝐼</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𝐼</m:t>
                            </m:r>
                          </m:e>
                        </m:d>
                        <m:nary>
                          <m:naryPr>
                            <m:chr m:val="∑"/>
                            <m:limLoc m:val="subSup"/>
                            <m:supHide m:val="on"/>
                            <m:ctrlPr>
                              <a:rPr lang="en-US" altLang="zh-CN" sz="2000" i="1" smtClean="0">
                                <a:latin typeface="Cambria Math" panose="02040503050406030204" pitchFamily="18" charset="0"/>
                                <a:ea typeface="Cambria Math" panose="02040503050406030204" pitchFamily="18" charset="0"/>
                              </a:rPr>
                            </m:ctrlPr>
                          </m:naryPr>
                          <m:sub>
                            <m:r>
                              <m:rPr>
                                <m:brk m:alnAt="9"/>
                              </m:rPr>
                              <a:rPr lang="en-US" altLang="zh-CN" sz="2000" b="0" i="1" smtClean="0">
                                <a:latin typeface="Cambria Math" panose="02040503050406030204" pitchFamily="18" charset="0"/>
                                <a:ea typeface="Cambria Math" panose="02040503050406030204" pitchFamily="18" charset="0"/>
                              </a:rPr>
                              <m:t>𝐷</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𝐺</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m:t>
                            </m:r>
                          </m:e>
                        </m:nary>
                      </m:e>
                    </m:nary>
                  </m:oMath>
                </a14:m>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 </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𝑆</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𝐻</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𝐼</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𝐺</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𝐼</m:t>
                        </m:r>
                        <m:r>
                          <a:rPr lang="en-US" altLang="zh-CN" sz="2000" b="0" i="1" smtClean="0">
                            <a:latin typeface="Cambria Math" panose="02040503050406030204" pitchFamily="18" charset="0"/>
                            <a:ea typeface="Cambria Math" panose="02040503050406030204" pitchFamily="18" charset="0"/>
                          </a:rPr>
                          <m:t>)</m:t>
                        </m:r>
                      </m:e>
                    </m:nary>
                  </m:oMath>
                </a14:m>
                <a:endParaRPr lang="en-US" altLang="zh-CN" sz="2000" i="1" dirty="0">
                  <a:latin typeface="Cambria Math" panose="02040503050406030204" pitchFamily="18" charset="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9ABADEF0-BB67-484E-919C-4D0780E1006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522" t="-11765" b="-1120"/>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007DE9B0-F511-4062-B31F-2F2686BB6845}"/>
              </a:ext>
            </a:extLst>
          </p:cNvPr>
          <p:cNvGrpSpPr/>
          <p:nvPr/>
        </p:nvGrpSpPr>
        <p:grpSpPr>
          <a:xfrm>
            <a:off x="9232634" y="3562695"/>
            <a:ext cx="2442531" cy="2930180"/>
            <a:chOff x="7959579" y="2595138"/>
            <a:chExt cx="2982558" cy="3890202"/>
          </a:xfrm>
        </p:grpSpPr>
        <p:cxnSp>
          <p:nvCxnSpPr>
            <p:cNvPr id="33" name="直接箭头连接符 32">
              <a:extLst>
                <a:ext uri="{FF2B5EF4-FFF2-40B4-BE49-F238E27FC236}">
                  <a16:creationId xmlns:a16="http://schemas.microsoft.com/office/drawing/2014/main" id="{691D4C10-B350-495D-B32B-CFAB5AF2ED4D}"/>
                </a:ext>
              </a:extLst>
            </p:cNvPr>
            <p:cNvCxnSpPr>
              <a:stCxn id="17" idx="4"/>
              <a:endCxn id="14"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F4A94CD2-23F2-4733-8A3B-062977E258AD}"/>
                </a:ext>
              </a:extLst>
            </p:cNvPr>
            <p:cNvGrpSpPr/>
            <p:nvPr/>
          </p:nvGrpSpPr>
          <p:grpSpPr>
            <a:xfrm>
              <a:off x="7959579" y="2595138"/>
              <a:ext cx="2982558" cy="3890202"/>
              <a:chOff x="7959579" y="2595138"/>
              <a:chExt cx="2982558" cy="3890202"/>
            </a:xfrm>
          </p:grpSpPr>
          <p:grpSp>
            <p:nvGrpSpPr>
              <p:cNvPr id="6" name="组合 5">
                <a:extLst>
                  <a:ext uri="{FF2B5EF4-FFF2-40B4-BE49-F238E27FC236}">
                    <a16:creationId xmlns:a16="http://schemas.microsoft.com/office/drawing/2014/main" id="{5FA6BE25-820C-47CC-9297-871680108180}"/>
                  </a:ext>
                </a:extLst>
              </p:cNvPr>
              <p:cNvGrpSpPr/>
              <p:nvPr/>
            </p:nvGrpSpPr>
            <p:grpSpPr>
              <a:xfrm>
                <a:off x="7959581" y="2595138"/>
                <a:ext cx="530087" cy="530087"/>
                <a:chOff x="5950226" y="3617843"/>
                <a:chExt cx="530087" cy="530087"/>
              </a:xfrm>
            </p:grpSpPr>
            <p:sp>
              <p:nvSpPr>
                <p:cNvPr id="4" name="椭圆 3">
                  <a:extLst>
                    <a:ext uri="{FF2B5EF4-FFF2-40B4-BE49-F238E27FC236}">
                      <a16:creationId xmlns:a16="http://schemas.microsoft.com/office/drawing/2014/main" id="{109F11B7-464F-4FB2-8F21-4720C776E317}"/>
                    </a:ext>
                  </a:extLst>
                </p:cNvPr>
                <p:cNvSpPr/>
                <p:nvPr/>
              </p:nvSpPr>
              <p:spPr>
                <a:xfrm>
                  <a:off x="5950226" y="3617843"/>
                  <a:ext cx="530087" cy="530087"/>
                </a:xfrm>
                <a:prstGeom prst="ellipse">
                  <a:avLst/>
                </a:prstGeom>
                <a:solidFill>
                  <a:srgbClr val="00B0F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5" name="文本框 4">
                  <a:extLst>
                    <a:ext uri="{FF2B5EF4-FFF2-40B4-BE49-F238E27FC236}">
                      <a16:creationId xmlns:a16="http://schemas.microsoft.com/office/drawing/2014/main" id="{12D3F20D-04E4-4B81-96DD-2227260869E3}"/>
                    </a:ext>
                  </a:extLst>
                </p:cNvPr>
                <p:cNvSpPr txBox="1"/>
                <p:nvPr/>
              </p:nvSpPr>
              <p:spPr>
                <a:xfrm>
                  <a:off x="6045919"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7" name="组合 6">
                <a:extLst>
                  <a:ext uri="{FF2B5EF4-FFF2-40B4-BE49-F238E27FC236}">
                    <a16:creationId xmlns:a16="http://schemas.microsoft.com/office/drawing/2014/main" id="{D5681F1C-2ADD-4268-9973-25EFB1118AA6}"/>
                  </a:ext>
                </a:extLst>
              </p:cNvPr>
              <p:cNvGrpSpPr/>
              <p:nvPr/>
            </p:nvGrpSpPr>
            <p:grpSpPr>
              <a:xfrm>
                <a:off x="9552323" y="5523286"/>
                <a:ext cx="530087" cy="530087"/>
                <a:chOff x="5950226" y="3617843"/>
                <a:chExt cx="530087" cy="530087"/>
              </a:xfrm>
            </p:grpSpPr>
            <p:sp>
              <p:nvSpPr>
                <p:cNvPr id="8" name="椭圆 7">
                  <a:extLst>
                    <a:ext uri="{FF2B5EF4-FFF2-40B4-BE49-F238E27FC236}">
                      <a16:creationId xmlns:a16="http://schemas.microsoft.com/office/drawing/2014/main" id="{E7F9AADC-1356-4091-87C9-292FFDC19AD4}"/>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文本框 8">
                  <a:extLst>
                    <a:ext uri="{FF2B5EF4-FFF2-40B4-BE49-F238E27FC236}">
                      <a16:creationId xmlns:a16="http://schemas.microsoft.com/office/drawing/2014/main" id="{D7EF9011-07B7-4FE6-9635-74CAEDE3966E}"/>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10" name="组合 9">
                <a:extLst>
                  <a:ext uri="{FF2B5EF4-FFF2-40B4-BE49-F238E27FC236}">
                    <a16:creationId xmlns:a16="http://schemas.microsoft.com/office/drawing/2014/main" id="{0AA0D1D7-FA29-4A91-8DC2-95A81EC5E945}"/>
                  </a:ext>
                </a:extLst>
              </p:cNvPr>
              <p:cNvGrpSpPr/>
              <p:nvPr/>
            </p:nvGrpSpPr>
            <p:grpSpPr>
              <a:xfrm>
                <a:off x="10412050" y="4119152"/>
                <a:ext cx="530087" cy="530087"/>
                <a:chOff x="5950226" y="3617843"/>
                <a:chExt cx="530087" cy="530087"/>
              </a:xfrm>
            </p:grpSpPr>
            <p:sp>
              <p:nvSpPr>
                <p:cNvPr id="11" name="椭圆 10">
                  <a:extLst>
                    <a:ext uri="{FF2B5EF4-FFF2-40B4-BE49-F238E27FC236}">
                      <a16:creationId xmlns:a16="http://schemas.microsoft.com/office/drawing/2014/main" id="{53196FFB-FF09-4B19-9E2E-50CC619FF48B}"/>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文本框 11">
                  <a:extLst>
                    <a:ext uri="{FF2B5EF4-FFF2-40B4-BE49-F238E27FC236}">
                      <a16:creationId xmlns:a16="http://schemas.microsoft.com/office/drawing/2014/main" id="{FB27E57A-843D-47BE-8494-D64EFBC2E1FB}"/>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13" name="组合 12">
                <a:extLst>
                  <a:ext uri="{FF2B5EF4-FFF2-40B4-BE49-F238E27FC236}">
                    <a16:creationId xmlns:a16="http://schemas.microsoft.com/office/drawing/2014/main" id="{20E02AF1-E1D6-4EA3-9285-4D73ABEA771E}"/>
                  </a:ext>
                </a:extLst>
              </p:cNvPr>
              <p:cNvGrpSpPr/>
              <p:nvPr/>
            </p:nvGrpSpPr>
            <p:grpSpPr>
              <a:xfrm>
                <a:off x="8755950" y="4941657"/>
                <a:ext cx="530087" cy="530087"/>
                <a:chOff x="5950226" y="3617843"/>
                <a:chExt cx="530087" cy="530087"/>
              </a:xfrm>
            </p:grpSpPr>
            <p:sp>
              <p:nvSpPr>
                <p:cNvPr id="14" name="椭圆 13">
                  <a:extLst>
                    <a:ext uri="{FF2B5EF4-FFF2-40B4-BE49-F238E27FC236}">
                      <a16:creationId xmlns:a16="http://schemas.microsoft.com/office/drawing/2014/main" id="{D8EF2122-CD0B-4485-BDC2-18DE81BC3DF7}"/>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5" name="文本框 14">
                  <a:extLst>
                    <a:ext uri="{FF2B5EF4-FFF2-40B4-BE49-F238E27FC236}">
                      <a16:creationId xmlns:a16="http://schemas.microsoft.com/office/drawing/2014/main" id="{B718EEF0-0BFC-41E3-BEE7-079F34ED5646}"/>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16" name="组合 15">
                <a:extLst>
                  <a:ext uri="{FF2B5EF4-FFF2-40B4-BE49-F238E27FC236}">
                    <a16:creationId xmlns:a16="http://schemas.microsoft.com/office/drawing/2014/main" id="{015260FC-27E3-49E4-AD1B-7E19BE94D5BF}"/>
                  </a:ext>
                </a:extLst>
              </p:cNvPr>
              <p:cNvGrpSpPr/>
              <p:nvPr/>
            </p:nvGrpSpPr>
            <p:grpSpPr>
              <a:xfrm>
                <a:off x="8755952" y="4119153"/>
                <a:ext cx="530087" cy="530087"/>
                <a:chOff x="5950226" y="3617843"/>
                <a:chExt cx="530087" cy="530087"/>
              </a:xfrm>
            </p:grpSpPr>
            <p:sp>
              <p:nvSpPr>
                <p:cNvPr id="17" name="椭圆 16">
                  <a:extLst>
                    <a:ext uri="{FF2B5EF4-FFF2-40B4-BE49-F238E27FC236}">
                      <a16:creationId xmlns:a16="http://schemas.microsoft.com/office/drawing/2014/main" id="{2479B59D-705A-427A-B21D-FC31E8B78800}"/>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8" name="文本框 17">
                  <a:extLst>
                    <a:ext uri="{FF2B5EF4-FFF2-40B4-BE49-F238E27FC236}">
                      <a16:creationId xmlns:a16="http://schemas.microsoft.com/office/drawing/2014/main" id="{06E0B13C-7895-4899-8738-A6B78DF64736}"/>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19" name="组合 18">
                <a:extLst>
                  <a:ext uri="{FF2B5EF4-FFF2-40B4-BE49-F238E27FC236}">
                    <a16:creationId xmlns:a16="http://schemas.microsoft.com/office/drawing/2014/main" id="{37C4D679-FEE3-47D9-BE82-36AC3E0B319C}"/>
                  </a:ext>
                </a:extLst>
              </p:cNvPr>
              <p:cNvGrpSpPr/>
              <p:nvPr/>
            </p:nvGrpSpPr>
            <p:grpSpPr>
              <a:xfrm>
                <a:off x="9552325" y="3541934"/>
                <a:ext cx="530087" cy="530087"/>
                <a:chOff x="5950226" y="3617843"/>
                <a:chExt cx="530087" cy="530087"/>
              </a:xfrm>
            </p:grpSpPr>
            <p:sp>
              <p:nvSpPr>
                <p:cNvPr id="20" name="椭圆 19">
                  <a:extLst>
                    <a:ext uri="{FF2B5EF4-FFF2-40B4-BE49-F238E27FC236}">
                      <a16:creationId xmlns:a16="http://schemas.microsoft.com/office/drawing/2014/main" id="{27BB50EB-DBFA-461F-AA16-DA0CE2093810}"/>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1" name="文本框 20">
                  <a:extLst>
                    <a:ext uri="{FF2B5EF4-FFF2-40B4-BE49-F238E27FC236}">
                      <a16:creationId xmlns:a16="http://schemas.microsoft.com/office/drawing/2014/main" id="{FCF72F6D-C50E-4B99-9BF8-30E9DA252E99}"/>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22" name="组合 21">
                <a:extLst>
                  <a:ext uri="{FF2B5EF4-FFF2-40B4-BE49-F238E27FC236}">
                    <a16:creationId xmlns:a16="http://schemas.microsoft.com/office/drawing/2014/main" id="{D1DFC01E-8E78-42A9-A5AD-172F29130459}"/>
                  </a:ext>
                </a:extLst>
              </p:cNvPr>
              <p:cNvGrpSpPr/>
              <p:nvPr/>
            </p:nvGrpSpPr>
            <p:grpSpPr>
              <a:xfrm>
                <a:off x="7959579" y="3541934"/>
                <a:ext cx="530087" cy="530087"/>
                <a:chOff x="5950226" y="3617843"/>
                <a:chExt cx="530087" cy="530087"/>
              </a:xfrm>
            </p:grpSpPr>
            <p:sp>
              <p:nvSpPr>
                <p:cNvPr id="23" name="椭圆 22">
                  <a:extLst>
                    <a:ext uri="{FF2B5EF4-FFF2-40B4-BE49-F238E27FC236}">
                      <a16:creationId xmlns:a16="http://schemas.microsoft.com/office/drawing/2014/main" id="{0A037096-6D41-425C-940B-2D980C21CB52}"/>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 name="文本框 23">
                  <a:extLst>
                    <a:ext uri="{FF2B5EF4-FFF2-40B4-BE49-F238E27FC236}">
                      <a16:creationId xmlns:a16="http://schemas.microsoft.com/office/drawing/2014/main" id="{FD75DBFA-9474-4BE5-80E8-AC2316D477F5}"/>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25" name="组合 24">
                <a:extLst>
                  <a:ext uri="{FF2B5EF4-FFF2-40B4-BE49-F238E27FC236}">
                    <a16:creationId xmlns:a16="http://schemas.microsoft.com/office/drawing/2014/main" id="{8494DAA4-1573-46F5-ABF7-4B4215638A23}"/>
                  </a:ext>
                </a:extLst>
              </p:cNvPr>
              <p:cNvGrpSpPr/>
              <p:nvPr/>
            </p:nvGrpSpPr>
            <p:grpSpPr>
              <a:xfrm>
                <a:off x="8225863" y="5955253"/>
                <a:ext cx="530087" cy="530087"/>
                <a:chOff x="5950226" y="3617843"/>
                <a:chExt cx="530087" cy="530087"/>
              </a:xfrm>
            </p:grpSpPr>
            <p:sp>
              <p:nvSpPr>
                <p:cNvPr id="26" name="椭圆 25">
                  <a:extLst>
                    <a:ext uri="{FF2B5EF4-FFF2-40B4-BE49-F238E27FC236}">
                      <a16:creationId xmlns:a16="http://schemas.microsoft.com/office/drawing/2014/main" id="{F2ECFD82-B0D1-424F-899A-275AA5D24CE0}"/>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7" name="文本框 26">
                  <a:extLst>
                    <a:ext uri="{FF2B5EF4-FFF2-40B4-BE49-F238E27FC236}">
                      <a16:creationId xmlns:a16="http://schemas.microsoft.com/office/drawing/2014/main" id="{410E9EBC-2600-4A83-B6AF-ECBBD13737A4}"/>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29" name="直接箭头连接符 28">
                <a:extLst>
                  <a:ext uri="{FF2B5EF4-FFF2-40B4-BE49-F238E27FC236}">
                    <a16:creationId xmlns:a16="http://schemas.microsoft.com/office/drawing/2014/main" id="{D9B8DDF4-AAA7-4063-A149-E99CF83EADCA}"/>
                  </a:ext>
                </a:extLst>
              </p:cNvPr>
              <p:cNvCxnSpPr>
                <a:stCxn id="4" idx="4"/>
                <a:endCxn id="23" idx="0"/>
              </p:cNvCxnSpPr>
              <p:nvPr/>
            </p:nvCxnSpPr>
            <p:spPr>
              <a:xfrm flipH="1">
                <a:off x="8224623" y="3125225"/>
                <a:ext cx="2" cy="4167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1" name="直接箭头连接符 30">
                <a:extLst>
                  <a:ext uri="{FF2B5EF4-FFF2-40B4-BE49-F238E27FC236}">
                    <a16:creationId xmlns:a16="http://schemas.microsoft.com/office/drawing/2014/main" id="{582C909B-095C-4474-B9E2-5EED37016C21}"/>
                  </a:ext>
                </a:extLst>
              </p:cNvPr>
              <p:cNvCxnSpPr>
                <a:stCxn id="23" idx="5"/>
                <a:endCxn id="17"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321D5DF-F36F-4548-A1CB-EB27EE63353A}"/>
                  </a:ext>
                </a:extLst>
              </p:cNvPr>
              <p:cNvCxnSpPr>
                <a:stCxn id="20" idx="3"/>
                <a:endCxn id="17"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FBDF6AE-EFCD-4B24-81F3-B795D9E3521C}"/>
                  </a:ext>
                </a:extLst>
              </p:cNvPr>
              <p:cNvCxnSpPr>
                <a:stCxn id="20" idx="5"/>
                <a:endCxn id="11"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C280116-249F-42A5-9B79-E90129CE16E2}"/>
                  </a:ext>
                </a:extLst>
              </p:cNvPr>
              <p:cNvCxnSpPr>
                <a:endCxn id="8"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9BE770D-0510-4C1A-94B1-EFE0CAF560D4}"/>
                  </a:ext>
                </a:extLst>
              </p:cNvPr>
              <p:cNvCxnSpPr>
                <a:endCxn id="26"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5F9C6AC-E089-44D8-B118-DFE847D394CB}"/>
                  </a:ext>
                </a:extLst>
              </p:cNvPr>
              <p:cNvCxnSpPr>
                <a:cxnSpLocks/>
                <a:stCxn id="17" idx="3"/>
                <a:endCxn id="26"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69869885-D162-4BB6-ACD8-A683EE00BEAC}"/>
                  </a:ext>
                </a:extLst>
              </p:cNvPr>
              <p:cNvCxnSpPr>
                <a:stCxn id="11" idx="3"/>
                <a:endCxn id="8"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40" name="组合 39">
            <a:extLst>
              <a:ext uri="{FF2B5EF4-FFF2-40B4-BE49-F238E27FC236}">
                <a16:creationId xmlns:a16="http://schemas.microsoft.com/office/drawing/2014/main" id="{60EE0F20-588E-4992-89DC-44571FBE6A02}"/>
              </a:ext>
            </a:extLst>
          </p:cNvPr>
          <p:cNvGrpSpPr/>
          <p:nvPr/>
        </p:nvGrpSpPr>
        <p:grpSpPr>
          <a:xfrm>
            <a:off x="9233197" y="3568117"/>
            <a:ext cx="2442531" cy="2930180"/>
            <a:chOff x="7959579" y="2595138"/>
            <a:chExt cx="2982558" cy="3890202"/>
          </a:xfrm>
        </p:grpSpPr>
        <p:cxnSp>
          <p:nvCxnSpPr>
            <p:cNvPr id="42" name="直接箭头连接符 41">
              <a:extLst>
                <a:ext uri="{FF2B5EF4-FFF2-40B4-BE49-F238E27FC236}">
                  <a16:creationId xmlns:a16="http://schemas.microsoft.com/office/drawing/2014/main" id="{2C215FF1-661B-47FC-B469-BB4B1EF6BA9D}"/>
                </a:ext>
              </a:extLst>
            </p:cNvPr>
            <p:cNvCxnSpPr>
              <a:stCxn id="70" idx="4"/>
              <a:endCxn id="72"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BF1D78A8-5A23-4FBD-99F2-1A67B8BFCD96}"/>
                </a:ext>
              </a:extLst>
            </p:cNvPr>
            <p:cNvGrpSpPr/>
            <p:nvPr/>
          </p:nvGrpSpPr>
          <p:grpSpPr>
            <a:xfrm>
              <a:off x="7959579" y="2595138"/>
              <a:ext cx="2982558" cy="3890202"/>
              <a:chOff x="7959579" y="2595138"/>
              <a:chExt cx="2982558" cy="3890202"/>
            </a:xfrm>
          </p:grpSpPr>
          <p:grpSp>
            <p:nvGrpSpPr>
              <p:cNvPr id="45" name="组合 44">
                <a:extLst>
                  <a:ext uri="{FF2B5EF4-FFF2-40B4-BE49-F238E27FC236}">
                    <a16:creationId xmlns:a16="http://schemas.microsoft.com/office/drawing/2014/main" id="{1229200F-FBE7-4596-805A-A3F89FFB4240}"/>
                  </a:ext>
                </a:extLst>
              </p:cNvPr>
              <p:cNvGrpSpPr/>
              <p:nvPr/>
            </p:nvGrpSpPr>
            <p:grpSpPr>
              <a:xfrm>
                <a:off x="7959581" y="2595138"/>
                <a:ext cx="530087" cy="530087"/>
                <a:chOff x="5950226" y="3617843"/>
                <a:chExt cx="530087" cy="530087"/>
              </a:xfrm>
            </p:grpSpPr>
            <p:sp>
              <p:nvSpPr>
                <p:cNvPr id="78" name="椭圆 77">
                  <a:extLst>
                    <a:ext uri="{FF2B5EF4-FFF2-40B4-BE49-F238E27FC236}">
                      <a16:creationId xmlns:a16="http://schemas.microsoft.com/office/drawing/2014/main" id="{C2DF6323-4321-4AA9-AC63-18621E5FB862}"/>
                    </a:ext>
                  </a:extLst>
                </p:cNvPr>
                <p:cNvSpPr/>
                <p:nvPr/>
              </p:nvSpPr>
              <p:spPr>
                <a:xfrm>
                  <a:off x="5950226" y="3617843"/>
                  <a:ext cx="530087" cy="530087"/>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9" name="文本框 78">
                  <a:extLst>
                    <a:ext uri="{FF2B5EF4-FFF2-40B4-BE49-F238E27FC236}">
                      <a16:creationId xmlns:a16="http://schemas.microsoft.com/office/drawing/2014/main" id="{2780FDCF-0E2B-4C14-BB97-D3D81B9FC780}"/>
                    </a:ext>
                  </a:extLst>
                </p:cNvPr>
                <p:cNvSpPr txBox="1"/>
                <p:nvPr/>
              </p:nvSpPr>
              <p:spPr>
                <a:xfrm>
                  <a:off x="6045919"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49" name="组合 48">
                <a:extLst>
                  <a:ext uri="{FF2B5EF4-FFF2-40B4-BE49-F238E27FC236}">
                    <a16:creationId xmlns:a16="http://schemas.microsoft.com/office/drawing/2014/main" id="{7D3BCBC5-18CC-4A20-90D8-90CFFE7757B7}"/>
                  </a:ext>
                </a:extLst>
              </p:cNvPr>
              <p:cNvGrpSpPr/>
              <p:nvPr/>
            </p:nvGrpSpPr>
            <p:grpSpPr>
              <a:xfrm>
                <a:off x="9552323" y="5523286"/>
                <a:ext cx="530087" cy="530087"/>
                <a:chOff x="5950226" y="3617843"/>
                <a:chExt cx="530087" cy="530087"/>
              </a:xfrm>
            </p:grpSpPr>
            <p:sp>
              <p:nvSpPr>
                <p:cNvPr id="76" name="椭圆 75">
                  <a:extLst>
                    <a:ext uri="{FF2B5EF4-FFF2-40B4-BE49-F238E27FC236}">
                      <a16:creationId xmlns:a16="http://schemas.microsoft.com/office/drawing/2014/main" id="{78D86AD2-3790-456A-81FC-649E922EAB8E}"/>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7" name="文本框 76">
                  <a:extLst>
                    <a:ext uri="{FF2B5EF4-FFF2-40B4-BE49-F238E27FC236}">
                      <a16:creationId xmlns:a16="http://schemas.microsoft.com/office/drawing/2014/main" id="{71C451B9-4F8A-48C7-8642-08E2763ABB42}"/>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50" name="组合 49">
                <a:extLst>
                  <a:ext uri="{FF2B5EF4-FFF2-40B4-BE49-F238E27FC236}">
                    <a16:creationId xmlns:a16="http://schemas.microsoft.com/office/drawing/2014/main" id="{3DC36E5C-48E0-4D7A-9E1A-8396B3A79A72}"/>
                  </a:ext>
                </a:extLst>
              </p:cNvPr>
              <p:cNvGrpSpPr/>
              <p:nvPr/>
            </p:nvGrpSpPr>
            <p:grpSpPr>
              <a:xfrm>
                <a:off x="10412050" y="4119152"/>
                <a:ext cx="530087" cy="530087"/>
                <a:chOff x="5950226" y="3617843"/>
                <a:chExt cx="530087" cy="530087"/>
              </a:xfrm>
            </p:grpSpPr>
            <p:sp>
              <p:nvSpPr>
                <p:cNvPr id="74" name="椭圆 73">
                  <a:extLst>
                    <a:ext uri="{FF2B5EF4-FFF2-40B4-BE49-F238E27FC236}">
                      <a16:creationId xmlns:a16="http://schemas.microsoft.com/office/drawing/2014/main" id="{C6B9D45D-3B9B-4B61-9A9B-5D9F8A4D5D67}"/>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5" name="文本框 74">
                  <a:extLst>
                    <a:ext uri="{FF2B5EF4-FFF2-40B4-BE49-F238E27FC236}">
                      <a16:creationId xmlns:a16="http://schemas.microsoft.com/office/drawing/2014/main" id="{1518BC21-DFC0-4133-B46D-45F4A2914ADD}"/>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51" name="组合 50">
                <a:extLst>
                  <a:ext uri="{FF2B5EF4-FFF2-40B4-BE49-F238E27FC236}">
                    <a16:creationId xmlns:a16="http://schemas.microsoft.com/office/drawing/2014/main" id="{067F653A-E36F-4767-8B93-0B376B2634C4}"/>
                  </a:ext>
                </a:extLst>
              </p:cNvPr>
              <p:cNvGrpSpPr/>
              <p:nvPr/>
            </p:nvGrpSpPr>
            <p:grpSpPr>
              <a:xfrm>
                <a:off x="8755950" y="4941657"/>
                <a:ext cx="530087" cy="530087"/>
                <a:chOff x="5950226" y="3617843"/>
                <a:chExt cx="530087" cy="530087"/>
              </a:xfrm>
            </p:grpSpPr>
            <p:sp>
              <p:nvSpPr>
                <p:cNvPr id="72" name="椭圆 71">
                  <a:extLst>
                    <a:ext uri="{FF2B5EF4-FFF2-40B4-BE49-F238E27FC236}">
                      <a16:creationId xmlns:a16="http://schemas.microsoft.com/office/drawing/2014/main" id="{A23B5889-7F27-48FE-A3F7-440D6A6AE567}"/>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3" name="文本框 72">
                  <a:extLst>
                    <a:ext uri="{FF2B5EF4-FFF2-40B4-BE49-F238E27FC236}">
                      <a16:creationId xmlns:a16="http://schemas.microsoft.com/office/drawing/2014/main" id="{F7CCE9ED-5038-4E2A-A00B-6207F29155C4}"/>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52" name="组合 51">
                <a:extLst>
                  <a:ext uri="{FF2B5EF4-FFF2-40B4-BE49-F238E27FC236}">
                    <a16:creationId xmlns:a16="http://schemas.microsoft.com/office/drawing/2014/main" id="{45EBA436-DCC3-45B2-9643-272DE8D509B0}"/>
                  </a:ext>
                </a:extLst>
              </p:cNvPr>
              <p:cNvGrpSpPr/>
              <p:nvPr/>
            </p:nvGrpSpPr>
            <p:grpSpPr>
              <a:xfrm>
                <a:off x="8755952" y="4119153"/>
                <a:ext cx="530087" cy="530087"/>
                <a:chOff x="5950226" y="3617843"/>
                <a:chExt cx="530087" cy="530087"/>
              </a:xfrm>
            </p:grpSpPr>
            <p:sp>
              <p:nvSpPr>
                <p:cNvPr id="70" name="椭圆 69">
                  <a:extLst>
                    <a:ext uri="{FF2B5EF4-FFF2-40B4-BE49-F238E27FC236}">
                      <a16:creationId xmlns:a16="http://schemas.microsoft.com/office/drawing/2014/main" id="{A0960D84-1779-4B09-8557-DA6DFF1EFE53}"/>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1" name="文本框 70">
                  <a:extLst>
                    <a:ext uri="{FF2B5EF4-FFF2-40B4-BE49-F238E27FC236}">
                      <a16:creationId xmlns:a16="http://schemas.microsoft.com/office/drawing/2014/main" id="{10613B41-5206-4D20-8893-17757F599C65}"/>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53" name="组合 52">
                <a:extLst>
                  <a:ext uri="{FF2B5EF4-FFF2-40B4-BE49-F238E27FC236}">
                    <a16:creationId xmlns:a16="http://schemas.microsoft.com/office/drawing/2014/main" id="{9495E4D5-6BDD-486E-9CC0-60E6893982D2}"/>
                  </a:ext>
                </a:extLst>
              </p:cNvPr>
              <p:cNvGrpSpPr/>
              <p:nvPr/>
            </p:nvGrpSpPr>
            <p:grpSpPr>
              <a:xfrm>
                <a:off x="9552325" y="3541934"/>
                <a:ext cx="530087" cy="530087"/>
                <a:chOff x="5950226" y="3617843"/>
                <a:chExt cx="530087" cy="530087"/>
              </a:xfrm>
            </p:grpSpPr>
            <p:sp>
              <p:nvSpPr>
                <p:cNvPr id="68" name="椭圆 67">
                  <a:extLst>
                    <a:ext uri="{FF2B5EF4-FFF2-40B4-BE49-F238E27FC236}">
                      <a16:creationId xmlns:a16="http://schemas.microsoft.com/office/drawing/2014/main" id="{1B478EBA-1E63-442B-8761-67B2C34F5B3B}"/>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69" name="文本框 68">
                  <a:extLst>
                    <a:ext uri="{FF2B5EF4-FFF2-40B4-BE49-F238E27FC236}">
                      <a16:creationId xmlns:a16="http://schemas.microsoft.com/office/drawing/2014/main" id="{06701794-B081-4D3C-B136-2A29305FC5CA}"/>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54" name="组合 53">
                <a:extLst>
                  <a:ext uri="{FF2B5EF4-FFF2-40B4-BE49-F238E27FC236}">
                    <a16:creationId xmlns:a16="http://schemas.microsoft.com/office/drawing/2014/main" id="{2E814168-8D69-4FDC-B55B-CB8FE8434BC3}"/>
                  </a:ext>
                </a:extLst>
              </p:cNvPr>
              <p:cNvGrpSpPr/>
              <p:nvPr/>
            </p:nvGrpSpPr>
            <p:grpSpPr>
              <a:xfrm>
                <a:off x="7959579" y="3541934"/>
                <a:ext cx="530087" cy="530087"/>
                <a:chOff x="5950226" y="3617843"/>
                <a:chExt cx="530087" cy="530087"/>
              </a:xfrm>
            </p:grpSpPr>
            <p:sp>
              <p:nvSpPr>
                <p:cNvPr id="66" name="椭圆 65">
                  <a:extLst>
                    <a:ext uri="{FF2B5EF4-FFF2-40B4-BE49-F238E27FC236}">
                      <a16:creationId xmlns:a16="http://schemas.microsoft.com/office/drawing/2014/main" id="{811A6377-E50B-4A6A-AF56-154A17F677A2}"/>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67" name="文本框 66">
                  <a:extLst>
                    <a:ext uri="{FF2B5EF4-FFF2-40B4-BE49-F238E27FC236}">
                      <a16:creationId xmlns:a16="http://schemas.microsoft.com/office/drawing/2014/main" id="{F225F628-CE6B-4003-84FA-0E310933CE93}"/>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55" name="组合 54">
                <a:extLst>
                  <a:ext uri="{FF2B5EF4-FFF2-40B4-BE49-F238E27FC236}">
                    <a16:creationId xmlns:a16="http://schemas.microsoft.com/office/drawing/2014/main" id="{FDD709AE-47EC-44A5-86EF-7567FFD34B27}"/>
                  </a:ext>
                </a:extLst>
              </p:cNvPr>
              <p:cNvGrpSpPr/>
              <p:nvPr/>
            </p:nvGrpSpPr>
            <p:grpSpPr>
              <a:xfrm>
                <a:off x="8225863" y="5955253"/>
                <a:ext cx="530087" cy="530087"/>
                <a:chOff x="5950226" y="3617843"/>
                <a:chExt cx="530087" cy="530087"/>
              </a:xfrm>
            </p:grpSpPr>
            <p:sp>
              <p:nvSpPr>
                <p:cNvPr id="64" name="椭圆 63">
                  <a:extLst>
                    <a:ext uri="{FF2B5EF4-FFF2-40B4-BE49-F238E27FC236}">
                      <a16:creationId xmlns:a16="http://schemas.microsoft.com/office/drawing/2014/main" id="{0BDB478E-C2D0-45AC-A389-9537C3894E72}"/>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65" name="文本框 64">
                  <a:extLst>
                    <a:ext uri="{FF2B5EF4-FFF2-40B4-BE49-F238E27FC236}">
                      <a16:creationId xmlns:a16="http://schemas.microsoft.com/office/drawing/2014/main" id="{C121C806-451A-4270-B186-2DEF7898A0E1}"/>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56" name="直接箭头连接符 55">
                <a:extLst>
                  <a:ext uri="{FF2B5EF4-FFF2-40B4-BE49-F238E27FC236}">
                    <a16:creationId xmlns:a16="http://schemas.microsoft.com/office/drawing/2014/main" id="{31BA3868-9692-44E9-BE6C-A634F0CACF6D}"/>
                  </a:ext>
                </a:extLst>
              </p:cNvPr>
              <p:cNvCxnSpPr>
                <a:stCxn id="78" idx="4"/>
                <a:endCxn id="66" idx="0"/>
              </p:cNvCxnSpPr>
              <p:nvPr/>
            </p:nvCxnSpPr>
            <p:spPr>
              <a:xfrm flipH="1">
                <a:off x="8224623" y="3125225"/>
                <a:ext cx="2" cy="4167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7" name="直接箭头连接符 56">
                <a:extLst>
                  <a:ext uri="{FF2B5EF4-FFF2-40B4-BE49-F238E27FC236}">
                    <a16:creationId xmlns:a16="http://schemas.microsoft.com/office/drawing/2014/main" id="{61A3664A-32F2-41ED-B3BB-88EF5AE0143A}"/>
                  </a:ext>
                </a:extLst>
              </p:cNvPr>
              <p:cNvCxnSpPr>
                <a:stCxn id="66" idx="5"/>
                <a:endCxn id="70"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690666F-DE3A-4B42-8F94-7C89339E4029}"/>
                  </a:ext>
                </a:extLst>
              </p:cNvPr>
              <p:cNvCxnSpPr>
                <a:stCxn id="68" idx="3"/>
                <a:endCxn id="70"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DA66949C-9D4E-401F-A189-FD5D55C4D559}"/>
                  </a:ext>
                </a:extLst>
              </p:cNvPr>
              <p:cNvCxnSpPr>
                <a:stCxn id="68" idx="5"/>
                <a:endCxn id="74"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D13FA0BA-0F92-4512-A5E3-ADD74176ECB5}"/>
                  </a:ext>
                </a:extLst>
              </p:cNvPr>
              <p:cNvCxnSpPr>
                <a:endCxn id="76"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F077E0E5-C841-49D1-B756-931AED04836D}"/>
                  </a:ext>
                </a:extLst>
              </p:cNvPr>
              <p:cNvCxnSpPr>
                <a:endCxn id="64"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18CE5AD8-B8D7-4704-9114-88964AC2E47E}"/>
                  </a:ext>
                </a:extLst>
              </p:cNvPr>
              <p:cNvCxnSpPr>
                <a:cxnSpLocks/>
                <a:stCxn id="70" idx="3"/>
                <a:endCxn id="64"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B7014980-8856-4D4C-87A3-9D6871415BC0}"/>
                  </a:ext>
                </a:extLst>
              </p:cNvPr>
              <p:cNvCxnSpPr>
                <a:stCxn id="74" idx="3"/>
                <a:endCxn id="76"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4038CD83-EF8B-47B8-8C86-68E8C9FBC41F}"/>
              </a:ext>
            </a:extLst>
          </p:cNvPr>
          <p:cNvGrpSpPr/>
          <p:nvPr/>
        </p:nvGrpSpPr>
        <p:grpSpPr>
          <a:xfrm>
            <a:off x="9226573" y="3561493"/>
            <a:ext cx="2442531" cy="2930180"/>
            <a:chOff x="7959579" y="2595138"/>
            <a:chExt cx="2982558" cy="3890202"/>
          </a:xfrm>
        </p:grpSpPr>
        <p:cxnSp>
          <p:nvCxnSpPr>
            <p:cNvPr id="81" name="直接箭头连接符 80">
              <a:extLst>
                <a:ext uri="{FF2B5EF4-FFF2-40B4-BE49-F238E27FC236}">
                  <a16:creationId xmlns:a16="http://schemas.microsoft.com/office/drawing/2014/main" id="{5D5FFD5C-B07B-4FBF-BE36-517B12A3CF35}"/>
                </a:ext>
              </a:extLst>
            </p:cNvPr>
            <p:cNvCxnSpPr>
              <a:stCxn id="105" idx="4"/>
              <a:endCxn id="107"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F7F1D017-32DE-4ECE-BC96-8C879DA6C6FA}"/>
                </a:ext>
              </a:extLst>
            </p:cNvPr>
            <p:cNvGrpSpPr/>
            <p:nvPr/>
          </p:nvGrpSpPr>
          <p:grpSpPr>
            <a:xfrm>
              <a:off x="7959579" y="2595138"/>
              <a:ext cx="2982558" cy="3890202"/>
              <a:chOff x="7959579" y="2595138"/>
              <a:chExt cx="2982558" cy="3890202"/>
            </a:xfrm>
          </p:grpSpPr>
          <p:grpSp>
            <p:nvGrpSpPr>
              <p:cNvPr id="83" name="组合 82">
                <a:extLst>
                  <a:ext uri="{FF2B5EF4-FFF2-40B4-BE49-F238E27FC236}">
                    <a16:creationId xmlns:a16="http://schemas.microsoft.com/office/drawing/2014/main" id="{6F77DE6A-5B5E-41C3-BD7D-FF07845E4642}"/>
                  </a:ext>
                </a:extLst>
              </p:cNvPr>
              <p:cNvGrpSpPr/>
              <p:nvPr/>
            </p:nvGrpSpPr>
            <p:grpSpPr>
              <a:xfrm>
                <a:off x="7959581" y="2595138"/>
                <a:ext cx="530087" cy="530087"/>
                <a:chOff x="5950226" y="3617843"/>
                <a:chExt cx="530087" cy="530087"/>
              </a:xfrm>
            </p:grpSpPr>
            <p:sp>
              <p:nvSpPr>
                <p:cNvPr id="113" name="椭圆 112">
                  <a:extLst>
                    <a:ext uri="{FF2B5EF4-FFF2-40B4-BE49-F238E27FC236}">
                      <a16:creationId xmlns:a16="http://schemas.microsoft.com/office/drawing/2014/main" id="{F6656B9E-4304-4DA9-A16D-2618EF257E5C}"/>
                    </a:ext>
                  </a:extLst>
                </p:cNvPr>
                <p:cNvSpPr/>
                <p:nvPr/>
              </p:nvSpPr>
              <p:spPr>
                <a:xfrm>
                  <a:off x="5950226" y="3617843"/>
                  <a:ext cx="530087" cy="530087"/>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4" name="文本框 113">
                  <a:extLst>
                    <a:ext uri="{FF2B5EF4-FFF2-40B4-BE49-F238E27FC236}">
                      <a16:creationId xmlns:a16="http://schemas.microsoft.com/office/drawing/2014/main" id="{A3334680-C547-4DE3-A2D1-36FC488DEA93}"/>
                    </a:ext>
                  </a:extLst>
                </p:cNvPr>
                <p:cNvSpPr txBox="1"/>
                <p:nvPr/>
              </p:nvSpPr>
              <p:spPr>
                <a:xfrm>
                  <a:off x="6045919"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84" name="组合 83">
                <a:extLst>
                  <a:ext uri="{FF2B5EF4-FFF2-40B4-BE49-F238E27FC236}">
                    <a16:creationId xmlns:a16="http://schemas.microsoft.com/office/drawing/2014/main" id="{DD08047D-768C-45D1-9063-4E8F0694A323}"/>
                  </a:ext>
                </a:extLst>
              </p:cNvPr>
              <p:cNvGrpSpPr/>
              <p:nvPr/>
            </p:nvGrpSpPr>
            <p:grpSpPr>
              <a:xfrm>
                <a:off x="9552323" y="5523286"/>
                <a:ext cx="530087" cy="530087"/>
                <a:chOff x="5950226" y="3617843"/>
                <a:chExt cx="530087" cy="530087"/>
              </a:xfrm>
            </p:grpSpPr>
            <p:sp>
              <p:nvSpPr>
                <p:cNvPr id="111" name="椭圆 110">
                  <a:extLst>
                    <a:ext uri="{FF2B5EF4-FFF2-40B4-BE49-F238E27FC236}">
                      <a16:creationId xmlns:a16="http://schemas.microsoft.com/office/drawing/2014/main" id="{49284E6F-C18E-41A0-A109-98E33750571A}"/>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2" name="文本框 111">
                  <a:extLst>
                    <a:ext uri="{FF2B5EF4-FFF2-40B4-BE49-F238E27FC236}">
                      <a16:creationId xmlns:a16="http://schemas.microsoft.com/office/drawing/2014/main" id="{448456CD-08E3-47EC-9C26-A48DF698C2F4}"/>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85" name="组合 84">
                <a:extLst>
                  <a:ext uri="{FF2B5EF4-FFF2-40B4-BE49-F238E27FC236}">
                    <a16:creationId xmlns:a16="http://schemas.microsoft.com/office/drawing/2014/main" id="{6F5D3B03-FEFE-48F9-9CFE-CF547FECBE14}"/>
                  </a:ext>
                </a:extLst>
              </p:cNvPr>
              <p:cNvGrpSpPr/>
              <p:nvPr/>
            </p:nvGrpSpPr>
            <p:grpSpPr>
              <a:xfrm>
                <a:off x="10412050" y="4119152"/>
                <a:ext cx="530087" cy="530087"/>
                <a:chOff x="5950226" y="3617843"/>
                <a:chExt cx="530087" cy="530087"/>
              </a:xfrm>
            </p:grpSpPr>
            <p:sp>
              <p:nvSpPr>
                <p:cNvPr id="109" name="椭圆 108">
                  <a:extLst>
                    <a:ext uri="{FF2B5EF4-FFF2-40B4-BE49-F238E27FC236}">
                      <a16:creationId xmlns:a16="http://schemas.microsoft.com/office/drawing/2014/main" id="{74683799-B037-49C9-895F-36CCC2F81C4D}"/>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0" name="文本框 109">
                  <a:extLst>
                    <a:ext uri="{FF2B5EF4-FFF2-40B4-BE49-F238E27FC236}">
                      <a16:creationId xmlns:a16="http://schemas.microsoft.com/office/drawing/2014/main" id="{CAC19A78-C1CC-400B-8140-7B59C98CBC43}"/>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86" name="组合 85">
                <a:extLst>
                  <a:ext uri="{FF2B5EF4-FFF2-40B4-BE49-F238E27FC236}">
                    <a16:creationId xmlns:a16="http://schemas.microsoft.com/office/drawing/2014/main" id="{6388B2AF-2A79-4BF2-947F-9AD29C92EC52}"/>
                  </a:ext>
                </a:extLst>
              </p:cNvPr>
              <p:cNvGrpSpPr/>
              <p:nvPr/>
            </p:nvGrpSpPr>
            <p:grpSpPr>
              <a:xfrm>
                <a:off x="8755950" y="4941657"/>
                <a:ext cx="530087" cy="530087"/>
                <a:chOff x="5950226" y="3617843"/>
                <a:chExt cx="530087" cy="530087"/>
              </a:xfrm>
            </p:grpSpPr>
            <p:sp>
              <p:nvSpPr>
                <p:cNvPr id="107" name="椭圆 106">
                  <a:extLst>
                    <a:ext uri="{FF2B5EF4-FFF2-40B4-BE49-F238E27FC236}">
                      <a16:creationId xmlns:a16="http://schemas.microsoft.com/office/drawing/2014/main" id="{A1402D0A-8F94-4568-9909-E2865F0C3FFE}"/>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8" name="文本框 107">
                  <a:extLst>
                    <a:ext uri="{FF2B5EF4-FFF2-40B4-BE49-F238E27FC236}">
                      <a16:creationId xmlns:a16="http://schemas.microsoft.com/office/drawing/2014/main" id="{B219E8A4-1553-4793-8311-9DE2592D0B64}"/>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87" name="组合 86">
                <a:extLst>
                  <a:ext uri="{FF2B5EF4-FFF2-40B4-BE49-F238E27FC236}">
                    <a16:creationId xmlns:a16="http://schemas.microsoft.com/office/drawing/2014/main" id="{48AEA458-56B7-4D5F-B386-AE1EFB9D7A2C}"/>
                  </a:ext>
                </a:extLst>
              </p:cNvPr>
              <p:cNvGrpSpPr/>
              <p:nvPr/>
            </p:nvGrpSpPr>
            <p:grpSpPr>
              <a:xfrm>
                <a:off x="8755952" y="4119153"/>
                <a:ext cx="530087" cy="530087"/>
                <a:chOff x="5950226" y="3617843"/>
                <a:chExt cx="530087" cy="530087"/>
              </a:xfrm>
            </p:grpSpPr>
            <p:sp>
              <p:nvSpPr>
                <p:cNvPr id="105" name="椭圆 104">
                  <a:extLst>
                    <a:ext uri="{FF2B5EF4-FFF2-40B4-BE49-F238E27FC236}">
                      <a16:creationId xmlns:a16="http://schemas.microsoft.com/office/drawing/2014/main" id="{C432819F-798D-4261-9A15-5006CC8382A9}"/>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6" name="文本框 105">
                  <a:extLst>
                    <a:ext uri="{FF2B5EF4-FFF2-40B4-BE49-F238E27FC236}">
                      <a16:creationId xmlns:a16="http://schemas.microsoft.com/office/drawing/2014/main" id="{E644FE02-76B3-4DA4-B3E0-3F04AED88169}"/>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88" name="组合 87">
                <a:extLst>
                  <a:ext uri="{FF2B5EF4-FFF2-40B4-BE49-F238E27FC236}">
                    <a16:creationId xmlns:a16="http://schemas.microsoft.com/office/drawing/2014/main" id="{43B68B6D-CA41-4DB3-801E-A6D353411674}"/>
                  </a:ext>
                </a:extLst>
              </p:cNvPr>
              <p:cNvGrpSpPr/>
              <p:nvPr/>
            </p:nvGrpSpPr>
            <p:grpSpPr>
              <a:xfrm>
                <a:off x="9552325" y="3541934"/>
                <a:ext cx="530087" cy="530087"/>
                <a:chOff x="5950226" y="3617843"/>
                <a:chExt cx="530087" cy="530087"/>
              </a:xfrm>
            </p:grpSpPr>
            <p:sp>
              <p:nvSpPr>
                <p:cNvPr id="103" name="椭圆 102">
                  <a:extLst>
                    <a:ext uri="{FF2B5EF4-FFF2-40B4-BE49-F238E27FC236}">
                      <a16:creationId xmlns:a16="http://schemas.microsoft.com/office/drawing/2014/main" id="{A27D1F90-EEEA-4A58-AA1F-32D0FDA93475}"/>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4" name="文本框 103">
                  <a:extLst>
                    <a:ext uri="{FF2B5EF4-FFF2-40B4-BE49-F238E27FC236}">
                      <a16:creationId xmlns:a16="http://schemas.microsoft.com/office/drawing/2014/main" id="{D7173C89-C777-43B2-9FEC-8289AA326560}"/>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89" name="组合 88">
                <a:extLst>
                  <a:ext uri="{FF2B5EF4-FFF2-40B4-BE49-F238E27FC236}">
                    <a16:creationId xmlns:a16="http://schemas.microsoft.com/office/drawing/2014/main" id="{D92F8E74-C4FE-49B8-B97B-088FD948060D}"/>
                  </a:ext>
                </a:extLst>
              </p:cNvPr>
              <p:cNvGrpSpPr/>
              <p:nvPr/>
            </p:nvGrpSpPr>
            <p:grpSpPr>
              <a:xfrm>
                <a:off x="7959579" y="3541934"/>
                <a:ext cx="530087" cy="530087"/>
                <a:chOff x="5950226" y="3617843"/>
                <a:chExt cx="530087" cy="530087"/>
              </a:xfrm>
            </p:grpSpPr>
            <p:sp>
              <p:nvSpPr>
                <p:cNvPr id="101" name="椭圆 100">
                  <a:extLst>
                    <a:ext uri="{FF2B5EF4-FFF2-40B4-BE49-F238E27FC236}">
                      <a16:creationId xmlns:a16="http://schemas.microsoft.com/office/drawing/2014/main" id="{697D44D8-5BA5-4169-858F-6FCED3F322F4}"/>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2" name="文本框 101">
                  <a:extLst>
                    <a:ext uri="{FF2B5EF4-FFF2-40B4-BE49-F238E27FC236}">
                      <a16:creationId xmlns:a16="http://schemas.microsoft.com/office/drawing/2014/main" id="{2847F6BB-FA53-4DB4-B7FD-9050FF6891F8}"/>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90" name="组合 89">
                <a:extLst>
                  <a:ext uri="{FF2B5EF4-FFF2-40B4-BE49-F238E27FC236}">
                    <a16:creationId xmlns:a16="http://schemas.microsoft.com/office/drawing/2014/main" id="{F79DE9DB-2909-4283-BADA-955D334E950B}"/>
                  </a:ext>
                </a:extLst>
              </p:cNvPr>
              <p:cNvGrpSpPr/>
              <p:nvPr/>
            </p:nvGrpSpPr>
            <p:grpSpPr>
              <a:xfrm>
                <a:off x="8225863" y="5955253"/>
                <a:ext cx="530087" cy="530087"/>
                <a:chOff x="5950226" y="3617843"/>
                <a:chExt cx="530087" cy="530087"/>
              </a:xfrm>
            </p:grpSpPr>
            <p:sp>
              <p:nvSpPr>
                <p:cNvPr id="99" name="椭圆 98">
                  <a:extLst>
                    <a:ext uri="{FF2B5EF4-FFF2-40B4-BE49-F238E27FC236}">
                      <a16:creationId xmlns:a16="http://schemas.microsoft.com/office/drawing/2014/main" id="{FF2E1337-2540-48F8-B637-5A5FFF76361A}"/>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0" name="文本框 99">
                  <a:extLst>
                    <a:ext uri="{FF2B5EF4-FFF2-40B4-BE49-F238E27FC236}">
                      <a16:creationId xmlns:a16="http://schemas.microsoft.com/office/drawing/2014/main" id="{E34A8ABF-E5BD-48CD-92D5-9C079323D88B}"/>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91" name="直接箭头连接符 90">
                <a:extLst>
                  <a:ext uri="{FF2B5EF4-FFF2-40B4-BE49-F238E27FC236}">
                    <a16:creationId xmlns:a16="http://schemas.microsoft.com/office/drawing/2014/main" id="{F1A456AE-E4CA-41CA-830B-F33F3C6DB06B}"/>
                  </a:ext>
                </a:extLst>
              </p:cNvPr>
              <p:cNvCxnSpPr>
                <a:stCxn id="113" idx="4"/>
                <a:endCxn id="101" idx="0"/>
              </p:cNvCxnSpPr>
              <p:nvPr/>
            </p:nvCxnSpPr>
            <p:spPr>
              <a:xfrm flipH="1">
                <a:off x="8224623" y="3125225"/>
                <a:ext cx="2" cy="4167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2" name="直接箭头连接符 91">
                <a:extLst>
                  <a:ext uri="{FF2B5EF4-FFF2-40B4-BE49-F238E27FC236}">
                    <a16:creationId xmlns:a16="http://schemas.microsoft.com/office/drawing/2014/main" id="{3026AA7A-B08D-4D8C-9066-48313DEBDBA6}"/>
                  </a:ext>
                </a:extLst>
              </p:cNvPr>
              <p:cNvCxnSpPr>
                <a:stCxn id="101" idx="5"/>
                <a:endCxn id="105"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E4D3F78-A250-4A9C-9973-9586CD13B9F2}"/>
                  </a:ext>
                </a:extLst>
              </p:cNvPr>
              <p:cNvCxnSpPr>
                <a:stCxn id="103" idx="3"/>
                <a:endCxn id="105"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4F13DB2C-24F7-49BD-87C8-C82A903DA1F9}"/>
                  </a:ext>
                </a:extLst>
              </p:cNvPr>
              <p:cNvCxnSpPr>
                <a:stCxn id="103" idx="5"/>
                <a:endCxn id="109"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3A4BC253-50B4-4F93-8398-8FA7AA8D6406}"/>
                  </a:ext>
                </a:extLst>
              </p:cNvPr>
              <p:cNvCxnSpPr>
                <a:endCxn id="111"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4FFCD6F-92E9-408F-9A0E-312179203739}"/>
                  </a:ext>
                </a:extLst>
              </p:cNvPr>
              <p:cNvCxnSpPr>
                <a:endCxn id="99"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35B4B14D-7FD9-42DC-B40F-49362F305F9A}"/>
                  </a:ext>
                </a:extLst>
              </p:cNvPr>
              <p:cNvCxnSpPr>
                <a:cxnSpLocks/>
                <a:stCxn id="105" idx="3"/>
                <a:endCxn id="99"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32A0DD5B-FAD0-4537-9541-B28C85AC8DF9}"/>
                  </a:ext>
                </a:extLst>
              </p:cNvPr>
              <p:cNvCxnSpPr>
                <a:stCxn id="109" idx="3"/>
                <a:endCxn id="111"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9516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randombar(horizontal)">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1" dur="500"/>
                                        <p:tgtEl>
                                          <p:spTgt spid="3">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4" dur="500"/>
                                        <p:tgtEl>
                                          <p:spTgt spid="3">
                                            <p:txEl>
                                              <p:pRg st="7" end="7"/>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7" dur="500"/>
                                        <p:tgtEl>
                                          <p:spTgt spid="3">
                                            <p:txEl>
                                              <p:pRg st="8" end="8"/>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randombar(horizontal)">
                                      <p:cBhvr>
                                        <p:cTn id="3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2D7FC-A11A-4B13-B1A0-B9CA2E7C7F69}"/>
              </a:ext>
            </a:extLst>
          </p:cNvPr>
          <p:cNvSpPr>
            <a:spLocks noGrp="1"/>
          </p:cNvSpPr>
          <p:nvPr>
            <p:ph type="title"/>
          </p:nvPr>
        </p:nvSpPr>
        <p:spPr/>
        <p:txBody>
          <a:bodyPr/>
          <a:lstStyle/>
          <a:p>
            <a:r>
              <a:rPr lang="zh-CN" altLang="en-US" dirty="0"/>
              <a:t>变量消去</a:t>
            </a:r>
            <a:r>
              <a:rPr lang="en-US" altLang="zh-CN" dirty="0"/>
              <a:t>(Variable Elimination)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BADEF0-BB67-484E-919C-4D0780E10061}"/>
                  </a:ext>
                </a:extLst>
              </p:cNvPr>
              <p:cNvSpPr>
                <a:spLocks noGrp="1"/>
              </p:cNvSpPr>
              <p:nvPr>
                <p:ph idx="1"/>
              </p:nvPr>
            </p:nvSpPr>
            <p:spPr>
              <a:xfrm>
                <a:off x="838200" y="1825625"/>
                <a:ext cx="10515600" cy="4351338"/>
              </a:xfrm>
            </p:spPr>
            <p:txBody>
              <a:bodyPr>
                <a:noAutofit/>
              </a:bodyPr>
              <a:lstStyle/>
              <a:p>
                <a:r>
                  <a:rPr lang="en-US" altLang="zh-CN" sz="2000" i="1" dirty="0">
                    <a:latin typeface="Cambria Math" panose="02040503050406030204" pitchFamily="18" charset="0"/>
                    <a:ea typeface="Cambria Math" panose="02040503050406030204" pitchFamily="18" charset="0"/>
                  </a:rPr>
                  <a:t>Eliminate  I</a:t>
                </a:r>
              </a:p>
              <a:p>
                <a:r>
                  <a:rPr lang="en-US" altLang="zh-CN" sz="2000" i="1" dirty="0">
                    <a:latin typeface="Cambria Math" panose="02040503050406030204" pitchFamily="18" charset="0"/>
                    <a:ea typeface="Cambria Math" panose="02040503050406030204" pitchFamily="18" charset="0"/>
                  </a:rPr>
                  <a:t>⇒</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𝐻</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𝐻</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nary>
                          <m:naryPr>
                            <m:chr m:val="∑"/>
                            <m:limLoc m:val="subSup"/>
                            <m:supHide m:val="on"/>
                            <m:ctrlPr>
                              <a:rPr lang="en-US" altLang="zh-CN" sz="2000" i="1" smtClean="0">
                                <a:latin typeface="Cambria Math" panose="02040503050406030204" pitchFamily="18" charset="0"/>
                                <a:ea typeface="Cambria Math" panose="02040503050406030204" pitchFamily="18" charset="0"/>
                              </a:rPr>
                            </m:ctrlPr>
                          </m:naryPr>
                          <m:sub>
                            <m:r>
                              <m:rPr>
                                <m:brk m:alnAt="9"/>
                              </m:rPr>
                              <a:rPr lang="en-US" altLang="zh-CN" sz="2000" b="0" i="1" smtClean="0">
                                <a:latin typeface="Cambria Math" panose="02040503050406030204" pitchFamily="18" charset="0"/>
                                <a:ea typeface="Cambria Math" panose="02040503050406030204" pitchFamily="18" charset="0"/>
                              </a:rPr>
                              <m:t>𝐼</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𝑆</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𝐼</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r>
                              <a:rPr lang="en-US" altLang="zh-CN" sz="2000" i="1">
                                <a:latin typeface="Cambria Math" panose="02040503050406030204" pitchFamily="18" charset="0"/>
                                <a:ea typeface="Cambria Math" panose="02040503050406030204" pitchFamily="18" charset="0"/>
                              </a:rPr>
                              <m:t>)</m:t>
                            </m:r>
                          </m:e>
                        </m:nary>
                      </m:e>
                    </m:nary>
                  </m:oMath>
                </a14:m>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 </a:t>
                </a:r>
                <a14:m>
                  <m:oMath xmlns:m="http://schemas.openxmlformats.org/officeDocument/2006/math">
                    <m:nary>
                      <m:naryPr>
                        <m:chr m:val="∑"/>
                        <m:limLoc m:val="subSup"/>
                        <m:supHide m:val="on"/>
                        <m:ctrlPr>
                          <a:rPr lang="en-US" altLang="zh-CN" sz="2000" i="1" smtClean="0">
                            <a:latin typeface="Cambria Math" panose="02040503050406030204" pitchFamily="18" charset="0"/>
                            <a:ea typeface="Cambria Math" panose="02040503050406030204" pitchFamily="18" charset="0"/>
                          </a:rPr>
                        </m:ctrlPr>
                      </m:naryPr>
                      <m:sub>
                        <m:r>
                          <m:rPr>
                            <m:brk m:alnAt="9"/>
                          </m:rPr>
                          <a:rPr lang="en-US" altLang="zh-CN" sz="2000" b="0" i="1" smtClean="0">
                            <a:latin typeface="Cambria Math" panose="02040503050406030204" pitchFamily="18" charset="0"/>
                            <a:ea typeface="Cambria Math" panose="02040503050406030204" pitchFamily="18" charset="0"/>
                          </a:rPr>
                          <m:t>𝐿</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𝐺</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𝐻</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𝐻</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smtClean="0">
                                <a:latin typeface="Cambria Math" panose="02040503050406030204" pitchFamily="18" charset="0"/>
                                <a:ea typeface="Cambria Math" panose="02040503050406030204" pitchFamily="18" charset="0"/>
                              </a:rPr>
                            </m:ctrlPr>
                          </m:sSubPr>
                          <m:e>
                            <m:r>
                              <a:rPr lang="zh-CN" altLang="en-US" sz="2000" i="1" smtClean="0">
                                <a:latin typeface="Cambria Math" panose="02040503050406030204" pitchFamily="18" charset="0"/>
                                <a:ea typeface="Cambria Math" panose="02040503050406030204" pitchFamily="18" charset="0"/>
                              </a:rPr>
                              <m:t>𝜏</m:t>
                            </m:r>
                          </m:e>
                          <m:sub>
                            <m:r>
                              <a:rPr lang="en-US" altLang="zh-CN" sz="2000" b="0" i="1" smtClean="0">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𝐺</m:t>
                        </m:r>
                        <m:r>
                          <a:rPr lang="en-US" altLang="zh-CN" sz="2000" b="0" i="1" smtClean="0">
                            <a:latin typeface="Cambria Math" panose="02040503050406030204" pitchFamily="18" charset="0"/>
                            <a:ea typeface="Cambria Math" panose="02040503050406030204" pitchFamily="18" charset="0"/>
                          </a:rPr>
                          <m:t>)</m:t>
                        </m:r>
                      </m:e>
                    </m:nary>
                  </m:oMath>
                </a14:m>
                <a:endParaRPr lang="en-US" altLang="zh-CN" sz="2000" i="1" dirty="0">
                  <a:latin typeface="Cambria Math" panose="02040503050406030204" pitchFamily="18" charset="0"/>
                  <a:ea typeface="Cambria Math" panose="02040503050406030204" pitchFamily="18" charset="0"/>
                </a:endParaRPr>
              </a:p>
              <a:p>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Eliminate  H</a:t>
                </a:r>
              </a:p>
              <a:p>
                <a:r>
                  <a:rPr lang="en-US" altLang="zh-CN" sz="2000" i="1" dirty="0">
                    <a:latin typeface="Cambria Math" panose="02040503050406030204" pitchFamily="18" charset="0"/>
                    <a:ea typeface="Cambria Math" panose="02040503050406030204" pitchFamily="18" charset="0"/>
                  </a:rPr>
                  <a:t>⇒</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3</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e>
                    </m:nary>
                    <m:nary>
                      <m:naryPr>
                        <m:chr m:val="∑"/>
                        <m:limLoc m:val="subSup"/>
                        <m:supHide m:val="on"/>
                        <m:ctrlPr>
                          <a:rPr lang="en-US" altLang="zh-CN" sz="2000" i="1" smtClean="0">
                            <a:latin typeface="Cambria Math" panose="02040503050406030204" pitchFamily="18" charset="0"/>
                            <a:ea typeface="Cambria Math" panose="02040503050406030204" pitchFamily="18" charset="0"/>
                          </a:rPr>
                        </m:ctrlPr>
                      </m:naryPr>
                      <m:sub>
                        <m:r>
                          <m:rPr>
                            <m:brk m:alnAt="9"/>
                          </m:rPr>
                          <a:rPr lang="en-US" altLang="zh-CN" sz="2000" b="0" i="1" smtClean="0">
                            <a:latin typeface="Cambria Math" panose="02040503050406030204" pitchFamily="18" charset="0"/>
                            <a:ea typeface="Cambria Math" panose="02040503050406030204" pitchFamily="18" charset="0"/>
                          </a:rPr>
                          <m:t>𝐻</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𝐻</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e>
                    </m:nary>
                  </m:oMath>
                </a14:m>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3</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b="0" i="1" smtClean="0">
                                <a:latin typeface="Cambria Math" panose="02040503050406030204" pitchFamily="18" charset="0"/>
                                <a:ea typeface="Cambria Math" panose="02040503050406030204" pitchFamily="18" charset="0"/>
                              </a:rPr>
                              <m:t>4</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𝐽</m:t>
                        </m:r>
                        <m:r>
                          <a:rPr lang="en-US" altLang="zh-CN" sz="2000" b="0" i="1" smtClean="0">
                            <a:latin typeface="Cambria Math" panose="02040503050406030204" pitchFamily="18" charset="0"/>
                            <a:ea typeface="Cambria Math" panose="02040503050406030204" pitchFamily="18" charset="0"/>
                          </a:rPr>
                          <m:t>)</m:t>
                        </m:r>
                      </m:e>
                    </m:nary>
                  </m:oMath>
                </a14:m>
                <a:endParaRPr lang="en-US" altLang="zh-CN" sz="2000" i="1" dirty="0">
                  <a:latin typeface="Cambria Math" panose="02040503050406030204" pitchFamily="18" charset="0"/>
                  <a:ea typeface="Cambria Math" panose="02040503050406030204" pitchFamily="18" charset="0"/>
                </a:endParaRPr>
              </a:p>
              <a:p>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Eliminate  G</a:t>
                </a:r>
              </a:p>
              <a:p>
                <a:r>
                  <a:rPr lang="en-US" altLang="zh-CN" sz="2000" i="1" dirty="0">
                    <a:latin typeface="Cambria Math" panose="02040503050406030204" pitchFamily="18" charset="0"/>
                    <a:ea typeface="Cambria Math" panose="02040503050406030204" pitchFamily="18" charset="0"/>
                  </a:rPr>
                  <a:t>⇒</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nary>
                          <m:naryPr>
                            <m:chr m:val="∑"/>
                            <m:limLoc m:val="subSup"/>
                            <m:supHide m:val="on"/>
                            <m:ctrlPr>
                              <a:rPr lang="en-US" altLang="zh-CN" sz="2000" i="1" smtClean="0">
                                <a:latin typeface="Cambria Math" panose="02040503050406030204" pitchFamily="18" charset="0"/>
                                <a:ea typeface="Cambria Math" panose="02040503050406030204" pitchFamily="18" charset="0"/>
                              </a:rPr>
                            </m:ctrlPr>
                          </m:naryPr>
                          <m:sub>
                            <m:r>
                              <m:rPr>
                                <m:brk m:alnAt="9"/>
                              </m:rPr>
                              <a:rPr lang="en-US" altLang="zh-CN" sz="2000" b="0" i="1" smtClean="0">
                                <a:latin typeface="Cambria Math" panose="02040503050406030204" pitchFamily="18" charset="0"/>
                                <a:ea typeface="Cambria Math" panose="02040503050406030204" pitchFamily="18" charset="0"/>
                              </a:rPr>
                              <m:t>𝐺</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3</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4</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e>
                        </m:nary>
                        <m:r>
                          <a:rPr lang="en-US" altLang="zh-CN" sz="2000" i="1">
                            <a:latin typeface="Cambria Math" panose="02040503050406030204" pitchFamily="18" charset="0"/>
                            <a:ea typeface="Cambria Math" panose="02040503050406030204" pitchFamily="18" charset="0"/>
                          </a:rPr>
                          <m:t>)</m:t>
                        </m:r>
                      </m:e>
                    </m:nary>
                  </m:oMath>
                </a14:m>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𝐽</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e>
                        </m:d>
                      </m:e>
                    </m:nary>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b="0" i="1" smtClean="0">
                            <a:latin typeface="Cambria Math" panose="02040503050406030204" pitchFamily="18" charset="0"/>
                            <a:ea typeface="Cambria Math" panose="02040503050406030204" pitchFamily="18" charset="0"/>
                          </a:rPr>
                          <m:t>5</m:t>
                        </m:r>
                      </m:sub>
                    </m:sSub>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𝐿</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oMath>
                </a14:m>
                <a:endParaRPr lang="en-US" altLang="zh-CN" sz="2000" i="1" dirty="0">
                  <a:latin typeface="Cambria Math" panose="02040503050406030204" pitchFamily="18" charset="0"/>
                  <a:ea typeface="Cambria Math" panose="02040503050406030204" pitchFamily="18" charset="0"/>
                </a:endParaRPr>
              </a:p>
              <a:p>
                <a:r>
                  <a:rPr lang="en-US" altLang="zh-CN" sz="2000" i="1" dirty="0">
                    <a:latin typeface="Cambria Math" panose="02040503050406030204" pitchFamily="18" charset="0"/>
                    <a:ea typeface="Cambria Math" panose="02040503050406030204" pitchFamily="18" charset="0"/>
                  </a:rPr>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b="0" i="1" smtClean="0">
                            <a:latin typeface="Cambria Math" panose="02040503050406030204" pitchFamily="18" charset="0"/>
                            <a:ea typeface="Cambria Math" panose="02040503050406030204" pitchFamily="18" charset="0"/>
                          </a:rPr>
                          <m:t>6</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oMath>
                </a14:m>
                <a:endParaRPr lang="en-US" altLang="zh-CN" sz="2000" i="1" dirty="0">
                  <a:latin typeface="Cambria Math" panose="02040503050406030204" pitchFamily="18" charset="0"/>
                  <a:ea typeface="Cambria Math" panose="02040503050406030204" pitchFamily="18" charset="0"/>
                </a:endParaRPr>
              </a:p>
              <a:p>
                <a:endParaRPr lang="en-US" altLang="zh-CN" sz="2000" i="1" dirty="0">
                  <a:latin typeface="Cambria Math" panose="02040503050406030204" pitchFamily="18" charset="0"/>
                  <a:ea typeface="Cambria Math" panose="02040503050406030204" pitchFamily="18" charset="0"/>
                </a:endParaRPr>
              </a:p>
              <a:p>
                <a:endParaRPr lang="en-US" altLang="zh-CN" sz="2000" i="1" dirty="0">
                  <a:latin typeface="Cambria Math" panose="02040503050406030204" pitchFamily="18" charset="0"/>
                  <a:ea typeface="Cambria Math" panose="02040503050406030204" pitchFamily="18" charset="0"/>
                </a:endParaRPr>
              </a:p>
              <a:p>
                <a:endParaRPr lang="en-US" altLang="zh-CN" sz="2000" i="1" dirty="0">
                  <a:latin typeface="Cambria Math" panose="02040503050406030204" pitchFamily="18" charset="0"/>
                  <a:ea typeface="Cambria Math" panose="02040503050406030204" pitchFamily="18" charset="0"/>
                </a:endParaRPr>
              </a:p>
              <a:p>
                <a:endParaRPr lang="en-US" altLang="zh-CN" sz="2000" i="1" dirty="0">
                  <a:latin typeface="Cambria Math" panose="02040503050406030204" pitchFamily="18" charset="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9ABADEF0-BB67-484E-919C-4D0780E1006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522" t="-2521" b="-20028"/>
                </a:stretch>
              </a:blipFill>
            </p:spPr>
            <p:txBody>
              <a:bodyPr/>
              <a:lstStyle/>
              <a:p>
                <a:r>
                  <a:rPr lang="zh-CN" altLang="en-US">
                    <a:noFill/>
                  </a:rPr>
                  <a:t> </a:t>
                </a:r>
              </a:p>
            </p:txBody>
          </p:sp>
        </mc:Fallback>
      </mc:AlternateContent>
      <p:grpSp>
        <p:nvGrpSpPr>
          <p:cNvPr id="80" name="组合 79">
            <a:extLst>
              <a:ext uri="{FF2B5EF4-FFF2-40B4-BE49-F238E27FC236}">
                <a16:creationId xmlns:a16="http://schemas.microsoft.com/office/drawing/2014/main" id="{4038CD83-EF8B-47B8-8C86-68E8C9FBC41F}"/>
              </a:ext>
            </a:extLst>
          </p:cNvPr>
          <p:cNvGrpSpPr/>
          <p:nvPr/>
        </p:nvGrpSpPr>
        <p:grpSpPr>
          <a:xfrm>
            <a:off x="8367930" y="2104581"/>
            <a:ext cx="2985870" cy="3593853"/>
            <a:chOff x="7959579" y="2595138"/>
            <a:chExt cx="2982558" cy="3890202"/>
          </a:xfrm>
        </p:grpSpPr>
        <p:cxnSp>
          <p:nvCxnSpPr>
            <p:cNvPr id="81" name="直接箭头连接符 80">
              <a:extLst>
                <a:ext uri="{FF2B5EF4-FFF2-40B4-BE49-F238E27FC236}">
                  <a16:creationId xmlns:a16="http://schemas.microsoft.com/office/drawing/2014/main" id="{5D5FFD5C-B07B-4FBF-BE36-517B12A3CF35}"/>
                </a:ext>
              </a:extLst>
            </p:cNvPr>
            <p:cNvCxnSpPr>
              <a:stCxn id="105" idx="4"/>
              <a:endCxn id="107"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F7F1D017-32DE-4ECE-BC96-8C879DA6C6FA}"/>
                </a:ext>
              </a:extLst>
            </p:cNvPr>
            <p:cNvGrpSpPr/>
            <p:nvPr/>
          </p:nvGrpSpPr>
          <p:grpSpPr>
            <a:xfrm>
              <a:off x="7959579" y="2595138"/>
              <a:ext cx="2982558" cy="3890202"/>
              <a:chOff x="7959579" y="2595138"/>
              <a:chExt cx="2982558" cy="3890202"/>
            </a:xfrm>
          </p:grpSpPr>
          <p:grpSp>
            <p:nvGrpSpPr>
              <p:cNvPr id="83" name="组合 82">
                <a:extLst>
                  <a:ext uri="{FF2B5EF4-FFF2-40B4-BE49-F238E27FC236}">
                    <a16:creationId xmlns:a16="http://schemas.microsoft.com/office/drawing/2014/main" id="{6F77DE6A-5B5E-41C3-BD7D-FF07845E4642}"/>
                  </a:ext>
                </a:extLst>
              </p:cNvPr>
              <p:cNvGrpSpPr/>
              <p:nvPr/>
            </p:nvGrpSpPr>
            <p:grpSpPr>
              <a:xfrm>
                <a:off x="7959581" y="2595138"/>
                <a:ext cx="530087" cy="530087"/>
                <a:chOff x="5950226" y="3617843"/>
                <a:chExt cx="530087" cy="530087"/>
              </a:xfrm>
            </p:grpSpPr>
            <p:sp>
              <p:nvSpPr>
                <p:cNvPr id="113" name="椭圆 112">
                  <a:extLst>
                    <a:ext uri="{FF2B5EF4-FFF2-40B4-BE49-F238E27FC236}">
                      <a16:creationId xmlns:a16="http://schemas.microsoft.com/office/drawing/2014/main" id="{F6656B9E-4304-4DA9-A16D-2618EF257E5C}"/>
                    </a:ext>
                  </a:extLst>
                </p:cNvPr>
                <p:cNvSpPr/>
                <p:nvPr/>
              </p:nvSpPr>
              <p:spPr>
                <a:xfrm>
                  <a:off x="5950226" y="3617843"/>
                  <a:ext cx="530087" cy="530087"/>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4" name="文本框 113">
                  <a:extLst>
                    <a:ext uri="{FF2B5EF4-FFF2-40B4-BE49-F238E27FC236}">
                      <a16:creationId xmlns:a16="http://schemas.microsoft.com/office/drawing/2014/main" id="{A3334680-C547-4DE3-A2D1-36FC488DEA93}"/>
                    </a:ext>
                  </a:extLst>
                </p:cNvPr>
                <p:cNvSpPr txBox="1"/>
                <p:nvPr/>
              </p:nvSpPr>
              <p:spPr>
                <a:xfrm>
                  <a:off x="6045919"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84" name="组合 83">
                <a:extLst>
                  <a:ext uri="{FF2B5EF4-FFF2-40B4-BE49-F238E27FC236}">
                    <a16:creationId xmlns:a16="http://schemas.microsoft.com/office/drawing/2014/main" id="{DD08047D-768C-45D1-9063-4E8F0694A323}"/>
                  </a:ext>
                </a:extLst>
              </p:cNvPr>
              <p:cNvGrpSpPr/>
              <p:nvPr/>
            </p:nvGrpSpPr>
            <p:grpSpPr>
              <a:xfrm>
                <a:off x="9552323" y="5523286"/>
                <a:ext cx="530087" cy="530087"/>
                <a:chOff x="5950226" y="3617843"/>
                <a:chExt cx="530087" cy="530087"/>
              </a:xfrm>
            </p:grpSpPr>
            <p:sp>
              <p:nvSpPr>
                <p:cNvPr id="111" name="椭圆 110">
                  <a:extLst>
                    <a:ext uri="{FF2B5EF4-FFF2-40B4-BE49-F238E27FC236}">
                      <a16:creationId xmlns:a16="http://schemas.microsoft.com/office/drawing/2014/main" id="{49284E6F-C18E-41A0-A109-98E33750571A}"/>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2" name="文本框 111">
                  <a:extLst>
                    <a:ext uri="{FF2B5EF4-FFF2-40B4-BE49-F238E27FC236}">
                      <a16:creationId xmlns:a16="http://schemas.microsoft.com/office/drawing/2014/main" id="{448456CD-08E3-47EC-9C26-A48DF698C2F4}"/>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85" name="组合 84">
                <a:extLst>
                  <a:ext uri="{FF2B5EF4-FFF2-40B4-BE49-F238E27FC236}">
                    <a16:creationId xmlns:a16="http://schemas.microsoft.com/office/drawing/2014/main" id="{6F5D3B03-FEFE-48F9-9CFE-CF547FECBE14}"/>
                  </a:ext>
                </a:extLst>
              </p:cNvPr>
              <p:cNvGrpSpPr/>
              <p:nvPr/>
            </p:nvGrpSpPr>
            <p:grpSpPr>
              <a:xfrm>
                <a:off x="10412050" y="4119152"/>
                <a:ext cx="530087" cy="530087"/>
                <a:chOff x="5950226" y="3617843"/>
                <a:chExt cx="530087" cy="530087"/>
              </a:xfrm>
            </p:grpSpPr>
            <p:sp>
              <p:nvSpPr>
                <p:cNvPr id="109" name="椭圆 108">
                  <a:extLst>
                    <a:ext uri="{FF2B5EF4-FFF2-40B4-BE49-F238E27FC236}">
                      <a16:creationId xmlns:a16="http://schemas.microsoft.com/office/drawing/2014/main" id="{74683799-B037-49C9-895F-36CCC2F81C4D}"/>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0" name="文本框 109">
                  <a:extLst>
                    <a:ext uri="{FF2B5EF4-FFF2-40B4-BE49-F238E27FC236}">
                      <a16:creationId xmlns:a16="http://schemas.microsoft.com/office/drawing/2014/main" id="{CAC19A78-C1CC-400B-8140-7B59C98CBC43}"/>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86" name="组合 85">
                <a:extLst>
                  <a:ext uri="{FF2B5EF4-FFF2-40B4-BE49-F238E27FC236}">
                    <a16:creationId xmlns:a16="http://schemas.microsoft.com/office/drawing/2014/main" id="{6388B2AF-2A79-4BF2-947F-9AD29C92EC52}"/>
                  </a:ext>
                </a:extLst>
              </p:cNvPr>
              <p:cNvGrpSpPr/>
              <p:nvPr/>
            </p:nvGrpSpPr>
            <p:grpSpPr>
              <a:xfrm>
                <a:off x="8755950" y="4941657"/>
                <a:ext cx="530087" cy="530087"/>
                <a:chOff x="5950226" y="3617843"/>
                <a:chExt cx="530087" cy="530087"/>
              </a:xfrm>
            </p:grpSpPr>
            <p:sp>
              <p:nvSpPr>
                <p:cNvPr id="107" name="椭圆 106">
                  <a:extLst>
                    <a:ext uri="{FF2B5EF4-FFF2-40B4-BE49-F238E27FC236}">
                      <a16:creationId xmlns:a16="http://schemas.microsoft.com/office/drawing/2014/main" id="{A1402D0A-8F94-4568-9909-E2865F0C3FFE}"/>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8" name="文本框 107">
                  <a:extLst>
                    <a:ext uri="{FF2B5EF4-FFF2-40B4-BE49-F238E27FC236}">
                      <a16:creationId xmlns:a16="http://schemas.microsoft.com/office/drawing/2014/main" id="{B219E8A4-1553-4793-8311-9DE2592D0B64}"/>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87" name="组合 86">
                <a:extLst>
                  <a:ext uri="{FF2B5EF4-FFF2-40B4-BE49-F238E27FC236}">
                    <a16:creationId xmlns:a16="http://schemas.microsoft.com/office/drawing/2014/main" id="{48AEA458-56B7-4D5F-B386-AE1EFB9D7A2C}"/>
                  </a:ext>
                </a:extLst>
              </p:cNvPr>
              <p:cNvGrpSpPr/>
              <p:nvPr/>
            </p:nvGrpSpPr>
            <p:grpSpPr>
              <a:xfrm>
                <a:off x="8755952" y="4119153"/>
                <a:ext cx="530087" cy="530087"/>
                <a:chOff x="5950226" y="3617843"/>
                <a:chExt cx="530087" cy="530087"/>
              </a:xfrm>
            </p:grpSpPr>
            <p:sp>
              <p:nvSpPr>
                <p:cNvPr id="105" name="椭圆 104">
                  <a:extLst>
                    <a:ext uri="{FF2B5EF4-FFF2-40B4-BE49-F238E27FC236}">
                      <a16:creationId xmlns:a16="http://schemas.microsoft.com/office/drawing/2014/main" id="{C432819F-798D-4261-9A15-5006CC8382A9}"/>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6" name="文本框 105">
                  <a:extLst>
                    <a:ext uri="{FF2B5EF4-FFF2-40B4-BE49-F238E27FC236}">
                      <a16:creationId xmlns:a16="http://schemas.microsoft.com/office/drawing/2014/main" id="{E644FE02-76B3-4DA4-B3E0-3F04AED88169}"/>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88" name="组合 87">
                <a:extLst>
                  <a:ext uri="{FF2B5EF4-FFF2-40B4-BE49-F238E27FC236}">
                    <a16:creationId xmlns:a16="http://schemas.microsoft.com/office/drawing/2014/main" id="{43B68B6D-CA41-4DB3-801E-A6D353411674}"/>
                  </a:ext>
                </a:extLst>
              </p:cNvPr>
              <p:cNvGrpSpPr/>
              <p:nvPr/>
            </p:nvGrpSpPr>
            <p:grpSpPr>
              <a:xfrm>
                <a:off x="9552325" y="3541934"/>
                <a:ext cx="530087" cy="530087"/>
                <a:chOff x="5950226" y="3617843"/>
                <a:chExt cx="530087" cy="530087"/>
              </a:xfrm>
            </p:grpSpPr>
            <p:sp>
              <p:nvSpPr>
                <p:cNvPr id="103" name="椭圆 102">
                  <a:extLst>
                    <a:ext uri="{FF2B5EF4-FFF2-40B4-BE49-F238E27FC236}">
                      <a16:creationId xmlns:a16="http://schemas.microsoft.com/office/drawing/2014/main" id="{A27D1F90-EEEA-4A58-AA1F-32D0FDA93475}"/>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4" name="文本框 103">
                  <a:extLst>
                    <a:ext uri="{FF2B5EF4-FFF2-40B4-BE49-F238E27FC236}">
                      <a16:creationId xmlns:a16="http://schemas.microsoft.com/office/drawing/2014/main" id="{D7173C89-C777-43B2-9FEC-8289AA326560}"/>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89" name="组合 88">
                <a:extLst>
                  <a:ext uri="{FF2B5EF4-FFF2-40B4-BE49-F238E27FC236}">
                    <a16:creationId xmlns:a16="http://schemas.microsoft.com/office/drawing/2014/main" id="{D92F8E74-C4FE-49B8-B97B-088FD948060D}"/>
                  </a:ext>
                </a:extLst>
              </p:cNvPr>
              <p:cNvGrpSpPr/>
              <p:nvPr/>
            </p:nvGrpSpPr>
            <p:grpSpPr>
              <a:xfrm>
                <a:off x="7959579" y="3541934"/>
                <a:ext cx="530087" cy="530087"/>
                <a:chOff x="5950226" y="3617843"/>
                <a:chExt cx="530087" cy="530087"/>
              </a:xfrm>
            </p:grpSpPr>
            <p:sp>
              <p:nvSpPr>
                <p:cNvPr id="101" name="椭圆 100">
                  <a:extLst>
                    <a:ext uri="{FF2B5EF4-FFF2-40B4-BE49-F238E27FC236}">
                      <a16:creationId xmlns:a16="http://schemas.microsoft.com/office/drawing/2014/main" id="{697D44D8-5BA5-4169-858F-6FCED3F322F4}"/>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2" name="文本框 101">
                  <a:extLst>
                    <a:ext uri="{FF2B5EF4-FFF2-40B4-BE49-F238E27FC236}">
                      <a16:creationId xmlns:a16="http://schemas.microsoft.com/office/drawing/2014/main" id="{2847F6BB-FA53-4DB4-B7FD-9050FF6891F8}"/>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90" name="组合 89">
                <a:extLst>
                  <a:ext uri="{FF2B5EF4-FFF2-40B4-BE49-F238E27FC236}">
                    <a16:creationId xmlns:a16="http://schemas.microsoft.com/office/drawing/2014/main" id="{F79DE9DB-2909-4283-BADA-955D334E950B}"/>
                  </a:ext>
                </a:extLst>
              </p:cNvPr>
              <p:cNvGrpSpPr/>
              <p:nvPr/>
            </p:nvGrpSpPr>
            <p:grpSpPr>
              <a:xfrm>
                <a:off x="8225863" y="5955253"/>
                <a:ext cx="530087" cy="530087"/>
                <a:chOff x="5950226" y="3617843"/>
                <a:chExt cx="530087" cy="530087"/>
              </a:xfrm>
            </p:grpSpPr>
            <p:sp>
              <p:nvSpPr>
                <p:cNvPr id="99" name="椭圆 98">
                  <a:extLst>
                    <a:ext uri="{FF2B5EF4-FFF2-40B4-BE49-F238E27FC236}">
                      <a16:creationId xmlns:a16="http://schemas.microsoft.com/office/drawing/2014/main" id="{FF2E1337-2540-48F8-B637-5A5FFF76361A}"/>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0" name="文本框 99">
                  <a:extLst>
                    <a:ext uri="{FF2B5EF4-FFF2-40B4-BE49-F238E27FC236}">
                      <a16:creationId xmlns:a16="http://schemas.microsoft.com/office/drawing/2014/main" id="{E34A8ABF-E5BD-48CD-92D5-9C079323D88B}"/>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91" name="直接箭头连接符 90">
                <a:extLst>
                  <a:ext uri="{FF2B5EF4-FFF2-40B4-BE49-F238E27FC236}">
                    <a16:creationId xmlns:a16="http://schemas.microsoft.com/office/drawing/2014/main" id="{F1A456AE-E4CA-41CA-830B-F33F3C6DB06B}"/>
                  </a:ext>
                </a:extLst>
              </p:cNvPr>
              <p:cNvCxnSpPr>
                <a:stCxn id="113" idx="4"/>
                <a:endCxn id="101" idx="0"/>
              </p:cNvCxnSpPr>
              <p:nvPr/>
            </p:nvCxnSpPr>
            <p:spPr>
              <a:xfrm flipH="1">
                <a:off x="8224623" y="3125225"/>
                <a:ext cx="2" cy="4167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2" name="直接箭头连接符 91">
                <a:extLst>
                  <a:ext uri="{FF2B5EF4-FFF2-40B4-BE49-F238E27FC236}">
                    <a16:creationId xmlns:a16="http://schemas.microsoft.com/office/drawing/2014/main" id="{3026AA7A-B08D-4D8C-9066-48313DEBDBA6}"/>
                  </a:ext>
                </a:extLst>
              </p:cNvPr>
              <p:cNvCxnSpPr>
                <a:stCxn id="101" idx="5"/>
                <a:endCxn id="105"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E4D3F78-A250-4A9C-9973-9586CD13B9F2}"/>
                  </a:ext>
                </a:extLst>
              </p:cNvPr>
              <p:cNvCxnSpPr>
                <a:stCxn id="103" idx="3"/>
                <a:endCxn id="105"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4F13DB2C-24F7-49BD-87C8-C82A903DA1F9}"/>
                  </a:ext>
                </a:extLst>
              </p:cNvPr>
              <p:cNvCxnSpPr>
                <a:stCxn id="103" idx="5"/>
                <a:endCxn id="109"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3A4BC253-50B4-4F93-8398-8FA7AA8D6406}"/>
                  </a:ext>
                </a:extLst>
              </p:cNvPr>
              <p:cNvCxnSpPr>
                <a:endCxn id="111"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4FFCD6F-92E9-408F-9A0E-312179203739}"/>
                  </a:ext>
                </a:extLst>
              </p:cNvPr>
              <p:cNvCxnSpPr>
                <a:endCxn id="99"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35B4B14D-7FD9-42DC-B40F-49362F305F9A}"/>
                  </a:ext>
                </a:extLst>
              </p:cNvPr>
              <p:cNvCxnSpPr>
                <a:cxnSpLocks/>
                <a:stCxn id="105" idx="3"/>
                <a:endCxn id="99"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32A0DD5B-FAD0-4537-9541-B28C85AC8DF9}"/>
                  </a:ext>
                </a:extLst>
              </p:cNvPr>
              <p:cNvCxnSpPr>
                <a:stCxn id="109" idx="3"/>
                <a:endCxn id="111"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150" name="组合 149">
            <a:extLst>
              <a:ext uri="{FF2B5EF4-FFF2-40B4-BE49-F238E27FC236}">
                <a16:creationId xmlns:a16="http://schemas.microsoft.com/office/drawing/2014/main" id="{B1E52CB3-D449-4312-A7BD-A22CA0BED601}"/>
              </a:ext>
            </a:extLst>
          </p:cNvPr>
          <p:cNvGrpSpPr/>
          <p:nvPr/>
        </p:nvGrpSpPr>
        <p:grpSpPr>
          <a:xfrm>
            <a:off x="8361306" y="2112024"/>
            <a:ext cx="2985870" cy="3593853"/>
            <a:chOff x="7959579" y="2595138"/>
            <a:chExt cx="2982558" cy="3890202"/>
          </a:xfrm>
        </p:grpSpPr>
        <p:cxnSp>
          <p:nvCxnSpPr>
            <p:cNvPr id="151" name="直接箭头连接符 150">
              <a:extLst>
                <a:ext uri="{FF2B5EF4-FFF2-40B4-BE49-F238E27FC236}">
                  <a16:creationId xmlns:a16="http://schemas.microsoft.com/office/drawing/2014/main" id="{458C4EBC-E8DC-47E4-B172-E2F43CE0AFA7}"/>
                </a:ext>
              </a:extLst>
            </p:cNvPr>
            <p:cNvCxnSpPr>
              <a:stCxn id="175" idx="4"/>
              <a:endCxn id="177"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2" name="组合 151">
              <a:extLst>
                <a:ext uri="{FF2B5EF4-FFF2-40B4-BE49-F238E27FC236}">
                  <a16:creationId xmlns:a16="http://schemas.microsoft.com/office/drawing/2014/main" id="{93A85B59-3CA5-4ADA-8601-2E82DCA37DAE}"/>
                </a:ext>
              </a:extLst>
            </p:cNvPr>
            <p:cNvGrpSpPr/>
            <p:nvPr/>
          </p:nvGrpSpPr>
          <p:grpSpPr>
            <a:xfrm>
              <a:off x="7959579" y="2595138"/>
              <a:ext cx="2982558" cy="3890202"/>
              <a:chOff x="7959579" y="2595138"/>
              <a:chExt cx="2982558" cy="3890202"/>
            </a:xfrm>
          </p:grpSpPr>
          <p:grpSp>
            <p:nvGrpSpPr>
              <p:cNvPr id="153" name="组合 152">
                <a:extLst>
                  <a:ext uri="{FF2B5EF4-FFF2-40B4-BE49-F238E27FC236}">
                    <a16:creationId xmlns:a16="http://schemas.microsoft.com/office/drawing/2014/main" id="{D17D60A3-F793-4F51-B6F8-84EFCC569A2C}"/>
                  </a:ext>
                </a:extLst>
              </p:cNvPr>
              <p:cNvGrpSpPr/>
              <p:nvPr/>
            </p:nvGrpSpPr>
            <p:grpSpPr>
              <a:xfrm>
                <a:off x="7959581" y="2595138"/>
                <a:ext cx="530087" cy="530087"/>
                <a:chOff x="5950226" y="3617843"/>
                <a:chExt cx="530087" cy="530087"/>
              </a:xfrm>
            </p:grpSpPr>
            <p:sp>
              <p:nvSpPr>
                <p:cNvPr id="183" name="椭圆 182">
                  <a:extLst>
                    <a:ext uri="{FF2B5EF4-FFF2-40B4-BE49-F238E27FC236}">
                      <a16:creationId xmlns:a16="http://schemas.microsoft.com/office/drawing/2014/main" id="{1D2A223F-3426-4597-BE92-E845F527FB5B}"/>
                    </a:ext>
                  </a:extLst>
                </p:cNvPr>
                <p:cNvSpPr/>
                <p:nvPr/>
              </p:nvSpPr>
              <p:spPr>
                <a:xfrm>
                  <a:off x="5950226" y="3617843"/>
                  <a:ext cx="530087" cy="530087"/>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84" name="文本框 183">
                  <a:extLst>
                    <a:ext uri="{FF2B5EF4-FFF2-40B4-BE49-F238E27FC236}">
                      <a16:creationId xmlns:a16="http://schemas.microsoft.com/office/drawing/2014/main" id="{E7B75886-FB3D-48E7-814E-CCBE88965CF3}"/>
                    </a:ext>
                  </a:extLst>
                </p:cNvPr>
                <p:cNvSpPr txBox="1"/>
                <p:nvPr/>
              </p:nvSpPr>
              <p:spPr>
                <a:xfrm>
                  <a:off x="6045919"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154" name="组合 153">
                <a:extLst>
                  <a:ext uri="{FF2B5EF4-FFF2-40B4-BE49-F238E27FC236}">
                    <a16:creationId xmlns:a16="http://schemas.microsoft.com/office/drawing/2014/main" id="{AFFF46F6-26AF-4318-893E-1C70510E6BEC}"/>
                  </a:ext>
                </a:extLst>
              </p:cNvPr>
              <p:cNvGrpSpPr/>
              <p:nvPr/>
            </p:nvGrpSpPr>
            <p:grpSpPr>
              <a:xfrm>
                <a:off x="9552323" y="5523286"/>
                <a:ext cx="530087" cy="530087"/>
                <a:chOff x="5950226" y="3617843"/>
                <a:chExt cx="530087" cy="530087"/>
              </a:xfrm>
            </p:grpSpPr>
            <p:sp>
              <p:nvSpPr>
                <p:cNvPr id="181" name="椭圆 180">
                  <a:extLst>
                    <a:ext uri="{FF2B5EF4-FFF2-40B4-BE49-F238E27FC236}">
                      <a16:creationId xmlns:a16="http://schemas.microsoft.com/office/drawing/2014/main" id="{0311D4BD-B5D7-425D-A052-C85A05CA7D6D}"/>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82" name="文本框 181">
                  <a:extLst>
                    <a:ext uri="{FF2B5EF4-FFF2-40B4-BE49-F238E27FC236}">
                      <a16:creationId xmlns:a16="http://schemas.microsoft.com/office/drawing/2014/main" id="{1E9E53AD-34B2-4C1D-A680-21068454F967}"/>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155" name="组合 154">
                <a:extLst>
                  <a:ext uri="{FF2B5EF4-FFF2-40B4-BE49-F238E27FC236}">
                    <a16:creationId xmlns:a16="http://schemas.microsoft.com/office/drawing/2014/main" id="{2609353D-DA8A-4FBB-8E39-46BE8C4F45BD}"/>
                  </a:ext>
                </a:extLst>
              </p:cNvPr>
              <p:cNvGrpSpPr/>
              <p:nvPr/>
            </p:nvGrpSpPr>
            <p:grpSpPr>
              <a:xfrm>
                <a:off x="10412050" y="4119152"/>
                <a:ext cx="530087" cy="530087"/>
                <a:chOff x="5950226" y="3617843"/>
                <a:chExt cx="530087" cy="530087"/>
              </a:xfrm>
            </p:grpSpPr>
            <p:sp>
              <p:nvSpPr>
                <p:cNvPr id="179" name="椭圆 178">
                  <a:extLst>
                    <a:ext uri="{FF2B5EF4-FFF2-40B4-BE49-F238E27FC236}">
                      <a16:creationId xmlns:a16="http://schemas.microsoft.com/office/drawing/2014/main" id="{49EFF1CA-3D20-41FE-9F8F-FF1212E0BCF8}"/>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80" name="文本框 179">
                  <a:extLst>
                    <a:ext uri="{FF2B5EF4-FFF2-40B4-BE49-F238E27FC236}">
                      <a16:creationId xmlns:a16="http://schemas.microsoft.com/office/drawing/2014/main" id="{24878861-B69C-4590-8BB5-5935F37C201B}"/>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156" name="组合 155">
                <a:extLst>
                  <a:ext uri="{FF2B5EF4-FFF2-40B4-BE49-F238E27FC236}">
                    <a16:creationId xmlns:a16="http://schemas.microsoft.com/office/drawing/2014/main" id="{DDF147CE-7EDF-4720-B6FA-3FE1FB505C79}"/>
                  </a:ext>
                </a:extLst>
              </p:cNvPr>
              <p:cNvGrpSpPr/>
              <p:nvPr/>
            </p:nvGrpSpPr>
            <p:grpSpPr>
              <a:xfrm>
                <a:off x="8755950" y="4941657"/>
                <a:ext cx="530087" cy="530087"/>
                <a:chOff x="5950226" y="3617843"/>
                <a:chExt cx="530087" cy="530087"/>
              </a:xfrm>
            </p:grpSpPr>
            <p:sp>
              <p:nvSpPr>
                <p:cNvPr id="177" name="椭圆 176">
                  <a:extLst>
                    <a:ext uri="{FF2B5EF4-FFF2-40B4-BE49-F238E27FC236}">
                      <a16:creationId xmlns:a16="http://schemas.microsoft.com/office/drawing/2014/main" id="{A33C2295-8938-4504-BBF8-3BD026F6FAFF}"/>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78" name="文本框 177">
                  <a:extLst>
                    <a:ext uri="{FF2B5EF4-FFF2-40B4-BE49-F238E27FC236}">
                      <a16:creationId xmlns:a16="http://schemas.microsoft.com/office/drawing/2014/main" id="{56D6F4AF-64AF-4DC0-8F2F-DE35BD434471}"/>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157" name="组合 156">
                <a:extLst>
                  <a:ext uri="{FF2B5EF4-FFF2-40B4-BE49-F238E27FC236}">
                    <a16:creationId xmlns:a16="http://schemas.microsoft.com/office/drawing/2014/main" id="{709BDFAD-2F99-4C35-8CA8-3BB947A33F64}"/>
                  </a:ext>
                </a:extLst>
              </p:cNvPr>
              <p:cNvGrpSpPr/>
              <p:nvPr/>
            </p:nvGrpSpPr>
            <p:grpSpPr>
              <a:xfrm>
                <a:off x="8755952" y="4119153"/>
                <a:ext cx="530087" cy="530087"/>
                <a:chOff x="5950226" y="3617843"/>
                <a:chExt cx="530087" cy="530087"/>
              </a:xfrm>
            </p:grpSpPr>
            <p:sp>
              <p:nvSpPr>
                <p:cNvPr id="175" name="椭圆 174">
                  <a:extLst>
                    <a:ext uri="{FF2B5EF4-FFF2-40B4-BE49-F238E27FC236}">
                      <a16:creationId xmlns:a16="http://schemas.microsoft.com/office/drawing/2014/main" id="{6855FFB0-6D4B-4044-A82E-28E8ECE20331}"/>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76" name="文本框 175">
                  <a:extLst>
                    <a:ext uri="{FF2B5EF4-FFF2-40B4-BE49-F238E27FC236}">
                      <a16:creationId xmlns:a16="http://schemas.microsoft.com/office/drawing/2014/main" id="{1AD4466F-4F65-45DC-813D-8F4FEE30E579}"/>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158" name="组合 157">
                <a:extLst>
                  <a:ext uri="{FF2B5EF4-FFF2-40B4-BE49-F238E27FC236}">
                    <a16:creationId xmlns:a16="http://schemas.microsoft.com/office/drawing/2014/main" id="{DEC4D357-0693-4ACB-9515-60D6CB1281FF}"/>
                  </a:ext>
                </a:extLst>
              </p:cNvPr>
              <p:cNvGrpSpPr/>
              <p:nvPr/>
            </p:nvGrpSpPr>
            <p:grpSpPr>
              <a:xfrm>
                <a:off x="9552325" y="3541934"/>
                <a:ext cx="530087" cy="530087"/>
                <a:chOff x="5950226" y="3617843"/>
                <a:chExt cx="530087" cy="530087"/>
              </a:xfrm>
            </p:grpSpPr>
            <p:sp>
              <p:nvSpPr>
                <p:cNvPr id="173" name="椭圆 172">
                  <a:extLst>
                    <a:ext uri="{FF2B5EF4-FFF2-40B4-BE49-F238E27FC236}">
                      <a16:creationId xmlns:a16="http://schemas.microsoft.com/office/drawing/2014/main" id="{21AB753D-6C3E-4653-AAA7-0536DFFED400}"/>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74" name="文本框 173">
                  <a:extLst>
                    <a:ext uri="{FF2B5EF4-FFF2-40B4-BE49-F238E27FC236}">
                      <a16:creationId xmlns:a16="http://schemas.microsoft.com/office/drawing/2014/main" id="{65BE6700-E225-4149-8550-D9CFBA862FCD}"/>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159" name="组合 158">
                <a:extLst>
                  <a:ext uri="{FF2B5EF4-FFF2-40B4-BE49-F238E27FC236}">
                    <a16:creationId xmlns:a16="http://schemas.microsoft.com/office/drawing/2014/main" id="{4E6D02F1-9C7D-43E7-95F0-AA00B4B8C84A}"/>
                  </a:ext>
                </a:extLst>
              </p:cNvPr>
              <p:cNvGrpSpPr/>
              <p:nvPr/>
            </p:nvGrpSpPr>
            <p:grpSpPr>
              <a:xfrm>
                <a:off x="7959579" y="3541934"/>
                <a:ext cx="530087" cy="530087"/>
                <a:chOff x="5950226" y="3617843"/>
                <a:chExt cx="530087" cy="530087"/>
              </a:xfrm>
            </p:grpSpPr>
            <p:sp>
              <p:nvSpPr>
                <p:cNvPr id="171" name="椭圆 170">
                  <a:extLst>
                    <a:ext uri="{FF2B5EF4-FFF2-40B4-BE49-F238E27FC236}">
                      <a16:creationId xmlns:a16="http://schemas.microsoft.com/office/drawing/2014/main" id="{8C05BD13-F9FB-40F5-BE9A-E2C9A27F008B}"/>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72" name="文本框 171">
                  <a:extLst>
                    <a:ext uri="{FF2B5EF4-FFF2-40B4-BE49-F238E27FC236}">
                      <a16:creationId xmlns:a16="http://schemas.microsoft.com/office/drawing/2014/main" id="{6308E202-EB98-4AA2-A4EF-04C13D700EE0}"/>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160" name="组合 159">
                <a:extLst>
                  <a:ext uri="{FF2B5EF4-FFF2-40B4-BE49-F238E27FC236}">
                    <a16:creationId xmlns:a16="http://schemas.microsoft.com/office/drawing/2014/main" id="{EAE9CBC9-AD19-4EF0-8360-189B6F2D60F9}"/>
                  </a:ext>
                </a:extLst>
              </p:cNvPr>
              <p:cNvGrpSpPr/>
              <p:nvPr/>
            </p:nvGrpSpPr>
            <p:grpSpPr>
              <a:xfrm>
                <a:off x="8225863" y="5955253"/>
                <a:ext cx="530087" cy="530087"/>
                <a:chOff x="5950226" y="3617843"/>
                <a:chExt cx="530087" cy="530087"/>
              </a:xfrm>
            </p:grpSpPr>
            <p:sp>
              <p:nvSpPr>
                <p:cNvPr id="169" name="椭圆 168">
                  <a:extLst>
                    <a:ext uri="{FF2B5EF4-FFF2-40B4-BE49-F238E27FC236}">
                      <a16:creationId xmlns:a16="http://schemas.microsoft.com/office/drawing/2014/main" id="{742201EA-8CFA-47F7-9853-BA954E22E633}"/>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70" name="文本框 169">
                  <a:extLst>
                    <a:ext uri="{FF2B5EF4-FFF2-40B4-BE49-F238E27FC236}">
                      <a16:creationId xmlns:a16="http://schemas.microsoft.com/office/drawing/2014/main" id="{917672AF-ABEB-43CB-A889-BA32F513931D}"/>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161" name="直接箭头连接符 160">
                <a:extLst>
                  <a:ext uri="{FF2B5EF4-FFF2-40B4-BE49-F238E27FC236}">
                    <a16:creationId xmlns:a16="http://schemas.microsoft.com/office/drawing/2014/main" id="{6A93EF6F-EC3A-411A-A4D8-59658B68BAED}"/>
                  </a:ext>
                </a:extLst>
              </p:cNvPr>
              <p:cNvCxnSpPr>
                <a:stCxn id="183" idx="4"/>
                <a:endCxn id="171" idx="0"/>
              </p:cNvCxnSpPr>
              <p:nvPr/>
            </p:nvCxnSpPr>
            <p:spPr>
              <a:xfrm flipH="1">
                <a:off x="8224623" y="3125225"/>
                <a:ext cx="2" cy="4167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2" name="直接箭头连接符 161">
                <a:extLst>
                  <a:ext uri="{FF2B5EF4-FFF2-40B4-BE49-F238E27FC236}">
                    <a16:creationId xmlns:a16="http://schemas.microsoft.com/office/drawing/2014/main" id="{5E04AFCA-04B1-4714-B360-160D960F39A6}"/>
                  </a:ext>
                </a:extLst>
              </p:cNvPr>
              <p:cNvCxnSpPr>
                <a:stCxn id="171" idx="5"/>
                <a:endCxn id="175"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245041ED-E179-44E0-9238-258C0BD25BD0}"/>
                  </a:ext>
                </a:extLst>
              </p:cNvPr>
              <p:cNvCxnSpPr>
                <a:stCxn id="173" idx="3"/>
                <a:endCxn id="175"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3F1AD08F-6DFD-41A9-BA7F-C127DD7E7086}"/>
                  </a:ext>
                </a:extLst>
              </p:cNvPr>
              <p:cNvCxnSpPr>
                <a:stCxn id="173" idx="5"/>
                <a:endCxn id="179"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17CAB1F1-ACDE-41F0-A0B7-BE18AF4EE532}"/>
                  </a:ext>
                </a:extLst>
              </p:cNvPr>
              <p:cNvCxnSpPr>
                <a:endCxn id="181"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A822961D-D2B6-4D2D-8D76-4EC6BDA412B1}"/>
                  </a:ext>
                </a:extLst>
              </p:cNvPr>
              <p:cNvCxnSpPr>
                <a:endCxn id="169"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60353AC8-EB8C-4240-A9F0-038F8E096C1F}"/>
                  </a:ext>
                </a:extLst>
              </p:cNvPr>
              <p:cNvCxnSpPr>
                <a:cxnSpLocks/>
                <a:stCxn id="175" idx="3"/>
                <a:endCxn id="169"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9B4C72FB-DDEB-47A4-843E-B45C1E431E45}"/>
                  </a:ext>
                </a:extLst>
              </p:cNvPr>
              <p:cNvCxnSpPr>
                <a:stCxn id="179" idx="3"/>
                <a:endCxn id="181"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185" name="组合 184">
            <a:extLst>
              <a:ext uri="{FF2B5EF4-FFF2-40B4-BE49-F238E27FC236}">
                <a16:creationId xmlns:a16="http://schemas.microsoft.com/office/drawing/2014/main" id="{2A942BF4-413E-4CFF-8FE0-00A8FBAE5515}"/>
              </a:ext>
            </a:extLst>
          </p:cNvPr>
          <p:cNvGrpSpPr/>
          <p:nvPr/>
        </p:nvGrpSpPr>
        <p:grpSpPr>
          <a:xfrm>
            <a:off x="8360486" y="2112024"/>
            <a:ext cx="2985870" cy="3593853"/>
            <a:chOff x="7959579" y="2595138"/>
            <a:chExt cx="2982558" cy="3890202"/>
          </a:xfrm>
        </p:grpSpPr>
        <p:cxnSp>
          <p:nvCxnSpPr>
            <p:cNvPr id="186" name="直接箭头连接符 185">
              <a:extLst>
                <a:ext uri="{FF2B5EF4-FFF2-40B4-BE49-F238E27FC236}">
                  <a16:creationId xmlns:a16="http://schemas.microsoft.com/office/drawing/2014/main" id="{5C35B6F6-F385-436D-A87B-F418F7535F3B}"/>
                </a:ext>
              </a:extLst>
            </p:cNvPr>
            <p:cNvCxnSpPr>
              <a:stCxn id="210" idx="4"/>
              <a:endCxn id="212"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7" name="组合 186">
              <a:extLst>
                <a:ext uri="{FF2B5EF4-FFF2-40B4-BE49-F238E27FC236}">
                  <a16:creationId xmlns:a16="http://schemas.microsoft.com/office/drawing/2014/main" id="{70FC5304-3A1F-4E1C-9B5A-448E53A2D656}"/>
                </a:ext>
              </a:extLst>
            </p:cNvPr>
            <p:cNvGrpSpPr/>
            <p:nvPr/>
          </p:nvGrpSpPr>
          <p:grpSpPr>
            <a:xfrm>
              <a:off x="7959579" y="2595138"/>
              <a:ext cx="2982558" cy="3890202"/>
              <a:chOff x="7959579" y="2595138"/>
              <a:chExt cx="2982558" cy="3890202"/>
            </a:xfrm>
          </p:grpSpPr>
          <p:grpSp>
            <p:nvGrpSpPr>
              <p:cNvPr id="188" name="组合 187">
                <a:extLst>
                  <a:ext uri="{FF2B5EF4-FFF2-40B4-BE49-F238E27FC236}">
                    <a16:creationId xmlns:a16="http://schemas.microsoft.com/office/drawing/2014/main" id="{4DC8F134-8164-42E5-A888-A84C3088A83F}"/>
                  </a:ext>
                </a:extLst>
              </p:cNvPr>
              <p:cNvGrpSpPr/>
              <p:nvPr/>
            </p:nvGrpSpPr>
            <p:grpSpPr>
              <a:xfrm>
                <a:off x="7959581" y="2595138"/>
                <a:ext cx="530087" cy="530087"/>
                <a:chOff x="5950226" y="3617843"/>
                <a:chExt cx="530087" cy="530087"/>
              </a:xfrm>
            </p:grpSpPr>
            <p:sp>
              <p:nvSpPr>
                <p:cNvPr id="218" name="椭圆 217">
                  <a:extLst>
                    <a:ext uri="{FF2B5EF4-FFF2-40B4-BE49-F238E27FC236}">
                      <a16:creationId xmlns:a16="http://schemas.microsoft.com/office/drawing/2014/main" id="{7B57AFA2-8CE0-40DD-9C2B-B687782C047F}"/>
                    </a:ext>
                  </a:extLst>
                </p:cNvPr>
                <p:cNvSpPr/>
                <p:nvPr/>
              </p:nvSpPr>
              <p:spPr>
                <a:xfrm>
                  <a:off x="5950226" y="3617843"/>
                  <a:ext cx="530087" cy="530087"/>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19" name="文本框 218">
                  <a:extLst>
                    <a:ext uri="{FF2B5EF4-FFF2-40B4-BE49-F238E27FC236}">
                      <a16:creationId xmlns:a16="http://schemas.microsoft.com/office/drawing/2014/main" id="{AD23F5DF-3587-4F59-92D8-7CAA29312F2B}"/>
                    </a:ext>
                  </a:extLst>
                </p:cNvPr>
                <p:cNvSpPr txBox="1"/>
                <p:nvPr/>
              </p:nvSpPr>
              <p:spPr>
                <a:xfrm>
                  <a:off x="6045919"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189" name="组合 188">
                <a:extLst>
                  <a:ext uri="{FF2B5EF4-FFF2-40B4-BE49-F238E27FC236}">
                    <a16:creationId xmlns:a16="http://schemas.microsoft.com/office/drawing/2014/main" id="{D2BD6BC7-E1C1-4967-A620-E6F10DE96108}"/>
                  </a:ext>
                </a:extLst>
              </p:cNvPr>
              <p:cNvGrpSpPr/>
              <p:nvPr/>
            </p:nvGrpSpPr>
            <p:grpSpPr>
              <a:xfrm>
                <a:off x="9552323" y="5523286"/>
                <a:ext cx="530087" cy="530087"/>
                <a:chOff x="5950226" y="3617843"/>
                <a:chExt cx="530087" cy="530087"/>
              </a:xfrm>
            </p:grpSpPr>
            <p:sp>
              <p:nvSpPr>
                <p:cNvPr id="216" name="椭圆 215">
                  <a:extLst>
                    <a:ext uri="{FF2B5EF4-FFF2-40B4-BE49-F238E27FC236}">
                      <a16:creationId xmlns:a16="http://schemas.microsoft.com/office/drawing/2014/main" id="{2E093259-F376-4399-A6CB-88D0F74C1AFD}"/>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17" name="文本框 216">
                  <a:extLst>
                    <a:ext uri="{FF2B5EF4-FFF2-40B4-BE49-F238E27FC236}">
                      <a16:creationId xmlns:a16="http://schemas.microsoft.com/office/drawing/2014/main" id="{89A8FD31-A7D1-45A8-9545-EA381D2D623A}"/>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190" name="组合 189">
                <a:extLst>
                  <a:ext uri="{FF2B5EF4-FFF2-40B4-BE49-F238E27FC236}">
                    <a16:creationId xmlns:a16="http://schemas.microsoft.com/office/drawing/2014/main" id="{B006E7AB-9E29-4BA8-8411-45548AD7BF79}"/>
                  </a:ext>
                </a:extLst>
              </p:cNvPr>
              <p:cNvGrpSpPr/>
              <p:nvPr/>
            </p:nvGrpSpPr>
            <p:grpSpPr>
              <a:xfrm>
                <a:off x="10412050" y="4119152"/>
                <a:ext cx="530087" cy="530087"/>
                <a:chOff x="5950226" y="3617843"/>
                <a:chExt cx="530087" cy="530087"/>
              </a:xfrm>
            </p:grpSpPr>
            <p:sp>
              <p:nvSpPr>
                <p:cNvPr id="214" name="椭圆 213">
                  <a:extLst>
                    <a:ext uri="{FF2B5EF4-FFF2-40B4-BE49-F238E27FC236}">
                      <a16:creationId xmlns:a16="http://schemas.microsoft.com/office/drawing/2014/main" id="{913A94C8-9F75-489C-A666-5F467748AD29}"/>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15" name="文本框 214">
                  <a:extLst>
                    <a:ext uri="{FF2B5EF4-FFF2-40B4-BE49-F238E27FC236}">
                      <a16:creationId xmlns:a16="http://schemas.microsoft.com/office/drawing/2014/main" id="{22D3C139-FD40-49A0-B7C1-FF2EB3D63A45}"/>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191" name="组合 190">
                <a:extLst>
                  <a:ext uri="{FF2B5EF4-FFF2-40B4-BE49-F238E27FC236}">
                    <a16:creationId xmlns:a16="http://schemas.microsoft.com/office/drawing/2014/main" id="{CFCF6769-C62B-437C-A57F-2C15BD900128}"/>
                  </a:ext>
                </a:extLst>
              </p:cNvPr>
              <p:cNvGrpSpPr/>
              <p:nvPr/>
            </p:nvGrpSpPr>
            <p:grpSpPr>
              <a:xfrm>
                <a:off x="8755950" y="4941657"/>
                <a:ext cx="530087" cy="530087"/>
                <a:chOff x="5950226" y="3617843"/>
                <a:chExt cx="530087" cy="530087"/>
              </a:xfrm>
            </p:grpSpPr>
            <p:sp>
              <p:nvSpPr>
                <p:cNvPr id="212" name="椭圆 211">
                  <a:extLst>
                    <a:ext uri="{FF2B5EF4-FFF2-40B4-BE49-F238E27FC236}">
                      <a16:creationId xmlns:a16="http://schemas.microsoft.com/office/drawing/2014/main" id="{5D9226DE-39F9-4E9B-BF01-885371872D67}"/>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13" name="文本框 212">
                  <a:extLst>
                    <a:ext uri="{FF2B5EF4-FFF2-40B4-BE49-F238E27FC236}">
                      <a16:creationId xmlns:a16="http://schemas.microsoft.com/office/drawing/2014/main" id="{E804D759-C6D6-4CAA-8A87-D9B85BEF5CF7}"/>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192" name="组合 191">
                <a:extLst>
                  <a:ext uri="{FF2B5EF4-FFF2-40B4-BE49-F238E27FC236}">
                    <a16:creationId xmlns:a16="http://schemas.microsoft.com/office/drawing/2014/main" id="{16DD2315-E213-4685-B159-B3075FEF9F0D}"/>
                  </a:ext>
                </a:extLst>
              </p:cNvPr>
              <p:cNvGrpSpPr/>
              <p:nvPr/>
            </p:nvGrpSpPr>
            <p:grpSpPr>
              <a:xfrm>
                <a:off x="8755952" y="4119153"/>
                <a:ext cx="530087" cy="530087"/>
                <a:chOff x="5950226" y="3617843"/>
                <a:chExt cx="530087" cy="530087"/>
              </a:xfrm>
            </p:grpSpPr>
            <p:sp>
              <p:nvSpPr>
                <p:cNvPr id="210" name="椭圆 209">
                  <a:extLst>
                    <a:ext uri="{FF2B5EF4-FFF2-40B4-BE49-F238E27FC236}">
                      <a16:creationId xmlns:a16="http://schemas.microsoft.com/office/drawing/2014/main" id="{737DC354-E03C-4750-9AE0-A7544336CDE1}"/>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11" name="文本框 210">
                  <a:extLst>
                    <a:ext uri="{FF2B5EF4-FFF2-40B4-BE49-F238E27FC236}">
                      <a16:creationId xmlns:a16="http://schemas.microsoft.com/office/drawing/2014/main" id="{72817765-E3C6-470A-AD5D-5388F293877D}"/>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193" name="组合 192">
                <a:extLst>
                  <a:ext uri="{FF2B5EF4-FFF2-40B4-BE49-F238E27FC236}">
                    <a16:creationId xmlns:a16="http://schemas.microsoft.com/office/drawing/2014/main" id="{85C2E167-C21C-4C3D-83E5-045038C81671}"/>
                  </a:ext>
                </a:extLst>
              </p:cNvPr>
              <p:cNvGrpSpPr/>
              <p:nvPr/>
            </p:nvGrpSpPr>
            <p:grpSpPr>
              <a:xfrm>
                <a:off x="9552325" y="3541934"/>
                <a:ext cx="530087" cy="530087"/>
                <a:chOff x="5950226" y="3617843"/>
                <a:chExt cx="530087" cy="530087"/>
              </a:xfrm>
            </p:grpSpPr>
            <p:sp>
              <p:nvSpPr>
                <p:cNvPr id="208" name="椭圆 207">
                  <a:extLst>
                    <a:ext uri="{FF2B5EF4-FFF2-40B4-BE49-F238E27FC236}">
                      <a16:creationId xmlns:a16="http://schemas.microsoft.com/office/drawing/2014/main" id="{70E4BEB5-23DA-465F-8778-2ACCF3C003BB}"/>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09" name="文本框 208">
                  <a:extLst>
                    <a:ext uri="{FF2B5EF4-FFF2-40B4-BE49-F238E27FC236}">
                      <a16:creationId xmlns:a16="http://schemas.microsoft.com/office/drawing/2014/main" id="{67D9423F-ABC5-4A60-8010-1D682BBC6BB9}"/>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194" name="组合 193">
                <a:extLst>
                  <a:ext uri="{FF2B5EF4-FFF2-40B4-BE49-F238E27FC236}">
                    <a16:creationId xmlns:a16="http://schemas.microsoft.com/office/drawing/2014/main" id="{FC29CEFA-8E20-4B93-B069-3BE2C10F8E55}"/>
                  </a:ext>
                </a:extLst>
              </p:cNvPr>
              <p:cNvGrpSpPr/>
              <p:nvPr/>
            </p:nvGrpSpPr>
            <p:grpSpPr>
              <a:xfrm>
                <a:off x="7959579" y="3541934"/>
                <a:ext cx="530087" cy="530087"/>
                <a:chOff x="5950226" y="3617843"/>
                <a:chExt cx="530087" cy="530087"/>
              </a:xfrm>
            </p:grpSpPr>
            <p:sp>
              <p:nvSpPr>
                <p:cNvPr id="206" name="椭圆 205">
                  <a:extLst>
                    <a:ext uri="{FF2B5EF4-FFF2-40B4-BE49-F238E27FC236}">
                      <a16:creationId xmlns:a16="http://schemas.microsoft.com/office/drawing/2014/main" id="{A4942E61-D4B1-4062-BBA5-87E36AAAF4DA}"/>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07" name="文本框 206">
                  <a:extLst>
                    <a:ext uri="{FF2B5EF4-FFF2-40B4-BE49-F238E27FC236}">
                      <a16:creationId xmlns:a16="http://schemas.microsoft.com/office/drawing/2014/main" id="{BB276ADD-F94F-4785-9B00-C6F3BFD9E15C}"/>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195" name="组合 194">
                <a:extLst>
                  <a:ext uri="{FF2B5EF4-FFF2-40B4-BE49-F238E27FC236}">
                    <a16:creationId xmlns:a16="http://schemas.microsoft.com/office/drawing/2014/main" id="{9B255F53-C7E4-40BD-969D-79DE7208C9AE}"/>
                  </a:ext>
                </a:extLst>
              </p:cNvPr>
              <p:cNvGrpSpPr/>
              <p:nvPr/>
            </p:nvGrpSpPr>
            <p:grpSpPr>
              <a:xfrm>
                <a:off x="8225863" y="5955253"/>
                <a:ext cx="530087" cy="530087"/>
                <a:chOff x="5950226" y="3617843"/>
                <a:chExt cx="530087" cy="530087"/>
              </a:xfrm>
            </p:grpSpPr>
            <p:sp>
              <p:nvSpPr>
                <p:cNvPr id="204" name="椭圆 203">
                  <a:extLst>
                    <a:ext uri="{FF2B5EF4-FFF2-40B4-BE49-F238E27FC236}">
                      <a16:creationId xmlns:a16="http://schemas.microsoft.com/office/drawing/2014/main" id="{18ECF7C4-048E-419B-A26C-3D2DBED8B945}"/>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05" name="文本框 204">
                  <a:extLst>
                    <a:ext uri="{FF2B5EF4-FFF2-40B4-BE49-F238E27FC236}">
                      <a16:creationId xmlns:a16="http://schemas.microsoft.com/office/drawing/2014/main" id="{29300BFC-2CED-4FA9-8224-B834E50CF3DC}"/>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196" name="直接箭头连接符 195">
                <a:extLst>
                  <a:ext uri="{FF2B5EF4-FFF2-40B4-BE49-F238E27FC236}">
                    <a16:creationId xmlns:a16="http://schemas.microsoft.com/office/drawing/2014/main" id="{62F9C991-1182-4F31-A89E-2D949375EBF2}"/>
                  </a:ext>
                </a:extLst>
              </p:cNvPr>
              <p:cNvCxnSpPr>
                <a:stCxn id="218" idx="4"/>
                <a:endCxn id="206" idx="0"/>
              </p:cNvCxnSpPr>
              <p:nvPr/>
            </p:nvCxnSpPr>
            <p:spPr>
              <a:xfrm flipH="1">
                <a:off x="8224623" y="3125225"/>
                <a:ext cx="2" cy="4167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7" name="直接箭头连接符 196">
                <a:extLst>
                  <a:ext uri="{FF2B5EF4-FFF2-40B4-BE49-F238E27FC236}">
                    <a16:creationId xmlns:a16="http://schemas.microsoft.com/office/drawing/2014/main" id="{20DBEC24-4DA9-4EE4-AE0D-F7486592E20D}"/>
                  </a:ext>
                </a:extLst>
              </p:cNvPr>
              <p:cNvCxnSpPr>
                <a:stCxn id="206" idx="5"/>
                <a:endCxn id="210"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a:extLst>
                  <a:ext uri="{FF2B5EF4-FFF2-40B4-BE49-F238E27FC236}">
                    <a16:creationId xmlns:a16="http://schemas.microsoft.com/office/drawing/2014/main" id="{CC6383E1-B2F5-4617-B48A-EA56FB906412}"/>
                  </a:ext>
                </a:extLst>
              </p:cNvPr>
              <p:cNvCxnSpPr>
                <a:stCxn id="208" idx="3"/>
                <a:endCxn id="210"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a:extLst>
                  <a:ext uri="{FF2B5EF4-FFF2-40B4-BE49-F238E27FC236}">
                    <a16:creationId xmlns:a16="http://schemas.microsoft.com/office/drawing/2014/main" id="{76B20335-1DED-432F-9050-F13CE8307FDB}"/>
                  </a:ext>
                </a:extLst>
              </p:cNvPr>
              <p:cNvCxnSpPr>
                <a:stCxn id="208" idx="5"/>
                <a:endCxn id="214"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F9E1AFDC-5136-47E1-9829-2DC89D519D07}"/>
                  </a:ext>
                </a:extLst>
              </p:cNvPr>
              <p:cNvCxnSpPr>
                <a:endCxn id="216"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344D6403-EFAF-4C4B-A302-B87AA4AB1EDA}"/>
                  </a:ext>
                </a:extLst>
              </p:cNvPr>
              <p:cNvCxnSpPr>
                <a:endCxn id="204"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a:extLst>
                  <a:ext uri="{FF2B5EF4-FFF2-40B4-BE49-F238E27FC236}">
                    <a16:creationId xmlns:a16="http://schemas.microsoft.com/office/drawing/2014/main" id="{9BF0A7B4-86F0-4787-BA27-5E11758AD5F0}"/>
                  </a:ext>
                </a:extLst>
              </p:cNvPr>
              <p:cNvCxnSpPr>
                <a:cxnSpLocks/>
                <a:stCxn id="210" idx="3"/>
                <a:endCxn id="204"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a:extLst>
                  <a:ext uri="{FF2B5EF4-FFF2-40B4-BE49-F238E27FC236}">
                    <a16:creationId xmlns:a16="http://schemas.microsoft.com/office/drawing/2014/main" id="{1FD1476F-15F2-4863-9E34-F123F56F8961}"/>
                  </a:ext>
                </a:extLst>
              </p:cNvPr>
              <p:cNvCxnSpPr>
                <a:stCxn id="214" idx="3"/>
                <a:endCxn id="216"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220" name="组合 219">
            <a:extLst>
              <a:ext uri="{FF2B5EF4-FFF2-40B4-BE49-F238E27FC236}">
                <a16:creationId xmlns:a16="http://schemas.microsoft.com/office/drawing/2014/main" id="{E6C37E57-E535-4B22-81F7-831FDDC6E83C}"/>
              </a:ext>
            </a:extLst>
          </p:cNvPr>
          <p:cNvGrpSpPr/>
          <p:nvPr/>
        </p:nvGrpSpPr>
        <p:grpSpPr>
          <a:xfrm>
            <a:off x="8353864" y="2105425"/>
            <a:ext cx="3000346" cy="3593854"/>
            <a:chOff x="7945119" y="2595137"/>
            <a:chExt cx="2997018" cy="3890203"/>
          </a:xfrm>
        </p:grpSpPr>
        <p:cxnSp>
          <p:nvCxnSpPr>
            <p:cNvPr id="221" name="直接箭头连接符 220">
              <a:extLst>
                <a:ext uri="{FF2B5EF4-FFF2-40B4-BE49-F238E27FC236}">
                  <a16:creationId xmlns:a16="http://schemas.microsoft.com/office/drawing/2014/main" id="{CBDD06F4-B504-4AFC-906E-EC2D642BB4E0}"/>
                </a:ext>
              </a:extLst>
            </p:cNvPr>
            <p:cNvCxnSpPr>
              <a:stCxn id="245" idx="4"/>
              <a:endCxn id="247"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2" name="组合 221">
              <a:extLst>
                <a:ext uri="{FF2B5EF4-FFF2-40B4-BE49-F238E27FC236}">
                  <a16:creationId xmlns:a16="http://schemas.microsoft.com/office/drawing/2014/main" id="{55716FB4-DA33-418B-A0B8-5F9C631AF556}"/>
                </a:ext>
              </a:extLst>
            </p:cNvPr>
            <p:cNvGrpSpPr/>
            <p:nvPr/>
          </p:nvGrpSpPr>
          <p:grpSpPr>
            <a:xfrm>
              <a:off x="7945119" y="2595137"/>
              <a:ext cx="2997018" cy="3890203"/>
              <a:chOff x="7945119" y="2595137"/>
              <a:chExt cx="2997018" cy="3890203"/>
            </a:xfrm>
          </p:grpSpPr>
          <p:grpSp>
            <p:nvGrpSpPr>
              <p:cNvPr id="223" name="组合 222">
                <a:extLst>
                  <a:ext uri="{FF2B5EF4-FFF2-40B4-BE49-F238E27FC236}">
                    <a16:creationId xmlns:a16="http://schemas.microsoft.com/office/drawing/2014/main" id="{947DE07F-BB90-4B16-8928-C538E0AC4B84}"/>
                  </a:ext>
                </a:extLst>
              </p:cNvPr>
              <p:cNvGrpSpPr/>
              <p:nvPr/>
            </p:nvGrpSpPr>
            <p:grpSpPr>
              <a:xfrm>
                <a:off x="7945119" y="2595137"/>
                <a:ext cx="544549" cy="547197"/>
                <a:chOff x="5935764" y="3617842"/>
                <a:chExt cx="544549" cy="547197"/>
              </a:xfrm>
            </p:grpSpPr>
            <p:sp>
              <p:nvSpPr>
                <p:cNvPr id="253" name="椭圆 252">
                  <a:extLst>
                    <a:ext uri="{FF2B5EF4-FFF2-40B4-BE49-F238E27FC236}">
                      <a16:creationId xmlns:a16="http://schemas.microsoft.com/office/drawing/2014/main" id="{8EA84A0B-B18A-422B-9D50-FC336257F74E}"/>
                    </a:ext>
                  </a:extLst>
                </p:cNvPr>
                <p:cNvSpPr/>
                <p:nvPr/>
              </p:nvSpPr>
              <p:spPr>
                <a:xfrm>
                  <a:off x="5935764" y="3617842"/>
                  <a:ext cx="544549" cy="536314"/>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54" name="文本框 253">
                  <a:extLst>
                    <a:ext uri="{FF2B5EF4-FFF2-40B4-BE49-F238E27FC236}">
                      <a16:creationId xmlns:a16="http://schemas.microsoft.com/office/drawing/2014/main" id="{D4E9CAC5-A918-4686-B4B6-59ADEB459FF3}"/>
                    </a:ext>
                  </a:extLst>
                </p:cNvPr>
                <p:cNvSpPr txBox="1"/>
                <p:nvPr/>
              </p:nvSpPr>
              <p:spPr>
                <a:xfrm>
                  <a:off x="6045919" y="3665305"/>
                  <a:ext cx="371061" cy="499734"/>
                </a:xfrm>
                <a:prstGeom prst="rect">
                  <a:avLst/>
                </a:prstGeom>
                <a:noFill/>
              </p:spPr>
              <p:txBody>
                <a:bodyPr wrap="square" rtlCol="0">
                  <a:spAutoFit/>
                </a:bodyPr>
                <a:lstStyle/>
                <a:p>
                  <a:r>
                    <a:rPr lang="en-US" altLang="zh-CN" sz="2400" dirty="0"/>
                    <a:t>C</a:t>
                  </a:r>
                  <a:endParaRPr lang="zh-CN" altLang="en-US" sz="2400" dirty="0"/>
                </a:p>
              </p:txBody>
            </p:sp>
          </p:grpSp>
          <p:grpSp>
            <p:nvGrpSpPr>
              <p:cNvPr id="224" name="组合 223">
                <a:extLst>
                  <a:ext uri="{FF2B5EF4-FFF2-40B4-BE49-F238E27FC236}">
                    <a16:creationId xmlns:a16="http://schemas.microsoft.com/office/drawing/2014/main" id="{F2B49972-37DD-4914-B4AD-23E3C89866D9}"/>
                  </a:ext>
                </a:extLst>
              </p:cNvPr>
              <p:cNvGrpSpPr/>
              <p:nvPr/>
            </p:nvGrpSpPr>
            <p:grpSpPr>
              <a:xfrm>
                <a:off x="9552323" y="5523286"/>
                <a:ext cx="530087" cy="530087"/>
                <a:chOff x="5950226" y="3617843"/>
                <a:chExt cx="530087" cy="530087"/>
              </a:xfrm>
            </p:grpSpPr>
            <p:sp>
              <p:nvSpPr>
                <p:cNvPr id="251" name="椭圆 250">
                  <a:extLst>
                    <a:ext uri="{FF2B5EF4-FFF2-40B4-BE49-F238E27FC236}">
                      <a16:creationId xmlns:a16="http://schemas.microsoft.com/office/drawing/2014/main" id="{94677A91-3C6B-42BA-AC76-5065EEB9B70E}"/>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52" name="文本框 251">
                  <a:extLst>
                    <a:ext uri="{FF2B5EF4-FFF2-40B4-BE49-F238E27FC236}">
                      <a16:creationId xmlns:a16="http://schemas.microsoft.com/office/drawing/2014/main" id="{6775D8A6-E8C3-4D57-8446-B1F1C7AE4B78}"/>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225" name="组合 224">
                <a:extLst>
                  <a:ext uri="{FF2B5EF4-FFF2-40B4-BE49-F238E27FC236}">
                    <a16:creationId xmlns:a16="http://schemas.microsoft.com/office/drawing/2014/main" id="{49EDEC5D-8BEF-451C-B469-323201A0291B}"/>
                  </a:ext>
                </a:extLst>
              </p:cNvPr>
              <p:cNvGrpSpPr/>
              <p:nvPr/>
            </p:nvGrpSpPr>
            <p:grpSpPr>
              <a:xfrm>
                <a:off x="10412050" y="4119152"/>
                <a:ext cx="530087" cy="530087"/>
                <a:chOff x="5950226" y="3617843"/>
                <a:chExt cx="530087" cy="530087"/>
              </a:xfrm>
            </p:grpSpPr>
            <p:sp>
              <p:nvSpPr>
                <p:cNvPr id="249" name="椭圆 248">
                  <a:extLst>
                    <a:ext uri="{FF2B5EF4-FFF2-40B4-BE49-F238E27FC236}">
                      <a16:creationId xmlns:a16="http://schemas.microsoft.com/office/drawing/2014/main" id="{F4086279-C96F-4ED4-AD86-9A4324F82510}"/>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50" name="文本框 249">
                  <a:extLst>
                    <a:ext uri="{FF2B5EF4-FFF2-40B4-BE49-F238E27FC236}">
                      <a16:creationId xmlns:a16="http://schemas.microsoft.com/office/drawing/2014/main" id="{3B0B5C79-EB2B-4481-9197-B6C115DE15B3}"/>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226" name="组合 225">
                <a:extLst>
                  <a:ext uri="{FF2B5EF4-FFF2-40B4-BE49-F238E27FC236}">
                    <a16:creationId xmlns:a16="http://schemas.microsoft.com/office/drawing/2014/main" id="{7C1DEF82-8028-4D08-8E89-6D313093CD52}"/>
                  </a:ext>
                </a:extLst>
              </p:cNvPr>
              <p:cNvGrpSpPr/>
              <p:nvPr/>
            </p:nvGrpSpPr>
            <p:grpSpPr>
              <a:xfrm>
                <a:off x="8755950" y="4941657"/>
                <a:ext cx="530087" cy="530087"/>
                <a:chOff x="5950226" y="3617843"/>
                <a:chExt cx="530087" cy="530087"/>
              </a:xfrm>
            </p:grpSpPr>
            <p:sp>
              <p:nvSpPr>
                <p:cNvPr id="247" name="椭圆 246">
                  <a:extLst>
                    <a:ext uri="{FF2B5EF4-FFF2-40B4-BE49-F238E27FC236}">
                      <a16:creationId xmlns:a16="http://schemas.microsoft.com/office/drawing/2014/main" id="{FB14B11C-F563-42CB-A43F-CBC59C095AAA}"/>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8" name="文本框 247">
                  <a:extLst>
                    <a:ext uri="{FF2B5EF4-FFF2-40B4-BE49-F238E27FC236}">
                      <a16:creationId xmlns:a16="http://schemas.microsoft.com/office/drawing/2014/main" id="{24905CA9-F281-4F83-9E59-ACE78A31E79C}"/>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227" name="组合 226">
                <a:extLst>
                  <a:ext uri="{FF2B5EF4-FFF2-40B4-BE49-F238E27FC236}">
                    <a16:creationId xmlns:a16="http://schemas.microsoft.com/office/drawing/2014/main" id="{A20968E7-FC16-4FD0-826A-196784BA9ABF}"/>
                  </a:ext>
                </a:extLst>
              </p:cNvPr>
              <p:cNvGrpSpPr/>
              <p:nvPr/>
            </p:nvGrpSpPr>
            <p:grpSpPr>
              <a:xfrm>
                <a:off x="8755952" y="4119153"/>
                <a:ext cx="530087" cy="530087"/>
                <a:chOff x="5950226" y="3617843"/>
                <a:chExt cx="530087" cy="530087"/>
              </a:xfrm>
            </p:grpSpPr>
            <p:sp>
              <p:nvSpPr>
                <p:cNvPr id="245" name="椭圆 244">
                  <a:extLst>
                    <a:ext uri="{FF2B5EF4-FFF2-40B4-BE49-F238E27FC236}">
                      <a16:creationId xmlns:a16="http://schemas.microsoft.com/office/drawing/2014/main" id="{05A3C28B-44A6-4E7C-AA6D-89313B20A478}"/>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6" name="文本框 245">
                  <a:extLst>
                    <a:ext uri="{FF2B5EF4-FFF2-40B4-BE49-F238E27FC236}">
                      <a16:creationId xmlns:a16="http://schemas.microsoft.com/office/drawing/2014/main" id="{5FB9B7AA-FE38-4E93-8CC6-9E0797E19577}"/>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228" name="组合 227">
                <a:extLst>
                  <a:ext uri="{FF2B5EF4-FFF2-40B4-BE49-F238E27FC236}">
                    <a16:creationId xmlns:a16="http://schemas.microsoft.com/office/drawing/2014/main" id="{FF031FEE-F887-4ED9-BF23-83205C8BBEA7}"/>
                  </a:ext>
                </a:extLst>
              </p:cNvPr>
              <p:cNvGrpSpPr/>
              <p:nvPr/>
            </p:nvGrpSpPr>
            <p:grpSpPr>
              <a:xfrm>
                <a:off x="9552325" y="3541934"/>
                <a:ext cx="530087" cy="530087"/>
                <a:chOff x="5950226" y="3617843"/>
                <a:chExt cx="530087" cy="530087"/>
              </a:xfrm>
            </p:grpSpPr>
            <p:sp>
              <p:nvSpPr>
                <p:cNvPr id="243" name="椭圆 242">
                  <a:extLst>
                    <a:ext uri="{FF2B5EF4-FFF2-40B4-BE49-F238E27FC236}">
                      <a16:creationId xmlns:a16="http://schemas.microsoft.com/office/drawing/2014/main" id="{BF083017-CB0D-438D-8FD9-54A7E8E01B26}"/>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4" name="文本框 243">
                  <a:extLst>
                    <a:ext uri="{FF2B5EF4-FFF2-40B4-BE49-F238E27FC236}">
                      <a16:creationId xmlns:a16="http://schemas.microsoft.com/office/drawing/2014/main" id="{959F369F-8CB7-477F-B09D-991A0E33C12B}"/>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229" name="组合 228">
                <a:extLst>
                  <a:ext uri="{FF2B5EF4-FFF2-40B4-BE49-F238E27FC236}">
                    <a16:creationId xmlns:a16="http://schemas.microsoft.com/office/drawing/2014/main" id="{D4C89F69-970D-4EB1-B370-550D21BA052E}"/>
                  </a:ext>
                </a:extLst>
              </p:cNvPr>
              <p:cNvGrpSpPr/>
              <p:nvPr/>
            </p:nvGrpSpPr>
            <p:grpSpPr>
              <a:xfrm>
                <a:off x="7959579" y="3541934"/>
                <a:ext cx="530087" cy="530087"/>
                <a:chOff x="5950226" y="3617843"/>
                <a:chExt cx="530087" cy="530087"/>
              </a:xfrm>
            </p:grpSpPr>
            <p:sp>
              <p:nvSpPr>
                <p:cNvPr id="241" name="椭圆 240">
                  <a:extLst>
                    <a:ext uri="{FF2B5EF4-FFF2-40B4-BE49-F238E27FC236}">
                      <a16:creationId xmlns:a16="http://schemas.microsoft.com/office/drawing/2014/main" id="{CF1B939B-3FEE-4B0D-AEB9-BA83A1A84C62}"/>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2" name="文本框 241">
                  <a:extLst>
                    <a:ext uri="{FF2B5EF4-FFF2-40B4-BE49-F238E27FC236}">
                      <a16:creationId xmlns:a16="http://schemas.microsoft.com/office/drawing/2014/main" id="{E4436FBA-C252-4D7E-9F7B-BA0358A48EF9}"/>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230" name="组合 229">
                <a:extLst>
                  <a:ext uri="{FF2B5EF4-FFF2-40B4-BE49-F238E27FC236}">
                    <a16:creationId xmlns:a16="http://schemas.microsoft.com/office/drawing/2014/main" id="{AC90A748-7AF1-4D09-94B2-8AC00F2414F8}"/>
                  </a:ext>
                </a:extLst>
              </p:cNvPr>
              <p:cNvGrpSpPr/>
              <p:nvPr/>
            </p:nvGrpSpPr>
            <p:grpSpPr>
              <a:xfrm>
                <a:off x="8225863" y="5955253"/>
                <a:ext cx="530087" cy="530087"/>
                <a:chOff x="5950226" y="3617843"/>
                <a:chExt cx="530087" cy="530087"/>
              </a:xfrm>
            </p:grpSpPr>
            <p:sp>
              <p:nvSpPr>
                <p:cNvPr id="239" name="椭圆 238">
                  <a:extLst>
                    <a:ext uri="{FF2B5EF4-FFF2-40B4-BE49-F238E27FC236}">
                      <a16:creationId xmlns:a16="http://schemas.microsoft.com/office/drawing/2014/main" id="{9BDA715C-E92C-4340-8DB7-0EE778469D0A}"/>
                    </a:ext>
                  </a:extLst>
                </p:cNvPr>
                <p:cNvSpPr/>
                <p:nvPr/>
              </p:nvSpPr>
              <p:spPr>
                <a:xfrm>
                  <a:off x="5950226" y="3617843"/>
                  <a:ext cx="530087" cy="5300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0" name="文本框 239">
                  <a:extLst>
                    <a:ext uri="{FF2B5EF4-FFF2-40B4-BE49-F238E27FC236}">
                      <a16:creationId xmlns:a16="http://schemas.microsoft.com/office/drawing/2014/main" id="{966C9FC6-63A4-441C-9130-A352C89361F0}"/>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231" name="直接箭头连接符 230">
                <a:extLst>
                  <a:ext uri="{FF2B5EF4-FFF2-40B4-BE49-F238E27FC236}">
                    <a16:creationId xmlns:a16="http://schemas.microsoft.com/office/drawing/2014/main" id="{0E6E97EA-0C92-49D1-BDD3-0A5CAD9C786F}"/>
                  </a:ext>
                </a:extLst>
              </p:cNvPr>
              <p:cNvCxnSpPr>
                <a:cxnSpLocks/>
                <a:stCxn id="253" idx="4"/>
                <a:endCxn id="241" idx="0"/>
              </p:cNvCxnSpPr>
              <p:nvPr/>
            </p:nvCxnSpPr>
            <p:spPr>
              <a:xfrm>
                <a:off x="8217394" y="3131450"/>
                <a:ext cx="7229" cy="4104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2" name="直接箭头连接符 231">
                <a:extLst>
                  <a:ext uri="{FF2B5EF4-FFF2-40B4-BE49-F238E27FC236}">
                    <a16:creationId xmlns:a16="http://schemas.microsoft.com/office/drawing/2014/main" id="{F928F43B-5974-49B7-90BD-0E00F754DC05}"/>
                  </a:ext>
                </a:extLst>
              </p:cNvPr>
              <p:cNvCxnSpPr>
                <a:stCxn id="241" idx="5"/>
                <a:endCxn id="245"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直接箭头连接符 232">
                <a:extLst>
                  <a:ext uri="{FF2B5EF4-FFF2-40B4-BE49-F238E27FC236}">
                    <a16:creationId xmlns:a16="http://schemas.microsoft.com/office/drawing/2014/main" id="{F96A5445-DD6A-4A50-AD5B-D39C85C1422C}"/>
                  </a:ext>
                </a:extLst>
              </p:cNvPr>
              <p:cNvCxnSpPr>
                <a:stCxn id="243" idx="3"/>
                <a:endCxn id="245"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233">
                <a:extLst>
                  <a:ext uri="{FF2B5EF4-FFF2-40B4-BE49-F238E27FC236}">
                    <a16:creationId xmlns:a16="http://schemas.microsoft.com/office/drawing/2014/main" id="{36E146B0-9B8A-4158-BE05-4FC5666EC73D}"/>
                  </a:ext>
                </a:extLst>
              </p:cNvPr>
              <p:cNvCxnSpPr>
                <a:stCxn id="243" idx="5"/>
                <a:endCxn id="249"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BBE1E1F1-1C8F-4497-AED3-E9E0A3D56DD0}"/>
                  </a:ext>
                </a:extLst>
              </p:cNvPr>
              <p:cNvCxnSpPr>
                <a:endCxn id="251"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a:extLst>
                  <a:ext uri="{FF2B5EF4-FFF2-40B4-BE49-F238E27FC236}">
                    <a16:creationId xmlns:a16="http://schemas.microsoft.com/office/drawing/2014/main" id="{40BF6B61-290F-4372-A633-D9AE14EE0F29}"/>
                  </a:ext>
                </a:extLst>
              </p:cNvPr>
              <p:cNvCxnSpPr>
                <a:endCxn id="239"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直接箭头连接符 236">
                <a:extLst>
                  <a:ext uri="{FF2B5EF4-FFF2-40B4-BE49-F238E27FC236}">
                    <a16:creationId xmlns:a16="http://schemas.microsoft.com/office/drawing/2014/main" id="{805A4D1F-89E8-4729-A6DC-A1F972243CDD}"/>
                  </a:ext>
                </a:extLst>
              </p:cNvPr>
              <p:cNvCxnSpPr>
                <a:cxnSpLocks/>
                <a:stCxn id="245" idx="3"/>
                <a:endCxn id="239"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E62A33C1-8033-4762-A2C5-62EF94FB206E}"/>
                  </a:ext>
                </a:extLst>
              </p:cNvPr>
              <p:cNvCxnSpPr>
                <a:stCxn id="249" idx="3"/>
                <a:endCxn id="251"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4516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down)">
                                      <p:cBhvr>
                                        <p:cTn id="7" dur="500"/>
                                        <p:tgtEl>
                                          <p:spTgt spid="150"/>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down)">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85"/>
                                        </p:tgtEl>
                                        <p:attrNameLst>
                                          <p:attrName>style.visibility</p:attrName>
                                        </p:attrNameLst>
                                      </p:cBhvr>
                                      <p:to>
                                        <p:strVal val="visible"/>
                                      </p:to>
                                    </p:set>
                                    <p:animEffect transition="in" filter="wipe(down)">
                                      <p:cBhvr>
                                        <p:cTn id="21" dur="500"/>
                                        <p:tgtEl>
                                          <p:spTgt spid="185"/>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wipe(down)">
                                      <p:cBhvr>
                                        <p:cTn id="24" dur="500"/>
                                        <p:tgtEl>
                                          <p:spTgt spid="3">
                                            <p:txEl>
                                              <p:pRg st="8" end="8"/>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wipe(down)">
                                      <p:cBhvr>
                                        <p:cTn id="27" dur="500"/>
                                        <p:tgtEl>
                                          <p:spTgt spid="3">
                                            <p:txEl>
                                              <p:pRg st="9" end="9"/>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wipe(down)">
                                      <p:cBhvr>
                                        <p:cTn id="30" dur="500"/>
                                        <p:tgtEl>
                                          <p:spTgt spid="3">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20"/>
                                        </p:tgtEl>
                                        <p:attrNameLst>
                                          <p:attrName>style.visibility</p:attrName>
                                        </p:attrNameLst>
                                      </p:cBhvr>
                                      <p:to>
                                        <p:strVal val="visible"/>
                                      </p:to>
                                    </p:set>
                                    <p:animEffect transition="in" filter="wipe(down)">
                                      <p:cBhvr>
                                        <p:cTn id="35" dur="500"/>
                                        <p:tgtEl>
                                          <p:spTgt spid="220"/>
                                        </p:tgtEl>
                                      </p:cBhvr>
                                    </p:animEffect>
                                  </p:childTnLst>
                                </p:cTn>
                              </p:par>
                              <p:par>
                                <p:cTn id="36" presetID="22" presetClass="entr" presetSubtype="4"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wipe(down)">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AF616-C1EE-460F-B03F-4ED5555432D3}"/>
              </a:ext>
            </a:extLst>
          </p:cNvPr>
          <p:cNvSpPr>
            <a:spLocks noGrp="1"/>
          </p:cNvSpPr>
          <p:nvPr>
            <p:ph type="title"/>
          </p:nvPr>
        </p:nvSpPr>
        <p:spPr/>
        <p:txBody>
          <a:bodyPr/>
          <a:lstStyle/>
          <a:p>
            <a:r>
              <a:rPr lang="zh-CN" altLang="en-US" dirty="0"/>
              <a:t>变量消去</a:t>
            </a:r>
            <a:r>
              <a:rPr lang="en-US" altLang="zh-CN" dirty="0"/>
              <a:t>(Variable Elimination)</a:t>
            </a:r>
            <a:endParaRPr lang="zh-CN" altLang="en-US" dirty="0"/>
          </a:p>
        </p:txBody>
      </p:sp>
      <p:sp>
        <p:nvSpPr>
          <p:cNvPr id="3" name="内容占位符 2">
            <a:extLst>
              <a:ext uri="{FF2B5EF4-FFF2-40B4-BE49-F238E27FC236}">
                <a16:creationId xmlns:a16="http://schemas.microsoft.com/office/drawing/2014/main" id="{183D1E18-DAD0-48E1-B629-D2F495DB5E30}"/>
              </a:ext>
            </a:extLst>
          </p:cNvPr>
          <p:cNvSpPr>
            <a:spLocks noGrp="1"/>
          </p:cNvSpPr>
          <p:nvPr>
            <p:ph idx="1"/>
          </p:nvPr>
        </p:nvSpPr>
        <p:spPr/>
        <p:txBody>
          <a:bodyPr/>
          <a:lstStyle/>
          <a:p>
            <a:r>
              <a:rPr lang="zh-CN" altLang="en-US" dirty="0"/>
              <a:t>通过证据变量减少因子</a:t>
            </a:r>
            <a:endParaRPr lang="en-US" altLang="zh-CN" dirty="0"/>
          </a:p>
          <a:p>
            <a:pPr lvl="1"/>
            <a:r>
              <a:rPr lang="zh-CN" altLang="en-US" dirty="0"/>
              <a:t>获得变量集</a:t>
            </a:r>
            <a:r>
              <a:rPr lang="el-GR" altLang="zh-CN" dirty="0">
                <a:latin typeface="Cambria Math" panose="02040503050406030204" pitchFamily="18" charset="0"/>
                <a:ea typeface="Cambria Math" panose="02040503050406030204" pitchFamily="18" charset="0"/>
              </a:rPr>
              <a:t>Φ</a:t>
            </a:r>
            <a:endParaRPr lang="en-US" altLang="zh-CN" dirty="0">
              <a:latin typeface="Cambria Math" panose="02040503050406030204" pitchFamily="18" charset="0"/>
              <a:ea typeface="Cambria Math" panose="02040503050406030204" pitchFamily="18" charset="0"/>
            </a:endParaRPr>
          </a:p>
          <a:p>
            <a:r>
              <a:rPr lang="zh-CN" altLang="el-GR" dirty="0">
                <a:latin typeface="Cambria Math" panose="02040503050406030204" pitchFamily="18" charset="0"/>
              </a:rPr>
              <a:t>对</a:t>
            </a:r>
            <a:r>
              <a:rPr lang="zh-CN" altLang="en-US" dirty="0">
                <a:latin typeface="Cambria Math" panose="02040503050406030204" pitchFamily="18" charset="0"/>
              </a:rPr>
              <a:t>每一个不是问题变量的变量</a:t>
            </a:r>
            <a:r>
              <a:rPr lang="en-US" altLang="zh-CN" dirty="0">
                <a:latin typeface="Cambria Math" panose="02040503050406030204" pitchFamily="18" charset="0"/>
              </a:rPr>
              <a:t>Z</a:t>
            </a:r>
          </a:p>
          <a:p>
            <a:pPr lvl="1"/>
            <a:r>
              <a:rPr lang="zh-CN" altLang="en-US" dirty="0">
                <a:latin typeface="Cambria Math" panose="02040503050406030204" pitchFamily="18" charset="0"/>
              </a:rPr>
              <a:t>把</a:t>
            </a:r>
            <a:r>
              <a:rPr lang="en-US" altLang="zh-CN" dirty="0">
                <a:latin typeface="Cambria Math" panose="02040503050406030204" pitchFamily="18" charset="0"/>
              </a:rPr>
              <a:t>Z</a:t>
            </a:r>
            <a:r>
              <a:rPr lang="zh-CN" altLang="en-US" dirty="0">
                <a:latin typeface="Cambria Math" panose="02040503050406030204" pitchFamily="18" charset="0"/>
              </a:rPr>
              <a:t>从</a:t>
            </a:r>
            <a:r>
              <a:rPr lang="el-GR" altLang="zh-CN" dirty="0">
                <a:latin typeface="Cambria Math" panose="02040503050406030204" pitchFamily="18" charset="0"/>
                <a:ea typeface="Cambria Math" panose="02040503050406030204" pitchFamily="18" charset="0"/>
              </a:rPr>
              <a:t>Φ</a:t>
            </a:r>
            <a:r>
              <a:rPr lang="zh-CN" altLang="en-US" dirty="0">
                <a:latin typeface="Cambria Math" panose="02040503050406030204" pitchFamily="18" charset="0"/>
                <a:ea typeface="Cambria Math" panose="02040503050406030204" pitchFamily="18" charset="0"/>
              </a:rPr>
              <a:t>消去</a:t>
            </a:r>
            <a:endParaRPr lang="en-US" altLang="zh-CN" dirty="0">
              <a:latin typeface="Cambria Math" panose="02040503050406030204" pitchFamily="18" charset="0"/>
              <a:ea typeface="Cambria Math" panose="02040503050406030204" pitchFamily="18" charset="0"/>
            </a:endParaRPr>
          </a:p>
          <a:p>
            <a:r>
              <a:rPr lang="zh-CN" altLang="en-US" dirty="0">
                <a:latin typeface="Cambria Math" panose="02040503050406030204" pitchFamily="18" charset="0"/>
              </a:rPr>
              <a:t>把剩下的因子都乘起来</a:t>
            </a:r>
            <a:endParaRPr lang="en-US" altLang="zh-CN" dirty="0">
              <a:latin typeface="Cambria Math" panose="02040503050406030204" pitchFamily="18" charset="0"/>
            </a:endParaRPr>
          </a:p>
          <a:p>
            <a:r>
              <a:rPr lang="zh-CN" altLang="en-US" dirty="0">
                <a:latin typeface="Cambria Math" panose="02040503050406030204" pitchFamily="18" charset="0"/>
              </a:rPr>
              <a:t>重归一化得到分布</a:t>
            </a:r>
            <a:endParaRPr lang="en-US" altLang="zh-CN" dirty="0"/>
          </a:p>
          <a:p>
            <a:endParaRPr lang="zh-CN" altLang="en-US" dirty="0"/>
          </a:p>
        </p:txBody>
      </p:sp>
    </p:spTree>
    <p:extLst>
      <p:ext uri="{BB962C8B-B14F-4D97-AF65-F5344CB8AC3E}">
        <p14:creationId xmlns:p14="http://schemas.microsoft.com/office/powerpoint/2010/main" val="637654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A7498-F3CD-4C10-A2F3-2A73B5DDCAD6}"/>
              </a:ext>
            </a:extLst>
          </p:cNvPr>
          <p:cNvSpPr>
            <a:spLocks noGrp="1"/>
          </p:cNvSpPr>
          <p:nvPr>
            <p:ph type="title"/>
          </p:nvPr>
        </p:nvSpPr>
        <p:spPr/>
        <p:txBody>
          <a:bodyPr/>
          <a:lstStyle/>
          <a:p>
            <a:r>
              <a:rPr lang="zh-CN" altLang="en-US" dirty="0"/>
              <a:t>变量消去顺序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47F9CB-FD60-49DF-ABE8-E74708B882E6}"/>
                  </a:ext>
                </a:extLst>
              </p:cNvPr>
              <p:cNvSpPr>
                <a:spLocks noGrp="1"/>
              </p:cNvSpPr>
              <p:nvPr>
                <p:ph idx="1"/>
              </p:nvPr>
            </p:nvSpPr>
            <p:spPr>
              <a:xfrm>
                <a:off x="838200" y="1825625"/>
                <a:ext cx="10515600" cy="4351338"/>
              </a:xfrm>
            </p:spPr>
            <p:txBody>
              <a:bodyPr>
                <a:normAutofit/>
              </a:bodyPr>
              <a:lstStyle/>
              <a:p>
                <a14:m>
                  <m:oMath xmlns:m="http://schemas.openxmlformats.org/officeDocument/2006/math">
                    <m:sSub>
                      <m:sSubPr>
                        <m:ctrlPr>
                          <a:rPr lang="en-US" altLang="zh-CN" i="1" smtClean="0">
                            <a:solidFill>
                              <a:schemeClr val="accent4">
                                <a:lumMod val="75000"/>
                              </a:schemeClr>
                            </a:solidFill>
                            <a:latin typeface="Cambria Math" panose="02040503050406030204" pitchFamily="18" charset="0"/>
                            <a:ea typeface="Cambria Math" panose="02040503050406030204" pitchFamily="18" charset="0"/>
                          </a:rPr>
                        </m:ctrlPr>
                      </m:sSubPr>
                      <m:e>
                        <m:r>
                          <a:rPr lang="zh-CN" altLang="en-US" i="1" smtClean="0">
                            <a:solidFill>
                              <a:schemeClr val="accent4">
                                <a:lumMod val="75000"/>
                              </a:schemeClr>
                            </a:solidFill>
                            <a:latin typeface="Cambria Math" panose="02040503050406030204" pitchFamily="18" charset="0"/>
                            <a:ea typeface="Cambria Math" panose="02040503050406030204" pitchFamily="18" charset="0"/>
                          </a:rPr>
                          <m:t>𝜏</m:t>
                        </m:r>
                      </m:e>
                      <m:sub>
                        <m:r>
                          <a:rPr lang="en-US" altLang="zh-CN" b="0" i="1" smtClean="0">
                            <a:solidFill>
                              <a:schemeClr val="accent4">
                                <a:lumMod val="75000"/>
                              </a:schemeClr>
                            </a:solidFill>
                            <a:latin typeface="Cambria Math" panose="02040503050406030204" pitchFamily="18" charset="0"/>
                            <a:ea typeface="Cambria Math" panose="02040503050406030204" pitchFamily="18" charset="0"/>
                          </a:rPr>
                          <m:t>1</m:t>
                        </m:r>
                      </m:sub>
                    </m:sSub>
                    <m:d>
                      <m:dPr>
                        <m:ctrlPr>
                          <a:rPr lang="en-US" altLang="zh-CN" b="0" i="1" smtClean="0">
                            <a:solidFill>
                              <a:schemeClr val="accent4">
                                <a:lumMod val="75000"/>
                              </a:schemeClr>
                            </a:solidFill>
                            <a:latin typeface="Cambria Math" panose="02040503050406030204" pitchFamily="18" charset="0"/>
                            <a:ea typeface="Cambria Math" panose="02040503050406030204" pitchFamily="18" charset="0"/>
                          </a:rPr>
                        </m:ctrlPr>
                      </m:dPr>
                      <m:e>
                        <m:r>
                          <a:rPr lang="en-US" altLang="zh-CN" b="0" i="1" smtClean="0">
                            <a:solidFill>
                              <a:schemeClr val="accent4">
                                <a:lumMod val="75000"/>
                              </a:schemeClr>
                            </a:solidFill>
                            <a:latin typeface="Cambria Math" panose="02040503050406030204" pitchFamily="18" charset="0"/>
                            <a:ea typeface="Cambria Math" panose="02040503050406030204" pitchFamily="18" charset="0"/>
                          </a:rPr>
                          <m:t>𝐷</m:t>
                        </m:r>
                      </m:e>
                    </m:d>
                    <m:r>
                      <a:rPr lang="en-US" altLang="zh-CN" i="1" smtClean="0">
                        <a:solidFill>
                          <a:schemeClr val="accent4">
                            <a:lumMod val="75000"/>
                          </a:schemeClr>
                        </a:solidFill>
                        <a:latin typeface="Cambria Math" panose="02040503050406030204" pitchFamily="18" charset="0"/>
                        <a:ea typeface="Cambria Math" panose="02040503050406030204" pitchFamily="18" charset="0"/>
                      </a:rPr>
                      <m:t>=</m:t>
                    </m:r>
                    <m:nary>
                      <m:naryPr>
                        <m:chr m:val="∑"/>
                        <m:limLoc m:val="subSup"/>
                        <m:supHide m:val="on"/>
                        <m:ctrlPr>
                          <a:rPr lang="en-US" altLang="zh-CN" i="1">
                            <a:solidFill>
                              <a:schemeClr val="accent4">
                                <a:lumMod val="75000"/>
                              </a:schemeClr>
                            </a:solidFill>
                            <a:latin typeface="Cambria Math" panose="02040503050406030204" pitchFamily="18" charset="0"/>
                            <a:ea typeface="Cambria Math" panose="02040503050406030204" pitchFamily="18" charset="0"/>
                          </a:rPr>
                        </m:ctrlPr>
                      </m:naryPr>
                      <m:sub>
                        <m:r>
                          <m:rPr>
                            <m:brk m:alnAt="9"/>
                          </m:rPr>
                          <a:rPr lang="en-US" altLang="zh-CN" i="1">
                            <a:solidFill>
                              <a:schemeClr val="accent4">
                                <a:lumMod val="75000"/>
                              </a:schemeClr>
                            </a:solidFill>
                            <a:latin typeface="Cambria Math" panose="02040503050406030204" pitchFamily="18" charset="0"/>
                            <a:ea typeface="Cambria Math" panose="02040503050406030204" pitchFamily="18" charset="0"/>
                          </a:rPr>
                          <m:t>𝐶</m:t>
                        </m:r>
                      </m:sub>
                      <m:sup/>
                      <m:e>
                        <m:sSub>
                          <m:sSubPr>
                            <m:ctrlPr>
                              <a:rPr lang="en-US" altLang="zh-CN" i="1">
                                <a:solidFill>
                                  <a:schemeClr val="accent4">
                                    <a:lumMod val="75000"/>
                                  </a:schemeClr>
                                </a:solidFill>
                                <a:latin typeface="Cambria Math" panose="02040503050406030204" pitchFamily="18" charset="0"/>
                                <a:ea typeface="Cambria Math" panose="02040503050406030204" pitchFamily="18" charset="0"/>
                              </a:rPr>
                            </m:ctrlPr>
                          </m:sSubPr>
                          <m:e>
                            <m:r>
                              <m:rPr>
                                <m:sty m:val="p"/>
                              </m:rPr>
                              <a:rPr lang="el-GR" altLang="zh-CN" i="1">
                                <a:solidFill>
                                  <a:schemeClr val="accent4">
                                    <a:lumMod val="75000"/>
                                  </a:schemeClr>
                                </a:solidFill>
                                <a:latin typeface="Cambria Math" panose="02040503050406030204" pitchFamily="18" charset="0"/>
                                <a:ea typeface="Cambria Math" panose="02040503050406030204" pitchFamily="18" charset="0"/>
                              </a:rPr>
                              <m:t>ϕ</m:t>
                            </m:r>
                          </m:e>
                          <m:sub>
                            <m:r>
                              <a:rPr lang="en-US" altLang="zh-CN" i="1">
                                <a:solidFill>
                                  <a:schemeClr val="accent4">
                                    <a:lumMod val="75000"/>
                                  </a:schemeClr>
                                </a:solidFill>
                                <a:latin typeface="Cambria Math" panose="02040503050406030204" pitchFamily="18" charset="0"/>
                                <a:ea typeface="Cambria Math" panose="02040503050406030204" pitchFamily="18" charset="0"/>
                              </a:rPr>
                              <m:t>𝐷</m:t>
                            </m:r>
                          </m:sub>
                        </m:sSub>
                        <m:d>
                          <m:dPr>
                            <m:ctrlPr>
                              <a:rPr lang="en-US" altLang="zh-CN" i="1">
                                <a:solidFill>
                                  <a:schemeClr val="accent4">
                                    <a:lumMod val="75000"/>
                                  </a:schemeClr>
                                </a:solidFill>
                                <a:latin typeface="Cambria Math" panose="02040503050406030204" pitchFamily="18" charset="0"/>
                                <a:ea typeface="Cambria Math" panose="02040503050406030204" pitchFamily="18" charset="0"/>
                              </a:rPr>
                            </m:ctrlPr>
                          </m:dPr>
                          <m:e>
                            <m:r>
                              <a:rPr lang="en-US" altLang="zh-CN" i="1">
                                <a:solidFill>
                                  <a:schemeClr val="accent4">
                                    <a:lumMod val="75000"/>
                                  </a:schemeClr>
                                </a:solidFill>
                                <a:latin typeface="Cambria Math" panose="02040503050406030204" pitchFamily="18" charset="0"/>
                                <a:ea typeface="Cambria Math" panose="02040503050406030204" pitchFamily="18" charset="0"/>
                              </a:rPr>
                              <m:t>𝐶</m:t>
                            </m:r>
                            <m:r>
                              <a:rPr lang="en-US" altLang="zh-CN" i="1">
                                <a:solidFill>
                                  <a:schemeClr val="accent4">
                                    <a:lumMod val="75000"/>
                                  </a:schemeClr>
                                </a:solidFill>
                                <a:latin typeface="Cambria Math" panose="02040503050406030204" pitchFamily="18" charset="0"/>
                                <a:ea typeface="Cambria Math" panose="02040503050406030204" pitchFamily="18" charset="0"/>
                              </a:rPr>
                              <m:t>,</m:t>
                            </m:r>
                            <m:r>
                              <a:rPr lang="en-US" altLang="zh-CN" i="1">
                                <a:solidFill>
                                  <a:schemeClr val="accent4">
                                    <a:lumMod val="75000"/>
                                  </a:schemeClr>
                                </a:solidFill>
                                <a:latin typeface="Cambria Math" panose="02040503050406030204" pitchFamily="18" charset="0"/>
                                <a:ea typeface="Cambria Math" panose="02040503050406030204" pitchFamily="18" charset="0"/>
                              </a:rPr>
                              <m:t>𝐷</m:t>
                            </m:r>
                          </m:e>
                        </m:d>
                        <m:sSub>
                          <m:sSubPr>
                            <m:ctrlPr>
                              <a:rPr lang="en-US" altLang="zh-CN" i="1">
                                <a:solidFill>
                                  <a:schemeClr val="accent4">
                                    <a:lumMod val="75000"/>
                                  </a:schemeClr>
                                </a:solidFill>
                                <a:latin typeface="Cambria Math" panose="02040503050406030204" pitchFamily="18" charset="0"/>
                                <a:ea typeface="Cambria Math" panose="02040503050406030204" pitchFamily="18" charset="0"/>
                              </a:rPr>
                            </m:ctrlPr>
                          </m:sSubPr>
                          <m:e>
                            <m:r>
                              <m:rPr>
                                <m:sty m:val="p"/>
                              </m:rPr>
                              <a:rPr lang="el-GR" altLang="zh-CN" i="1">
                                <a:solidFill>
                                  <a:schemeClr val="accent4">
                                    <a:lumMod val="75000"/>
                                  </a:schemeClr>
                                </a:solidFill>
                                <a:latin typeface="Cambria Math" panose="02040503050406030204" pitchFamily="18" charset="0"/>
                                <a:ea typeface="Cambria Math" panose="02040503050406030204" pitchFamily="18" charset="0"/>
                              </a:rPr>
                              <m:t>ϕ</m:t>
                            </m:r>
                          </m:e>
                          <m:sub>
                            <m:r>
                              <a:rPr lang="en-US" altLang="zh-CN" i="1">
                                <a:solidFill>
                                  <a:schemeClr val="accent4">
                                    <a:lumMod val="75000"/>
                                  </a:schemeClr>
                                </a:solidFill>
                                <a:latin typeface="Cambria Math" panose="02040503050406030204" pitchFamily="18" charset="0"/>
                                <a:ea typeface="Cambria Math" panose="02040503050406030204" pitchFamily="18" charset="0"/>
                              </a:rPr>
                              <m:t>𝐶</m:t>
                            </m:r>
                          </m:sub>
                        </m:sSub>
                        <m:d>
                          <m:dPr>
                            <m:ctrlPr>
                              <a:rPr lang="en-US" altLang="zh-CN" i="1">
                                <a:solidFill>
                                  <a:schemeClr val="accent4">
                                    <a:lumMod val="75000"/>
                                  </a:schemeClr>
                                </a:solidFill>
                                <a:latin typeface="Cambria Math" panose="02040503050406030204" pitchFamily="18" charset="0"/>
                                <a:ea typeface="Cambria Math" panose="02040503050406030204" pitchFamily="18" charset="0"/>
                              </a:rPr>
                            </m:ctrlPr>
                          </m:dPr>
                          <m:e>
                            <m:r>
                              <a:rPr lang="en-US" altLang="zh-CN" i="1">
                                <a:solidFill>
                                  <a:schemeClr val="accent4">
                                    <a:lumMod val="75000"/>
                                  </a:schemeClr>
                                </a:solidFill>
                                <a:latin typeface="Cambria Math" panose="02040503050406030204" pitchFamily="18" charset="0"/>
                                <a:ea typeface="Cambria Math" panose="02040503050406030204" pitchFamily="18" charset="0"/>
                              </a:rPr>
                              <m:t>𝐶</m:t>
                            </m:r>
                          </m:e>
                        </m:d>
                      </m:e>
                    </m:nary>
                  </m:oMath>
                </a14:m>
                <a:endParaRPr lang="en-US" altLang="zh-CN" dirty="0">
                  <a:ea typeface="Cambria Math" panose="02040503050406030204" pitchFamily="18" charset="0"/>
                </a:endParaRPr>
              </a:p>
              <a:p>
                <a14:m>
                  <m:oMath xmlns:m="http://schemas.openxmlformats.org/officeDocument/2006/math">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zh-CN" altLang="en-US" i="1">
                            <a:solidFill>
                              <a:srgbClr val="FF0000"/>
                            </a:solidFill>
                            <a:latin typeface="Cambria Math" panose="02040503050406030204" pitchFamily="18" charset="0"/>
                            <a:ea typeface="Cambria Math" panose="02040503050406030204" pitchFamily="18" charset="0"/>
                          </a:rPr>
                          <m:t>𝜏</m:t>
                        </m:r>
                      </m:e>
                      <m:sub>
                        <m:r>
                          <a:rPr lang="en-US" altLang="zh-CN" i="1">
                            <a:solidFill>
                              <a:srgbClr val="FF0000"/>
                            </a:solidFill>
                            <a:latin typeface="Cambria Math" panose="02040503050406030204" pitchFamily="18" charset="0"/>
                            <a:ea typeface="Cambria Math" panose="02040503050406030204" pitchFamily="18" charset="0"/>
                          </a:rPr>
                          <m:t>2</m:t>
                        </m:r>
                      </m:sub>
                    </m:sSub>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𝐺</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𝐼</m:t>
                        </m:r>
                      </m:e>
                    </m:d>
                    <m:r>
                      <a:rPr lang="en-US" altLang="zh-CN" b="0" i="1" smtClean="0">
                        <a:solidFill>
                          <a:srgbClr val="FF0000"/>
                        </a:solidFill>
                        <a:latin typeface="Cambria Math" panose="02040503050406030204" pitchFamily="18" charset="0"/>
                        <a:ea typeface="Cambria Math" panose="02040503050406030204" pitchFamily="18" charset="0"/>
                      </a:rPr>
                      <m:t>=</m:t>
                    </m:r>
                    <m:nary>
                      <m:naryPr>
                        <m:chr m:val="∑"/>
                        <m:limLoc m:val="subSup"/>
                        <m:supHide m:val="on"/>
                        <m:ctrlPr>
                          <a:rPr lang="en-US" altLang="zh-CN" i="1">
                            <a:solidFill>
                              <a:srgbClr val="FF0000"/>
                            </a:solidFill>
                            <a:latin typeface="Cambria Math" panose="02040503050406030204" pitchFamily="18" charset="0"/>
                            <a:ea typeface="Cambria Math" panose="02040503050406030204" pitchFamily="18" charset="0"/>
                          </a:rPr>
                        </m:ctrlPr>
                      </m:naryPr>
                      <m:sub>
                        <m:r>
                          <m:rPr>
                            <m:brk m:alnAt="9"/>
                          </m:rPr>
                          <a:rPr lang="en-US" altLang="zh-CN" i="1">
                            <a:solidFill>
                              <a:srgbClr val="FF0000"/>
                            </a:solidFill>
                            <a:latin typeface="Cambria Math" panose="02040503050406030204" pitchFamily="18" charset="0"/>
                            <a:ea typeface="Cambria Math" panose="02040503050406030204" pitchFamily="18" charset="0"/>
                          </a:rPr>
                          <m:t>𝐷</m:t>
                        </m:r>
                      </m:sub>
                      <m:sup/>
                      <m:e>
                        <m:sSub>
                          <m:sSubPr>
                            <m:ctrlPr>
                              <a:rPr lang="en-US" altLang="zh-CN" i="1">
                                <a:solidFill>
                                  <a:srgbClr val="FF0000"/>
                                </a:solidFill>
                                <a:latin typeface="Cambria Math" panose="02040503050406030204" pitchFamily="18" charset="0"/>
                                <a:ea typeface="Cambria Math" panose="02040503050406030204" pitchFamily="18" charset="0"/>
                              </a:rPr>
                            </m:ctrlPr>
                          </m:sSubPr>
                          <m:e>
                            <m:r>
                              <m:rPr>
                                <m:sty m:val="p"/>
                              </m:rPr>
                              <a:rPr lang="el-GR" altLang="zh-CN" i="1">
                                <a:solidFill>
                                  <a:srgbClr val="FF0000"/>
                                </a:solidFill>
                                <a:latin typeface="Cambria Math" panose="02040503050406030204" pitchFamily="18" charset="0"/>
                                <a:ea typeface="Cambria Math" panose="02040503050406030204" pitchFamily="18" charset="0"/>
                              </a:rPr>
                              <m:t>ϕ</m:t>
                            </m:r>
                          </m:e>
                          <m:sub>
                            <m:r>
                              <a:rPr lang="en-US" altLang="zh-CN" i="1">
                                <a:solidFill>
                                  <a:srgbClr val="FF0000"/>
                                </a:solidFill>
                                <a:latin typeface="Cambria Math" panose="02040503050406030204" pitchFamily="18" charset="0"/>
                                <a:ea typeface="Cambria Math" panose="02040503050406030204" pitchFamily="18" charset="0"/>
                              </a:rPr>
                              <m:t>𝐺</m:t>
                            </m:r>
                          </m:sub>
                        </m:sSub>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𝐺</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𝐼</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𝐷</m:t>
                            </m:r>
                          </m:e>
                        </m:d>
                        <m:sSub>
                          <m:sSubPr>
                            <m:ctrlPr>
                              <a:rPr lang="en-US" altLang="zh-CN" i="1">
                                <a:solidFill>
                                  <a:srgbClr val="FF0000"/>
                                </a:solidFill>
                                <a:latin typeface="Cambria Math" panose="02040503050406030204" pitchFamily="18" charset="0"/>
                                <a:ea typeface="Cambria Math" panose="02040503050406030204" pitchFamily="18" charset="0"/>
                              </a:rPr>
                            </m:ctrlPr>
                          </m:sSubPr>
                          <m:e>
                            <m:r>
                              <a:rPr lang="zh-CN" altLang="en-US" i="1">
                                <a:solidFill>
                                  <a:srgbClr val="FF0000"/>
                                </a:solidFill>
                                <a:latin typeface="Cambria Math" panose="02040503050406030204" pitchFamily="18" charset="0"/>
                                <a:ea typeface="Cambria Math" panose="02040503050406030204" pitchFamily="18" charset="0"/>
                              </a:rPr>
                              <m:t>𝜏</m:t>
                            </m:r>
                          </m:e>
                          <m:sub>
                            <m:r>
                              <a:rPr lang="en-US" altLang="zh-CN" i="1">
                                <a:solidFill>
                                  <a:srgbClr val="FF0000"/>
                                </a:solidFill>
                                <a:latin typeface="Cambria Math" panose="02040503050406030204" pitchFamily="18" charset="0"/>
                                <a:ea typeface="Cambria Math" panose="02040503050406030204" pitchFamily="18" charset="0"/>
                              </a:rPr>
                              <m:t>1</m:t>
                            </m:r>
                          </m:sub>
                        </m:sSub>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𝐷</m:t>
                            </m:r>
                          </m:e>
                        </m:d>
                      </m:e>
                    </m:nary>
                  </m:oMath>
                </a14:m>
                <a:endParaRPr lang="en-US" altLang="zh-CN" dirty="0">
                  <a:ea typeface="Cambria Math" panose="02040503050406030204" pitchFamily="18" charset="0"/>
                </a:endParaRPr>
              </a:p>
              <a:p>
                <a14:m>
                  <m:oMath xmlns:m="http://schemas.openxmlformats.org/officeDocument/2006/math">
                    <m:sSub>
                      <m:sSubPr>
                        <m:ctrlPr>
                          <a:rPr lang="en-US" altLang="zh-CN" i="1" smtClean="0">
                            <a:solidFill>
                              <a:srgbClr val="FF3399"/>
                            </a:solidFill>
                            <a:latin typeface="Cambria Math" panose="02040503050406030204" pitchFamily="18" charset="0"/>
                            <a:ea typeface="Cambria Math" panose="02040503050406030204" pitchFamily="18" charset="0"/>
                          </a:rPr>
                        </m:ctrlPr>
                      </m:sSubPr>
                      <m:e>
                        <m:r>
                          <a:rPr lang="zh-CN" altLang="en-US" i="1">
                            <a:solidFill>
                              <a:srgbClr val="FF3399"/>
                            </a:solidFill>
                            <a:latin typeface="Cambria Math" panose="02040503050406030204" pitchFamily="18" charset="0"/>
                            <a:ea typeface="Cambria Math" panose="02040503050406030204" pitchFamily="18" charset="0"/>
                          </a:rPr>
                          <m:t>𝜏</m:t>
                        </m:r>
                      </m:e>
                      <m:sub>
                        <m:r>
                          <a:rPr lang="en-US" altLang="zh-CN" i="1">
                            <a:solidFill>
                              <a:srgbClr val="FF3399"/>
                            </a:solidFill>
                            <a:latin typeface="Cambria Math" panose="02040503050406030204" pitchFamily="18" charset="0"/>
                            <a:ea typeface="Cambria Math" panose="02040503050406030204" pitchFamily="18" charset="0"/>
                          </a:rPr>
                          <m:t>3</m:t>
                        </m:r>
                      </m:sub>
                    </m:sSub>
                    <m:d>
                      <m:dPr>
                        <m:ctrlPr>
                          <a:rPr lang="en-US" altLang="zh-CN" i="1">
                            <a:solidFill>
                              <a:srgbClr val="FF3399"/>
                            </a:solidFill>
                            <a:latin typeface="Cambria Math" panose="02040503050406030204" pitchFamily="18" charset="0"/>
                            <a:ea typeface="Cambria Math" panose="02040503050406030204" pitchFamily="18" charset="0"/>
                          </a:rPr>
                        </m:ctrlPr>
                      </m:dPr>
                      <m:e>
                        <m:r>
                          <a:rPr lang="en-US" altLang="zh-CN" i="1">
                            <a:solidFill>
                              <a:srgbClr val="FF3399"/>
                            </a:solidFill>
                            <a:latin typeface="Cambria Math" panose="02040503050406030204" pitchFamily="18" charset="0"/>
                            <a:ea typeface="Cambria Math" panose="02040503050406030204" pitchFamily="18" charset="0"/>
                          </a:rPr>
                          <m:t>𝑆</m:t>
                        </m:r>
                        <m:r>
                          <a:rPr lang="en-US" altLang="zh-CN" i="1">
                            <a:solidFill>
                              <a:srgbClr val="FF3399"/>
                            </a:solidFill>
                            <a:latin typeface="Cambria Math" panose="02040503050406030204" pitchFamily="18" charset="0"/>
                            <a:ea typeface="Cambria Math" panose="02040503050406030204" pitchFamily="18" charset="0"/>
                          </a:rPr>
                          <m:t>,</m:t>
                        </m:r>
                        <m:r>
                          <a:rPr lang="en-US" altLang="zh-CN" i="1">
                            <a:solidFill>
                              <a:srgbClr val="FF3399"/>
                            </a:solidFill>
                            <a:latin typeface="Cambria Math" panose="02040503050406030204" pitchFamily="18" charset="0"/>
                            <a:ea typeface="Cambria Math" panose="02040503050406030204" pitchFamily="18" charset="0"/>
                          </a:rPr>
                          <m:t>𝐺</m:t>
                        </m:r>
                      </m:e>
                    </m:d>
                    <m:r>
                      <a:rPr lang="en-US" altLang="zh-CN" b="0" i="1" smtClean="0">
                        <a:solidFill>
                          <a:srgbClr val="FF3399"/>
                        </a:solidFill>
                        <a:latin typeface="Cambria Math" panose="02040503050406030204" pitchFamily="18" charset="0"/>
                        <a:ea typeface="Cambria Math" panose="02040503050406030204" pitchFamily="18" charset="0"/>
                      </a:rPr>
                      <m:t>=</m:t>
                    </m:r>
                    <m:nary>
                      <m:naryPr>
                        <m:chr m:val="∑"/>
                        <m:limLoc m:val="subSup"/>
                        <m:supHide m:val="on"/>
                        <m:ctrlPr>
                          <a:rPr lang="en-US" altLang="zh-CN" i="1">
                            <a:solidFill>
                              <a:srgbClr val="FF3399"/>
                            </a:solidFill>
                            <a:latin typeface="Cambria Math" panose="02040503050406030204" pitchFamily="18" charset="0"/>
                            <a:ea typeface="Cambria Math" panose="02040503050406030204" pitchFamily="18" charset="0"/>
                          </a:rPr>
                        </m:ctrlPr>
                      </m:naryPr>
                      <m:sub>
                        <m:r>
                          <m:rPr>
                            <m:brk m:alnAt="9"/>
                          </m:rPr>
                          <a:rPr lang="en-US" altLang="zh-CN" i="1">
                            <a:solidFill>
                              <a:srgbClr val="FF3399"/>
                            </a:solidFill>
                            <a:latin typeface="Cambria Math" panose="02040503050406030204" pitchFamily="18" charset="0"/>
                            <a:ea typeface="Cambria Math" panose="02040503050406030204" pitchFamily="18" charset="0"/>
                          </a:rPr>
                          <m:t>𝐼</m:t>
                        </m:r>
                      </m:sub>
                      <m:sup/>
                      <m:e>
                        <m:sSub>
                          <m:sSubPr>
                            <m:ctrlPr>
                              <a:rPr lang="en-US" altLang="zh-CN" i="1">
                                <a:solidFill>
                                  <a:srgbClr val="FF3399"/>
                                </a:solidFill>
                                <a:latin typeface="Cambria Math" panose="02040503050406030204" pitchFamily="18" charset="0"/>
                                <a:ea typeface="Cambria Math" panose="02040503050406030204" pitchFamily="18" charset="0"/>
                              </a:rPr>
                            </m:ctrlPr>
                          </m:sSubPr>
                          <m:e>
                            <m:r>
                              <m:rPr>
                                <m:sty m:val="p"/>
                              </m:rPr>
                              <a:rPr lang="el-GR" altLang="zh-CN" i="1">
                                <a:solidFill>
                                  <a:srgbClr val="FF3399"/>
                                </a:solidFill>
                                <a:latin typeface="Cambria Math" panose="02040503050406030204" pitchFamily="18" charset="0"/>
                                <a:ea typeface="Cambria Math" panose="02040503050406030204" pitchFamily="18" charset="0"/>
                              </a:rPr>
                              <m:t>ϕ</m:t>
                            </m:r>
                          </m:e>
                          <m:sub>
                            <m:r>
                              <a:rPr lang="en-US" altLang="zh-CN" i="1">
                                <a:solidFill>
                                  <a:srgbClr val="FF3399"/>
                                </a:solidFill>
                                <a:latin typeface="Cambria Math" panose="02040503050406030204" pitchFamily="18" charset="0"/>
                                <a:ea typeface="Cambria Math" panose="02040503050406030204" pitchFamily="18" charset="0"/>
                              </a:rPr>
                              <m:t>𝑆</m:t>
                            </m:r>
                          </m:sub>
                        </m:sSub>
                        <m:d>
                          <m:dPr>
                            <m:ctrlPr>
                              <a:rPr lang="en-US" altLang="zh-CN" i="1">
                                <a:solidFill>
                                  <a:srgbClr val="FF3399"/>
                                </a:solidFill>
                                <a:latin typeface="Cambria Math" panose="02040503050406030204" pitchFamily="18" charset="0"/>
                                <a:ea typeface="Cambria Math" panose="02040503050406030204" pitchFamily="18" charset="0"/>
                              </a:rPr>
                            </m:ctrlPr>
                          </m:dPr>
                          <m:e>
                            <m:r>
                              <a:rPr lang="en-US" altLang="zh-CN" i="1">
                                <a:solidFill>
                                  <a:srgbClr val="FF3399"/>
                                </a:solidFill>
                                <a:latin typeface="Cambria Math" panose="02040503050406030204" pitchFamily="18" charset="0"/>
                                <a:ea typeface="Cambria Math" panose="02040503050406030204" pitchFamily="18" charset="0"/>
                              </a:rPr>
                              <m:t>𝑆</m:t>
                            </m:r>
                            <m:r>
                              <a:rPr lang="en-US" altLang="zh-CN" i="1">
                                <a:solidFill>
                                  <a:srgbClr val="FF3399"/>
                                </a:solidFill>
                                <a:latin typeface="Cambria Math" panose="02040503050406030204" pitchFamily="18" charset="0"/>
                                <a:ea typeface="Cambria Math" panose="02040503050406030204" pitchFamily="18" charset="0"/>
                              </a:rPr>
                              <m:t>,</m:t>
                            </m:r>
                            <m:r>
                              <a:rPr lang="en-US" altLang="zh-CN" i="1">
                                <a:solidFill>
                                  <a:srgbClr val="FF3399"/>
                                </a:solidFill>
                                <a:latin typeface="Cambria Math" panose="02040503050406030204" pitchFamily="18" charset="0"/>
                                <a:ea typeface="Cambria Math" panose="02040503050406030204" pitchFamily="18" charset="0"/>
                              </a:rPr>
                              <m:t>𝐼</m:t>
                            </m:r>
                          </m:e>
                        </m:d>
                        <m:sSub>
                          <m:sSubPr>
                            <m:ctrlPr>
                              <a:rPr lang="en-US" altLang="zh-CN" i="1">
                                <a:solidFill>
                                  <a:srgbClr val="FF3399"/>
                                </a:solidFill>
                                <a:latin typeface="Cambria Math" panose="02040503050406030204" pitchFamily="18" charset="0"/>
                                <a:ea typeface="Cambria Math" panose="02040503050406030204" pitchFamily="18" charset="0"/>
                              </a:rPr>
                            </m:ctrlPr>
                          </m:sSubPr>
                          <m:e>
                            <m:r>
                              <m:rPr>
                                <m:sty m:val="p"/>
                              </m:rPr>
                              <a:rPr lang="el-GR" altLang="zh-CN" i="1">
                                <a:solidFill>
                                  <a:srgbClr val="FF3399"/>
                                </a:solidFill>
                                <a:latin typeface="Cambria Math" panose="02040503050406030204" pitchFamily="18" charset="0"/>
                                <a:ea typeface="Cambria Math" panose="02040503050406030204" pitchFamily="18" charset="0"/>
                              </a:rPr>
                              <m:t>ϕ</m:t>
                            </m:r>
                          </m:e>
                          <m:sub>
                            <m:r>
                              <a:rPr lang="en-US" altLang="zh-CN" i="1">
                                <a:solidFill>
                                  <a:srgbClr val="FF3399"/>
                                </a:solidFill>
                                <a:latin typeface="Cambria Math" panose="02040503050406030204" pitchFamily="18" charset="0"/>
                                <a:ea typeface="Cambria Math" panose="02040503050406030204" pitchFamily="18" charset="0"/>
                              </a:rPr>
                              <m:t>𝐼</m:t>
                            </m:r>
                          </m:sub>
                        </m:sSub>
                        <m:d>
                          <m:dPr>
                            <m:ctrlPr>
                              <a:rPr lang="en-US" altLang="zh-CN" i="1">
                                <a:solidFill>
                                  <a:srgbClr val="FF3399"/>
                                </a:solidFill>
                                <a:latin typeface="Cambria Math" panose="02040503050406030204" pitchFamily="18" charset="0"/>
                                <a:ea typeface="Cambria Math" panose="02040503050406030204" pitchFamily="18" charset="0"/>
                              </a:rPr>
                            </m:ctrlPr>
                          </m:dPr>
                          <m:e>
                            <m:r>
                              <a:rPr lang="en-US" altLang="zh-CN" i="1">
                                <a:solidFill>
                                  <a:srgbClr val="FF3399"/>
                                </a:solidFill>
                                <a:latin typeface="Cambria Math" panose="02040503050406030204" pitchFamily="18" charset="0"/>
                                <a:ea typeface="Cambria Math" panose="02040503050406030204" pitchFamily="18" charset="0"/>
                              </a:rPr>
                              <m:t>𝐼</m:t>
                            </m:r>
                          </m:e>
                        </m:d>
                        <m:sSub>
                          <m:sSubPr>
                            <m:ctrlPr>
                              <a:rPr lang="en-US" altLang="zh-CN" i="1">
                                <a:solidFill>
                                  <a:srgbClr val="FF3399"/>
                                </a:solidFill>
                                <a:latin typeface="Cambria Math" panose="02040503050406030204" pitchFamily="18" charset="0"/>
                                <a:ea typeface="Cambria Math" panose="02040503050406030204" pitchFamily="18" charset="0"/>
                              </a:rPr>
                            </m:ctrlPr>
                          </m:sSubPr>
                          <m:e>
                            <m:r>
                              <a:rPr lang="zh-CN" altLang="en-US" i="1">
                                <a:solidFill>
                                  <a:srgbClr val="FF3399"/>
                                </a:solidFill>
                                <a:latin typeface="Cambria Math" panose="02040503050406030204" pitchFamily="18" charset="0"/>
                                <a:ea typeface="Cambria Math" panose="02040503050406030204" pitchFamily="18" charset="0"/>
                              </a:rPr>
                              <m:t>𝜏</m:t>
                            </m:r>
                          </m:e>
                          <m:sub>
                            <m:r>
                              <a:rPr lang="en-US" altLang="zh-CN" i="1">
                                <a:solidFill>
                                  <a:srgbClr val="FF3399"/>
                                </a:solidFill>
                                <a:latin typeface="Cambria Math" panose="02040503050406030204" pitchFamily="18" charset="0"/>
                                <a:ea typeface="Cambria Math" panose="02040503050406030204" pitchFamily="18" charset="0"/>
                              </a:rPr>
                              <m:t>2</m:t>
                            </m:r>
                          </m:sub>
                        </m:sSub>
                        <m:d>
                          <m:dPr>
                            <m:ctrlPr>
                              <a:rPr lang="en-US" altLang="zh-CN" i="1">
                                <a:solidFill>
                                  <a:srgbClr val="FF3399"/>
                                </a:solidFill>
                                <a:latin typeface="Cambria Math" panose="02040503050406030204" pitchFamily="18" charset="0"/>
                                <a:ea typeface="Cambria Math" panose="02040503050406030204" pitchFamily="18" charset="0"/>
                              </a:rPr>
                            </m:ctrlPr>
                          </m:dPr>
                          <m:e>
                            <m:r>
                              <a:rPr lang="en-US" altLang="zh-CN" i="1">
                                <a:solidFill>
                                  <a:srgbClr val="FF3399"/>
                                </a:solidFill>
                                <a:latin typeface="Cambria Math" panose="02040503050406030204" pitchFamily="18" charset="0"/>
                                <a:ea typeface="Cambria Math" panose="02040503050406030204" pitchFamily="18" charset="0"/>
                              </a:rPr>
                              <m:t>𝐺</m:t>
                            </m:r>
                            <m:r>
                              <a:rPr lang="en-US" altLang="zh-CN" i="1">
                                <a:solidFill>
                                  <a:srgbClr val="FF3399"/>
                                </a:solidFill>
                                <a:latin typeface="Cambria Math" panose="02040503050406030204" pitchFamily="18" charset="0"/>
                                <a:ea typeface="Cambria Math" panose="02040503050406030204" pitchFamily="18" charset="0"/>
                              </a:rPr>
                              <m:t>,</m:t>
                            </m:r>
                            <m:r>
                              <a:rPr lang="en-US" altLang="zh-CN" i="1">
                                <a:solidFill>
                                  <a:srgbClr val="FF3399"/>
                                </a:solidFill>
                                <a:latin typeface="Cambria Math" panose="02040503050406030204" pitchFamily="18" charset="0"/>
                                <a:ea typeface="Cambria Math" panose="02040503050406030204" pitchFamily="18" charset="0"/>
                              </a:rPr>
                              <m:t>𝐼</m:t>
                            </m:r>
                          </m:e>
                        </m:d>
                      </m:e>
                    </m:nary>
                  </m:oMath>
                </a14:m>
                <a:endParaRPr lang="en-US" altLang="zh-CN" dirty="0">
                  <a:ea typeface="Cambria Math" panose="02040503050406030204" pitchFamily="18" charset="0"/>
                </a:endParaRPr>
              </a:p>
              <a:p>
                <a14:m>
                  <m:oMath xmlns:m="http://schemas.openxmlformats.org/officeDocument/2006/math">
                    <m:sSub>
                      <m:sSubPr>
                        <m:ctrlPr>
                          <a:rPr lang="en-US" altLang="zh-CN" i="1" smtClean="0">
                            <a:solidFill>
                              <a:schemeClr val="accent6">
                                <a:lumMod val="75000"/>
                              </a:schemeClr>
                            </a:solidFill>
                            <a:latin typeface="Cambria Math" panose="02040503050406030204" pitchFamily="18" charset="0"/>
                            <a:ea typeface="Cambria Math" panose="02040503050406030204" pitchFamily="18" charset="0"/>
                          </a:rPr>
                        </m:ctrlPr>
                      </m:sSubPr>
                      <m:e>
                        <m:r>
                          <a:rPr lang="zh-CN" altLang="en-US" i="1">
                            <a:solidFill>
                              <a:schemeClr val="accent6">
                                <a:lumMod val="75000"/>
                              </a:schemeClr>
                            </a:solidFill>
                            <a:latin typeface="Cambria Math" panose="02040503050406030204" pitchFamily="18" charset="0"/>
                            <a:ea typeface="Cambria Math" panose="02040503050406030204" pitchFamily="18" charset="0"/>
                          </a:rPr>
                          <m:t>𝜏</m:t>
                        </m:r>
                      </m:e>
                      <m:sub>
                        <m:r>
                          <a:rPr lang="en-US" altLang="zh-CN" i="1">
                            <a:solidFill>
                              <a:schemeClr val="accent6">
                                <a:lumMod val="75000"/>
                              </a:schemeClr>
                            </a:solidFill>
                            <a:latin typeface="Cambria Math" panose="02040503050406030204" pitchFamily="18" charset="0"/>
                            <a:ea typeface="Cambria Math" panose="02040503050406030204" pitchFamily="18" charset="0"/>
                          </a:rPr>
                          <m:t>4</m:t>
                        </m:r>
                      </m:sub>
                    </m:sSub>
                    <m:r>
                      <a:rPr lang="en-US" altLang="zh-CN" i="1">
                        <a:solidFill>
                          <a:schemeClr val="accent6">
                            <a:lumMod val="75000"/>
                          </a:schemeClr>
                        </a:solidFill>
                        <a:latin typeface="Cambria Math" panose="02040503050406030204" pitchFamily="18" charset="0"/>
                        <a:ea typeface="Cambria Math" panose="02040503050406030204" pitchFamily="18" charset="0"/>
                      </a:rPr>
                      <m:t>(</m:t>
                    </m:r>
                    <m:r>
                      <a:rPr lang="en-US" altLang="zh-CN" i="1">
                        <a:solidFill>
                          <a:schemeClr val="accent6">
                            <a:lumMod val="75000"/>
                          </a:schemeClr>
                        </a:solidFill>
                        <a:latin typeface="Cambria Math" panose="02040503050406030204" pitchFamily="18" charset="0"/>
                        <a:ea typeface="Cambria Math" panose="02040503050406030204" pitchFamily="18" charset="0"/>
                      </a:rPr>
                      <m:t>𝐺</m:t>
                    </m:r>
                    <m:r>
                      <a:rPr lang="en-US" altLang="zh-CN" i="1">
                        <a:solidFill>
                          <a:schemeClr val="accent6">
                            <a:lumMod val="75000"/>
                          </a:schemeClr>
                        </a:solidFill>
                        <a:latin typeface="Cambria Math" panose="02040503050406030204" pitchFamily="18" charset="0"/>
                        <a:ea typeface="Cambria Math" panose="02040503050406030204" pitchFamily="18" charset="0"/>
                      </a:rPr>
                      <m:t>,</m:t>
                    </m:r>
                    <m:r>
                      <a:rPr lang="en-US" altLang="zh-CN" i="1">
                        <a:solidFill>
                          <a:schemeClr val="accent6">
                            <a:lumMod val="75000"/>
                          </a:schemeClr>
                        </a:solidFill>
                        <a:latin typeface="Cambria Math" panose="02040503050406030204" pitchFamily="18" charset="0"/>
                        <a:ea typeface="Cambria Math" panose="02040503050406030204" pitchFamily="18" charset="0"/>
                      </a:rPr>
                      <m:t>𝐽</m:t>
                    </m:r>
                    <m:r>
                      <a:rPr lang="en-US" altLang="zh-CN" b="0" i="1" smtClean="0">
                        <a:solidFill>
                          <a:schemeClr val="accent6">
                            <a:lumMod val="75000"/>
                          </a:schemeClr>
                        </a:solidFill>
                        <a:latin typeface="Cambria Math" panose="02040503050406030204" pitchFamily="18" charset="0"/>
                        <a:ea typeface="Cambria Math" panose="02040503050406030204" pitchFamily="18" charset="0"/>
                      </a:rPr>
                      <m:t>)=</m:t>
                    </m:r>
                    <m:nary>
                      <m:naryPr>
                        <m:chr m:val="∑"/>
                        <m:limLoc m:val="subSup"/>
                        <m:supHide m:val="on"/>
                        <m:ctrlPr>
                          <a:rPr lang="en-US" altLang="zh-CN" i="1">
                            <a:solidFill>
                              <a:schemeClr val="accent6">
                                <a:lumMod val="75000"/>
                              </a:schemeClr>
                            </a:solidFill>
                            <a:latin typeface="Cambria Math" panose="02040503050406030204" pitchFamily="18" charset="0"/>
                            <a:ea typeface="Cambria Math" panose="02040503050406030204" pitchFamily="18" charset="0"/>
                          </a:rPr>
                        </m:ctrlPr>
                      </m:naryPr>
                      <m:sub>
                        <m:r>
                          <m:rPr>
                            <m:brk m:alnAt="9"/>
                          </m:rPr>
                          <a:rPr lang="en-US" altLang="zh-CN" i="1">
                            <a:solidFill>
                              <a:schemeClr val="accent6">
                                <a:lumMod val="75000"/>
                              </a:schemeClr>
                            </a:solidFill>
                            <a:latin typeface="Cambria Math" panose="02040503050406030204" pitchFamily="18" charset="0"/>
                            <a:ea typeface="Cambria Math" panose="02040503050406030204" pitchFamily="18" charset="0"/>
                          </a:rPr>
                          <m:t>𝐻</m:t>
                        </m:r>
                      </m:sub>
                      <m:sup/>
                      <m:e>
                        <m:sSub>
                          <m:sSubPr>
                            <m:ctrlPr>
                              <a:rPr lang="en-US" altLang="zh-CN" i="1">
                                <a:solidFill>
                                  <a:schemeClr val="accent6">
                                    <a:lumMod val="75000"/>
                                  </a:schemeClr>
                                </a:solidFill>
                                <a:latin typeface="Cambria Math" panose="02040503050406030204" pitchFamily="18" charset="0"/>
                                <a:ea typeface="Cambria Math" panose="02040503050406030204" pitchFamily="18" charset="0"/>
                              </a:rPr>
                            </m:ctrlPr>
                          </m:sSubPr>
                          <m:e>
                            <m:r>
                              <m:rPr>
                                <m:sty m:val="p"/>
                              </m:rPr>
                              <a:rPr lang="el-GR" altLang="zh-CN" i="1">
                                <a:solidFill>
                                  <a:schemeClr val="accent6">
                                    <a:lumMod val="75000"/>
                                  </a:schemeClr>
                                </a:solidFill>
                                <a:latin typeface="Cambria Math" panose="02040503050406030204" pitchFamily="18" charset="0"/>
                                <a:ea typeface="Cambria Math" panose="02040503050406030204" pitchFamily="18" charset="0"/>
                              </a:rPr>
                              <m:t>ϕ</m:t>
                            </m:r>
                          </m:e>
                          <m:sub>
                            <m:r>
                              <a:rPr lang="en-US" altLang="zh-CN" i="1">
                                <a:solidFill>
                                  <a:schemeClr val="accent6">
                                    <a:lumMod val="75000"/>
                                  </a:schemeClr>
                                </a:solidFill>
                                <a:latin typeface="Cambria Math" panose="02040503050406030204" pitchFamily="18" charset="0"/>
                                <a:ea typeface="Cambria Math" panose="02040503050406030204" pitchFamily="18" charset="0"/>
                              </a:rPr>
                              <m:t>𝐻</m:t>
                            </m:r>
                          </m:sub>
                        </m:sSub>
                        <m:d>
                          <m:dPr>
                            <m:ctrlPr>
                              <a:rPr lang="en-US" altLang="zh-CN" i="1">
                                <a:solidFill>
                                  <a:schemeClr val="accent6">
                                    <a:lumMod val="75000"/>
                                  </a:schemeClr>
                                </a:solidFill>
                                <a:latin typeface="Cambria Math" panose="02040503050406030204" pitchFamily="18" charset="0"/>
                                <a:ea typeface="Cambria Math" panose="02040503050406030204" pitchFamily="18" charset="0"/>
                              </a:rPr>
                            </m:ctrlPr>
                          </m:dPr>
                          <m:e>
                            <m:r>
                              <a:rPr lang="en-US" altLang="zh-CN" i="1">
                                <a:solidFill>
                                  <a:schemeClr val="accent6">
                                    <a:lumMod val="75000"/>
                                  </a:schemeClr>
                                </a:solidFill>
                                <a:latin typeface="Cambria Math" panose="02040503050406030204" pitchFamily="18" charset="0"/>
                                <a:ea typeface="Cambria Math" panose="02040503050406030204" pitchFamily="18" charset="0"/>
                              </a:rPr>
                              <m:t>𝐻</m:t>
                            </m:r>
                            <m:r>
                              <a:rPr lang="en-US" altLang="zh-CN" i="1">
                                <a:solidFill>
                                  <a:schemeClr val="accent6">
                                    <a:lumMod val="75000"/>
                                  </a:schemeClr>
                                </a:solidFill>
                                <a:latin typeface="Cambria Math" panose="02040503050406030204" pitchFamily="18" charset="0"/>
                                <a:ea typeface="Cambria Math" panose="02040503050406030204" pitchFamily="18" charset="0"/>
                              </a:rPr>
                              <m:t>,</m:t>
                            </m:r>
                            <m:r>
                              <a:rPr lang="en-US" altLang="zh-CN" i="1">
                                <a:solidFill>
                                  <a:schemeClr val="accent6">
                                    <a:lumMod val="75000"/>
                                  </a:schemeClr>
                                </a:solidFill>
                                <a:latin typeface="Cambria Math" panose="02040503050406030204" pitchFamily="18" charset="0"/>
                                <a:ea typeface="Cambria Math" panose="02040503050406030204" pitchFamily="18" charset="0"/>
                              </a:rPr>
                              <m:t>𝐽</m:t>
                            </m:r>
                            <m:r>
                              <a:rPr lang="en-US" altLang="zh-CN" i="1">
                                <a:solidFill>
                                  <a:schemeClr val="accent6">
                                    <a:lumMod val="75000"/>
                                  </a:schemeClr>
                                </a:solidFill>
                                <a:latin typeface="Cambria Math" panose="02040503050406030204" pitchFamily="18" charset="0"/>
                                <a:ea typeface="Cambria Math" panose="02040503050406030204" pitchFamily="18" charset="0"/>
                              </a:rPr>
                              <m:t>,</m:t>
                            </m:r>
                            <m:r>
                              <a:rPr lang="en-US" altLang="zh-CN" i="1">
                                <a:solidFill>
                                  <a:schemeClr val="accent6">
                                    <a:lumMod val="75000"/>
                                  </a:schemeClr>
                                </a:solidFill>
                                <a:latin typeface="Cambria Math" panose="02040503050406030204" pitchFamily="18" charset="0"/>
                                <a:ea typeface="Cambria Math" panose="02040503050406030204" pitchFamily="18" charset="0"/>
                              </a:rPr>
                              <m:t>𝐺</m:t>
                            </m:r>
                          </m:e>
                        </m:d>
                      </m:e>
                    </m:nary>
                  </m:oMath>
                </a14:m>
                <a:endParaRPr lang="en-US" altLang="zh-CN" dirty="0"/>
              </a:p>
              <a:p>
                <a14:m>
                  <m:oMath xmlns:m="http://schemas.openxmlformats.org/officeDocument/2006/math">
                    <m:sSub>
                      <m:sSubPr>
                        <m:ctrlPr>
                          <a:rPr lang="en-US" altLang="zh-CN" i="1" smtClean="0">
                            <a:solidFill>
                              <a:srgbClr val="66FFFF"/>
                            </a:solidFill>
                            <a:latin typeface="Cambria Math" panose="02040503050406030204" pitchFamily="18" charset="0"/>
                            <a:ea typeface="Cambria Math" panose="02040503050406030204" pitchFamily="18" charset="0"/>
                          </a:rPr>
                        </m:ctrlPr>
                      </m:sSubPr>
                      <m:e>
                        <m:r>
                          <a:rPr lang="zh-CN" altLang="en-US" i="1">
                            <a:solidFill>
                              <a:srgbClr val="66FFFF"/>
                            </a:solidFill>
                            <a:latin typeface="Cambria Math" panose="02040503050406030204" pitchFamily="18" charset="0"/>
                            <a:ea typeface="Cambria Math" panose="02040503050406030204" pitchFamily="18" charset="0"/>
                          </a:rPr>
                          <m:t>𝜏</m:t>
                        </m:r>
                      </m:e>
                      <m:sub>
                        <m:r>
                          <a:rPr lang="en-US" altLang="zh-CN" i="1">
                            <a:solidFill>
                              <a:srgbClr val="66FFFF"/>
                            </a:solidFill>
                            <a:latin typeface="Cambria Math" panose="02040503050406030204" pitchFamily="18" charset="0"/>
                            <a:ea typeface="Cambria Math" panose="02040503050406030204" pitchFamily="18" charset="0"/>
                          </a:rPr>
                          <m:t>5</m:t>
                        </m:r>
                      </m:sub>
                    </m:sSub>
                    <m:r>
                      <a:rPr lang="en-US" altLang="zh-CN" i="1">
                        <a:solidFill>
                          <a:srgbClr val="66FFFF"/>
                        </a:solidFill>
                        <a:latin typeface="Cambria Math" panose="02040503050406030204" pitchFamily="18" charset="0"/>
                        <a:ea typeface="Cambria Math" panose="02040503050406030204" pitchFamily="18" charset="0"/>
                      </a:rPr>
                      <m:t>(</m:t>
                    </m:r>
                    <m:r>
                      <a:rPr lang="en-US" altLang="zh-CN" i="1">
                        <a:solidFill>
                          <a:srgbClr val="66FFFF"/>
                        </a:solidFill>
                        <a:latin typeface="Cambria Math" panose="02040503050406030204" pitchFamily="18" charset="0"/>
                        <a:ea typeface="Cambria Math" panose="02040503050406030204" pitchFamily="18" charset="0"/>
                      </a:rPr>
                      <m:t>𝐿</m:t>
                    </m:r>
                    <m:r>
                      <a:rPr lang="en-US" altLang="zh-CN" i="1">
                        <a:solidFill>
                          <a:srgbClr val="66FFFF"/>
                        </a:solidFill>
                        <a:latin typeface="Cambria Math" panose="02040503050406030204" pitchFamily="18" charset="0"/>
                        <a:ea typeface="Cambria Math" panose="02040503050406030204" pitchFamily="18" charset="0"/>
                      </a:rPr>
                      <m:t>,</m:t>
                    </m:r>
                    <m:r>
                      <a:rPr lang="en-US" altLang="zh-CN" i="1">
                        <a:solidFill>
                          <a:srgbClr val="66FFFF"/>
                        </a:solidFill>
                        <a:latin typeface="Cambria Math" panose="02040503050406030204" pitchFamily="18" charset="0"/>
                        <a:ea typeface="Cambria Math" panose="02040503050406030204" pitchFamily="18" charset="0"/>
                      </a:rPr>
                      <m:t>𝑆</m:t>
                    </m:r>
                    <m:r>
                      <a:rPr lang="en-US" altLang="zh-CN" i="1">
                        <a:solidFill>
                          <a:srgbClr val="66FFFF"/>
                        </a:solidFill>
                        <a:latin typeface="Cambria Math" panose="02040503050406030204" pitchFamily="18" charset="0"/>
                        <a:ea typeface="Cambria Math" panose="02040503050406030204" pitchFamily="18" charset="0"/>
                      </a:rPr>
                      <m:t>,</m:t>
                    </m:r>
                    <m:r>
                      <a:rPr lang="en-US" altLang="zh-CN" i="1">
                        <a:solidFill>
                          <a:srgbClr val="66FFFF"/>
                        </a:solidFill>
                        <a:latin typeface="Cambria Math" panose="02040503050406030204" pitchFamily="18" charset="0"/>
                        <a:ea typeface="Cambria Math" panose="02040503050406030204" pitchFamily="18" charset="0"/>
                      </a:rPr>
                      <m:t>𝐽</m:t>
                    </m:r>
                    <m:r>
                      <a:rPr lang="en-US" altLang="zh-CN" i="1">
                        <a:solidFill>
                          <a:srgbClr val="66FFFF"/>
                        </a:solidFill>
                        <a:latin typeface="Cambria Math" panose="02040503050406030204" pitchFamily="18" charset="0"/>
                        <a:ea typeface="Cambria Math" panose="02040503050406030204" pitchFamily="18" charset="0"/>
                      </a:rPr>
                      <m:t>)=</m:t>
                    </m:r>
                    <m:nary>
                      <m:naryPr>
                        <m:chr m:val="∑"/>
                        <m:limLoc m:val="subSup"/>
                        <m:supHide m:val="on"/>
                        <m:ctrlPr>
                          <a:rPr lang="en-US" altLang="zh-CN" i="1">
                            <a:solidFill>
                              <a:srgbClr val="66FFFF"/>
                            </a:solidFill>
                            <a:latin typeface="Cambria Math" panose="02040503050406030204" pitchFamily="18" charset="0"/>
                            <a:ea typeface="Cambria Math" panose="02040503050406030204" pitchFamily="18" charset="0"/>
                          </a:rPr>
                        </m:ctrlPr>
                      </m:naryPr>
                      <m:sub>
                        <m:r>
                          <m:rPr>
                            <m:brk m:alnAt="9"/>
                          </m:rPr>
                          <a:rPr lang="en-US" altLang="zh-CN" i="1">
                            <a:solidFill>
                              <a:srgbClr val="66FFFF"/>
                            </a:solidFill>
                            <a:latin typeface="Cambria Math" panose="02040503050406030204" pitchFamily="18" charset="0"/>
                            <a:ea typeface="Cambria Math" panose="02040503050406030204" pitchFamily="18" charset="0"/>
                          </a:rPr>
                          <m:t>𝐺</m:t>
                        </m:r>
                      </m:sub>
                      <m:sup/>
                      <m:e>
                        <m:sSub>
                          <m:sSubPr>
                            <m:ctrlPr>
                              <a:rPr lang="en-US" altLang="zh-CN" i="1">
                                <a:solidFill>
                                  <a:srgbClr val="66FFFF"/>
                                </a:solidFill>
                                <a:latin typeface="Cambria Math" panose="02040503050406030204" pitchFamily="18" charset="0"/>
                                <a:ea typeface="Cambria Math" panose="02040503050406030204" pitchFamily="18" charset="0"/>
                              </a:rPr>
                            </m:ctrlPr>
                          </m:sSubPr>
                          <m:e>
                            <m:r>
                              <m:rPr>
                                <m:sty m:val="p"/>
                              </m:rPr>
                              <a:rPr lang="el-GR" altLang="zh-CN" i="1">
                                <a:solidFill>
                                  <a:srgbClr val="66FFFF"/>
                                </a:solidFill>
                                <a:latin typeface="Cambria Math" panose="02040503050406030204" pitchFamily="18" charset="0"/>
                                <a:ea typeface="Cambria Math" panose="02040503050406030204" pitchFamily="18" charset="0"/>
                              </a:rPr>
                              <m:t>ϕ</m:t>
                            </m:r>
                          </m:e>
                          <m:sub>
                            <m:r>
                              <a:rPr lang="en-US" altLang="zh-CN" i="1">
                                <a:solidFill>
                                  <a:srgbClr val="66FFFF"/>
                                </a:solidFill>
                                <a:latin typeface="Cambria Math" panose="02040503050406030204" pitchFamily="18" charset="0"/>
                                <a:ea typeface="Cambria Math" panose="02040503050406030204" pitchFamily="18" charset="0"/>
                              </a:rPr>
                              <m:t>𝐿</m:t>
                            </m:r>
                          </m:sub>
                        </m:sSub>
                        <m:d>
                          <m:dPr>
                            <m:ctrlPr>
                              <a:rPr lang="en-US" altLang="zh-CN" i="1">
                                <a:solidFill>
                                  <a:srgbClr val="66FFFF"/>
                                </a:solidFill>
                                <a:latin typeface="Cambria Math" panose="02040503050406030204" pitchFamily="18" charset="0"/>
                                <a:ea typeface="Cambria Math" panose="02040503050406030204" pitchFamily="18" charset="0"/>
                              </a:rPr>
                            </m:ctrlPr>
                          </m:dPr>
                          <m:e>
                            <m:r>
                              <a:rPr lang="en-US" altLang="zh-CN" i="1">
                                <a:solidFill>
                                  <a:srgbClr val="66FFFF"/>
                                </a:solidFill>
                                <a:latin typeface="Cambria Math" panose="02040503050406030204" pitchFamily="18" charset="0"/>
                                <a:ea typeface="Cambria Math" panose="02040503050406030204" pitchFamily="18" charset="0"/>
                              </a:rPr>
                              <m:t>𝐿</m:t>
                            </m:r>
                            <m:r>
                              <a:rPr lang="en-US" altLang="zh-CN" i="1">
                                <a:solidFill>
                                  <a:srgbClr val="66FFFF"/>
                                </a:solidFill>
                                <a:latin typeface="Cambria Math" panose="02040503050406030204" pitchFamily="18" charset="0"/>
                                <a:ea typeface="Cambria Math" panose="02040503050406030204" pitchFamily="18" charset="0"/>
                              </a:rPr>
                              <m:t>,</m:t>
                            </m:r>
                            <m:r>
                              <a:rPr lang="en-US" altLang="zh-CN" i="1">
                                <a:solidFill>
                                  <a:srgbClr val="66FFFF"/>
                                </a:solidFill>
                                <a:latin typeface="Cambria Math" panose="02040503050406030204" pitchFamily="18" charset="0"/>
                                <a:ea typeface="Cambria Math" panose="02040503050406030204" pitchFamily="18" charset="0"/>
                              </a:rPr>
                              <m:t>𝐺</m:t>
                            </m:r>
                          </m:e>
                        </m:d>
                        <m:sSub>
                          <m:sSubPr>
                            <m:ctrlPr>
                              <a:rPr lang="en-US" altLang="zh-CN" i="1">
                                <a:solidFill>
                                  <a:srgbClr val="66FFFF"/>
                                </a:solidFill>
                                <a:latin typeface="Cambria Math" panose="02040503050406030204" pitchFamily="18" charset="0"/>
                                <a:ea typeface="Cambria Math" panose="02040503050406030204" pitchFamily="18" charset="0"/>
                              </a:rPr>
                            </m:ctrlPr>
                          </m:sSubPr>
                          <m:e>
                            <m:r>
                              <a:rPr lang="zh-CN" altLang="en-US" i="1">
                                <a:solidFill>
                                  <a:srgbClr val="66FFFF"/>
                                </a:solidFill>
                                <a:latin typeface="Cambria Math" panose="02040503050406030204" pitchFamily="18" charset="0"/>
                                <a:ea typeface="Cambria Math" panose="02040503050406030204" pitchFamily="18" charset="0"/>
                              </a:rPr>
                              <m:t>𝜏</m:t>
                            </m:r>
                          </m:e>
                          <m:sub>
                            <m:r>
                              <a:rPr lang="en-US" altLang="zh-CN" i="1">
                                <a:solidFill>
                                  <a:srgbClr val="66FFFF"/>
                                </a:solidFill>
                                <a:latin typeface="Cambria Math" panose="02040503050406030204" pitchFamily="18" charset="0"/>
                                <a:ea typeface="Cambria Math" panose="02040503050406030204" pitchFamily="18" charset="0"/>
                              </a:rPr>
                              <m:t>3</m:t>
                            </m:r>
                          </m:sub>
                        </m:sSub>
                        <m:r>
                          <a:rPr lang="en-US" altLang="zh-CN" i="1">
                            <a:solidFill>
                              <a:srgbClr val="66FFFF"/>
                            </a:solidFill>
                            <a:latin typeface="Cambria Math" panose="02040503050406030204" pitchFamily="18" charset="0"/>
                            <a:ea typeface="Cambria Math" panose="02040503050406030204" pitchFamily="18" charset="0"/>
                          </a:rPr>
                          <m:t>(</m:t>
                        </m:r>
                        <m:r>
                          <a:rPr lang="en-US" altLang="zh-CN" i="1">
                            <a:solidFill>
                              <a:srgbClr val="66FFFF"/>
                            </a:solidFill>
                            <a:latin typeface="Cambria Math" panose="02040503050406030204" pitchFamily="18" charset="0"/>
                            <a:ea typeface="Cambria Math" panose="02040503050406030204" pitchFamily="18" charset="0"/>
                          </a:rPr>
                          <m:t>𝑆</m:t>
                        </m:r>
                        <m:r>
                          <a:rPr lang="en-US" altLang="zh-CN" i="1">
                            <a:solidFill>
                              <a:srgbClr val="66FFFF"/>
                            </a:solidFill>
                            <a:latin typeface="Cambria Math" panose="02040503050406030204" pitchFamily="18" charset="0"/>
                            <a:ea typeface="Cambria Math" panose="02040503050406030204" pitchFamily="18" charset="0"/>
                          </a:rPr>
                          <m:t>,</m:t>
                        </m:r>
                        <m:r>
                          <a:rPr lang="en-US" altLang="zh-CN" i="1">
                            <a:solidFill>
                              <a:srgbClr val="66FFFF"/>
                            </a:solidFill>
                            <a:latin typeface="Cambria Math" panose="02040503050406030204" pitchFamily="18" charset="0"/>
                            <a:ea typeface="Cambria Math" panose="02040503050406030204" pitchFamily="18" charset="0"/>
                          </a:rPr>
                          <m:t>𝐺</m:t>
                        </m:r>
                        <m:r>
                          <a:rPr lang="en-US" altLang="zh-CN" i="1">
                            <a:solidFill>
                              <a:srgbClr val="66FFFF"/>
                            </a:solidFill>
                            <a:latin typeface="Cambria Math" panose="02040503050406030204" pitchFamily="18" charset="0"/>
                            <a:ea typeface="Cambria Math" panose="02040503050406030204" pitchFamily="18" charset="0"/>
                          </a:rPr>
                          <m:t>)</m:t>
                        </m:r>
                        <m:sSub>
                          <m:sSubPr>
                            <m:ctrlPr>
                              <a:rPr lang="en-US" altLang="zh-CN" i="1">
                                <a:solidFill>
                                  <a:srgbClr val="66FFFF"/>
                                </a:solidFill>
                                <a:latin typeface="Cambria Math" panose="02040503050406030204" pitchFamily="18" charset="0"/>
                                <a:ea typeface="Cambria Math" panose="02040503050406030204" pitchFamily="18" charset="0"/>
                              </a:rPr>
                            </m:ctrlPr>
                          </m:sSubPr>
                          <m:e>
                            <m:r>
                              <a:rPr lang="zh-CN" altLang="en-US" i="1">
                                <a:solidFill>
                                  <a:srgbClr val="66FFFF"/>
                                </a:solidFill>
                                <a:latin typeface="Cambria Math" panose="02040503050406030204" pitchFamily="18" charset="0"/>
                                <a:ea typeface="Cambria Math" panose="02040503050406030204" pitchFamily="18" charset="0"/>
                              </a:rPr>
                              <m:t>𝜏</m:t>
                            </m:r>
                          </m:e>
                          <m:sub>
                            <m:r>
                              <a:rPr lang="en-US" altLang="zh-CN" i="1">
                                <a:solidFill>
                                  <a:srgbClr val="66FFFF"/>
                                </a:solidFill>
                                <a:latin typeface="Cambria Math" panose="02040503050406030204" pitchFamily="18" charset="0"/>
                                <a:ea typeface="Cambria Math" panose="02040503050406030204" pitchFamily="18" charset="0"/>
                              </a:rPr>
                              <m:t>4</m:t>
                            </m:r>
                          </m:sub>
                        </m:sSub>
                        <m:r>
                          <a:rPr lang="en-US" altLang="zh-CN" i="1">
                            <a:solidFill>
                              <a:srgbClr val="66FFFF"/>
                            </a:solidFill>
                            <a:latin typeface="Cambria Math" panose="02040503050406030204" pitchFamily="18" charset="0"/>
                            <a:ea typeface="Cambria Math" panose="02040503050406030204" pitchFamily="18" charset="0"/>
                          </a:rPr>
                          <m:t>(</m:t>
                        </m:r>
                        <m:r>
                          <a:rPr lang="en-US" altLang="zh-CN" i="1">
                            <a:solidFill>
                              <a:srgbClr val="66FFFF"/>
                            </a:solidFill>
                            <a:latin typeface="Cambria Math" panose="02040503050406030204" pitchFamily="18" charset="0"/>
                            <a:ea typeface="Cambria Math" panose="02040503050406030204" pitchFamily="18" charset="0"/>
                          </a:rPr>
                          <m:t>𝐺</m:t>
                        </m:r>
                        <m:r>
                          <a:rPr lang="en-US" altLang="zh-CN" i="1">
                            <a:solidFill>
                              <a:srgbClr val="66FFFF"/>
                            </a:solidFill>
                            <a:latin typeface="Cambria Math" panose="02040503050406030204" pitchFamily="18" charset="0"/>
                            <a:ea typeface="Cambria Math" panose="02040503050406030204" pitchFamily="18" charset="0"/>
                          </a:rPr>
                          <m:t>,</m:t>
                        </m:r>
                        <m:r>
                          <a:rPr lang="en-US" altLang="zh-CN" i="1">
                            <a:solidFill>
                              <a:srgbClr val="66FFFF"/>
                            </a:solidFill>
                            <a:latin typeface="Cambria Math" panose="02040503050406030204" pitchFamily="18" charset="0"/>
                            <a:ea typeface="Cambria Math" panose="02040503050406030204" pitchFamily="18" charset="0"/>
                          </a:rPr>
                          <m:t>𝐽</m:t>
                        </m:r>
                      </m:e>
                    </m:nary>
                    <m:r>
                      <a:rPr lang="en-US" altLang="zh-CN" b="0" i="1" smtClean="0">
                        <a:solidFill>
                          <a:srgbClr val="66FFFF"/>
                        </a:solidFill>
                        <a:latin typeface="Cambria Math" panose="02040503050406030204" pitchFamily="18" charset="0"/>
                        <a:ea typeface="Cambria Math" panose="02040503050406030204" pitchFamily="18" charset="0"/>
                      </a:rPr>
                      <m:t>)</m:t>
                    </m:r>
                  </m:oMath>
                </a14:m>
                <a:endParaRPr lang="en-US" altLang="zh-CN" b="0" dirty="0">
                  <a:solidFill>
                    <a:srgbClr val="66FFFF"/>
                  </a:solidFill>
                  <a:ea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6</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nary>
                      <m:naryPr>
                        <m:chr m:val="∑"/>
                        <m:limLoc m:val="subSup"/>
                        <m:supHide m:val="on"/>
                        <m:ctrlPr>
                          <a:rPr lang="en-US" altLang="zh-CN" i="1">
                            <a:latin typeface="Cambria Math" panose="02040503050406030204" pitchFamily="18" charset="0"/>
                            <a:ea typeface="Cambria Math" panose="02040503050406030204" pitchFamily="18" charset="0"/>
                          </a:rPr>
                        </m:ctrlPr>
                      </m:naryPr>
                      <m:sub>
                        <m:r>
                          <m:rPr>
                            <m:brk m:alnAt="9"/>
                          </m:rPr>
                          <a:rPr lang="en-US" altLang="zh-CN" i="1">
                            <a:latin typeface="Cambria Math" panose="02040503050406030204" pitchFamily="18" charset="0"/>
                            <a:ea typeface="Cambria Math" panose="02040503050406030204" pitchFamily="18" charset="0"/>
                          </a:rPr>
                          <m:t>𝐿</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sub>
                      <m:sup/>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ϕ</m:t>
                            </m:r>
                          </m:e>
                          <m:sub>
                            <m:r>
                              <a:rPr lang="en-US" altLang="zh-CN" i="1">
                                <a:latin typeface="Cambria Math" panose="02040503050406030204" pitchFamily="18" charset="0"/>
                                <a:ea typeface="Cambria Math" panose="02040503050406030204" pitchFamily="18" charset="0"/>
                              </a:rPr>
                              <m:t>𝐽</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e>
                        </m:d>
                      </m:e>
                    </m:nary>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5</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oMath>
                </a14:m>
                <a:endParaRPr lang="en-US" altLang="zh-CN" i="1" dirty="0">
                  <a:latin typeface="Cambria Math" panose="02040503050406030204" pitchFamily="18" charset="0"/>
                  <a:ea typeface="Cambria Math" panose="02040503050406030204" pitchFamily="18" charset="0"/>
                </a:endParaRPr>
              </a:p>
              <a:p>
                <a:pPr marL="0" indent="0">
                  <a:buNone/>
                </a:pPr>
                <a:endParaRPr lang="en-US" altLang="zh-CN" b="0" dirty="0">
                  <a:ea typeface="Cambria Math" panose="02040503050406030204" pitchFamily="18" charset="0"/>
                </a:endParaRPr>
              </a:p>
              <a:p>
                <a:endParaRPr lang="en-US" altLang="zh-CN"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7447F9CB-FD60-49DF-ABE8-E74708B882E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a:stretch>
              </a:blipFill>
            </p:spPr>
            <p:txBody>
              <a:bodyPr/>
              <a:lstStyle/>
              <a:p>
                <a:r>
                  <a:rPr lang="zh-CN" altLang="en-US">
                    <a:noFill/>
                  </a:rPr>
                  <a:t> </a:t>
                </a:r>
              </a:p>
            </p:txBody>
          </p:sp>
        </mc:Fallback>
      </mc:AlternateContent>
      <p:grpSp>
        <p:nvGrpSpPr>
          <p:cNvPr id="65" name="组合 64">
            <a:extLst>
              <a:ext uri="{FF2B5EF4-FFF2-40B4-BE49-F238E27FC236}">
                <a16:creationId xmlns:a16="http://schemas.microsoft.com/office/drawing/2014/main" id="{40F7BCC3-D736-441A-8240-F2ADBF5E0148}"/>
              </a:ext>
            </a:extLst>
          </p:cNvPr>
          <p:cNvGrpSpPr/>
          <p:nvPr/>
        </p:nvGrpSpPr>
        <p:grpSpPr>
          <a:xfrm>
            <a:off x="8118033" y="2056193"/>
            <a:ext cx="2982558" cy="3890202"/>
            <a:chOff x="8118033" y="2056193"/>
            <a:chExt cx="2982558" cy="3890202"/>
          </a:xfrm>
        </p:grpSpPr>
        <p:grpSp>
          <p:nvGrpSpPr>
            <p:cNvPr id="58" name="组合 57">
              <a:extLst>
                <a:ext uri="{FF2B5EF4-FFF2-40B4-BE49-F238E27FC236}">
                  <a16:creationId xmlns:a16="http://schemas.microsoft.com/office/drawing/2014/main" id="{7E261DF7-66DA-4721-95C7-9E0F6696E6B7}"/>
                </a:ext>
              </a:extLst>
            </p:cNvPr>
            <p:cNvGrpSpPr/>
            <p:nvPr/>
          </p:nvGrpSpPr>
          <p:grpSpPr>
            <a:xfrm>
              <a:off x="8118033" y="2056193"/>
              <a:ext cx="2982558" cy="3890202"/>
              <a:chOff x="8948026" y="2602673"/>
              <a:chExt cx="2982558" cy="3890202"/>
            </a:xfrm>
          </p:grpSpPr>
          <p:cxnSp>
            <p:nvCxnSpPr>
              <p:cNvPr id="50" name="直接连接符 49">
                <a:extLst>
                  <a:ext uri="{FF2B5EF4-FFF2-40B4-BE49-F238E27FC236}">
                    <a16:creationId xmlns:a16="http://schemas.microsoft.com/office/drawing/2014/main" id="{6327A131-AAC6-43DF-A938-F1F4CB6D3503}"/>
                  </a:ext>
                </a:extLst>
              </p:cNvPr>
              <p:cNvCxnSpPr>
                <a:stCxn id="31" idx="5"/>
                <a:endCxn id="35" idx="1"/>
              </p:cNvCxnSpPr>
              <p:nvPr/>
            </p:nvCxnSpPr>
            <p:spPr>
              <a:xfrm>
                <a:off x="10196855" y="5401650"/>
                <a:ext cx="421544" cy="2068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33C3B8B0-F8C7-42CC-B948-9A2F47A635D3}"/>
                  </a:ext>
                </a:extLst>
              </p:cNvPr>
              <p:cNvGrpSpPr/>
              <p:nvPr/>
            </p:nvGrpSpPr>
            <p:grpSpPr>
              <a:xfrm>
                <a:off x="8948026" y="2602673"/>
                <a:ext cx="2982558" cy="3890202"/>
                <a:chOff x="8948026" y="2602673"/>
                <a:chExt cx="2982558" cy="3890202"/>
              </a:xfrm>
            </p:grpSpPr>
            <p:grpSp>
              <p:nvGrpSpPr>
                <p:cNvPr id="6" name="组合 5">
                  <a:extLst>
                    <a:ext uri="{FF2B5EF4-FFF2-40B4-BE49-F238E27FC236}">
                      <a16:creationId xmlns:a16="http://schemas.microsoft.com/office/drawing/2014/main" id="{FEAB6544-2D56-4127-8AB8-A997319156B3}"/>
                    </a:ext>
                  </a:extLst>
                </p:cNvPr>
                <p:cNvGrpSpPr/>
                <p:nvPr/>
              </p:nvGrpSpPr>
              <p:grpSpPr>
                <a:xfrm>
                  <a:off x="8948026" y="2602673"/>
                  <a:ext cx="2982558" cy="3890202"/>
                  <a:chOff x="7959579" y="2595138"/>
                  <a:chExt cx="2982558" cy="3890202"/>
                </a:xfrm>
              </p:grpSpPr>
              <p:grpSp>
                <p:nvGrpSpPr>
                  <p:cNvPr id="7" name="组合 6">
                    <a:extLst>
                      <a:ext uri="{FF2B5EF4-FFF2-40B4-BE49-F238E27FC236}">
                        <a16:creationId xmlns:a16="http://schemas.microsoft.com/office/drawing/2014/main" id="{D9B37A9F-BF74-4DAA-81CB-C2DA3AD0159E}"/>
                      </a:ext>
                    </a:extLst>
                  </p:cNvPr>
                  <p:cNvGrpSpPr/>
                  <p:nvPr/>
                </p:nvGrpSpPr>
                <p:grpSpPr>
                  <a:xfrm>
                    <a:off x="7959581" y="2595138"/>
                    <a:ext cx="530087" cy="530087"/>
                    <a:chOff x="5950226" y="3617843"/>
                    <a:chExt cx="530087" cy="530087"/>
                  </a:xfrm>
                </p:grpSpPr>
                <p:sp>
                  <p:nvSpPr>
                    <p:cNvPr id="37" name="椭圆 36">
                      <a:extLst>
                        <a:ext uri="{FF2B5EF4-FFF2-40B4-BE49-F238E27FC236}">
                          <a16:creationId xmlns:a16="http://schemas.microsoft.com/office/drawing/2014/main" id="{9547FA1A-3AAA-4283-85B2-FFFDADE46F74}"/>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8" name="文本框 37">
                      <a:extLst>
                        <a:ext uri="{FF2B5EF4-FFF2-40B4-BE49-F238E27FC236}">
                          <a16:creationId xmlns:a16="http://schemas.microsoft.com/office/drawing/2014/main" id="{37A9CE77-A2A3-43E2-810F-04F8EE2C8FCD}"/>
                        </a:ext>
                      </a:extLst>
                    </p:cNvPr>
                    <p:cNvSpPr txBox="1"/>
                    <p:nvPr/>
                  </p:nvSpPr>
                  <p:spPr>
                    <a:xfrm>
                      <a:off x="6029738"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8" name="组合 7">
                    <a:extLst>
                      <a:ext uri="{FF2B5EF4-FFF2-40B4-BE49-F238E27FC236}">
                        <a16:creationId xmlns:a16="http://schemas.microsoft.com/office/drawing/2014/main" id="{81ECA6E4-B6D5-4EB4-8ADF-2D9D10E1BF03}"/>
                      </a:ext>
                    </a:extLst>
                  </p:cNvPr>
                  <p:cNvGrpSpPr/>
                  <p:nvPr/>
                </p:nvGrpSpPr>
                <p:grpSpPr>
                  <a:xfrm>
                    <a:off x="9552323" y="5523286"/>
                    <a:ext cx="530087" cy="530087"/>
                    <a:chOff x="5950226" y="3617843"/>
                    <a:chExt cx="530087" cy="530087"/>
                  </a:xfrm>
                </p:grpSpPr>
                <p:sp>
                  <p:nvSpPr>
                    <p:cNvPr id="35" name="椭圆 34">
                      <a:extLst>
                        <a:ext uri="{FF2B5EF4-FFF2-40B4-BE49-F238E27FC236}">
                          <a16:creationId xmlns:a16="http://schemas.microsoft.com/office/drawing/2014/main" id="{43D40CE7-B73B-4271-8B9B-7A7F699FB3BA}"/>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6" name="文本框 35">
                      <a:extLst>
                        <a:ext uri="{FF2B5EF4-FFF2-40B4-BE49-F238E27FC236}">
                          <a16:creationId xmlns:a16="http://schemas.microsoft.com/office/drawing/2014/main" id="{EA35BD48-A6E0-47CA-A4EB-FE9938ED493A}"/>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9" name="组合 8">
                    <a:extLst>
                      <a:ext uri="{FF2B5EF4-FFF2-40B4-BE49-F238E27FC236}">
                        <a16:creationId xmlns:a16="http://schemas.microsoft.com/office/drawing/2014/main" id="{4E364411-E296-4322-A3D2-096ED0C10A9E}"/>
                      </a:ext>
                    </a:extLst>
                  </p:cNvPr>
                  <p:cNvGrpSpPr/>
                  <p:nvPr/>
                </p:nvGrpSpPr>
                <p:grpSpPr>
                  <a:xfrm>
                    <a:off x="10412050" y="4119152"/>
                    <a:ext cx="530087" cy="530087"/>
                    <a:chOff x="5950226" y="3617843"/>
                    <a:chExt cx="530087" cy="530087"/>
                  </a:xfrm>
                </p:grpSpPr>
                <p:sp>
                  <p:nvSpPr>
                    <p:cNvPr id="33" name="椭圆 32">
                      <a:extLst>
                        <a:ext uri="{FF2B5EF4-FFF2-40B4-BE49-F238E27FC236}">
                          <a16:creationId xmlns:a16="http://schemas.microsoft.com/office/drawing/2014/main" id="{0A001600-8943-45B9-9D7D-E1033C80CACD}"/>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4" name="文本框 33">
                      <a:extLst>
                        <a:ext uri="{FF2B5EF4-FFF2-40B4-BE49-F238E27FC236}">
                          <a16:creationId xmlns:a16="http://schemas.microsoft.com/office/drawing/2014/main" id="{F4C7EBFE-0F8C-4615-A624-F0C00D2DFFA4}"/>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10" name="组合 9">
                    <a:extLst>
                      <a:ext uri="{FF2B5EF4-FFF2-40B4-BE49-F238E27FC236}">
                        <a16:creationId xmlns:a16="http://schemas.microsoft.com/office/drawing/2014/main" id="{7D0311D0-E5DD-4FC1-A17D-69C58A851F9C}"/>
                      </a:ext>
                    </a:extLst>
                  </p:cNvPr>
                  <p:cNvGrpSpPr/>
                  <p:nvPr/>
                </p:nvGrpSpPr>
                <p:grpSpPr>
                  <a:xfrm>
                    <a:off x="8755950" y="4941657"/>
                    <a:ext cx="530087" cy="530087"/>
                    <a:chOff x="5950226" y="3617843"/>
                    <a:chExt cx="530087" cy="530087"/>
                  </a:xfrm>
                </p:grpSpPr>
                <p:sp>
                  <p:nvSpPr>
                    <p:cNvPr id="31" name="椭圆 30">
                      <a:extLst>
                        <a:ext uri="{FF2B5EF4-FFF2-40B4-BE49-F238E27FC236}">
                          <a16:creationId xmlns:a16="http://schemas.microsoft.com/office/drawing/2014/main" id="{8B7458E9-443A-4F88-AD48-2CD398DA60B4}"/>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2" name="文本框 31">
                      <a:extLst>
                        <a:ext uri="{FF2B5EF4-FFF2-40B4-BE49-F238E27FC236}">
                          <a16:creationId xmlns:a16="http://schemas.microsoft.com/office/drawing/2014/main" id="{5E06008D-75FA-433D-A8E4-5F746F81ACB9}"/>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11" name="组合 10">
                    <a:extLst>
                      <a:ext uri="{FF2B5EF4-FFF2-40B4-BE49-F238E27FC236}">
                        <a16:creationId xmlns:a16="http://schemas.microsoft.com/office/drawing/2014/main" id="{969EE8BC-8E63-4436-9715-8F60C29F3D0F}"/>
                      </a:ext>
                    </a:extLst>
                  </p:cNvPr>
                  <p:cNvGrpSpPr/>
                  <p:nvPr/>
                </p:nvGrpSpPr>
                <p:grpSpPr>
                  <a:xfrm>
                    <a:off x="8755952" y="4119153"/>
                    <a:ext cx="530087" cy="530087"/>
                    <a:chOff x="5950226" y="3617843"/>
                    <a:chExt cx="530087" cy="530087"/>
                  </a:xfrm>
                </p:grpSpPr>
                <p:sp>
                  <p:nvSpPr>
                    <p:cNvPr id="29" name="椭圆 28">
                      <a:extLst>
                        <a:ext uri="{FF2B5EF4-FFF2-40B4-BE49-F238E27FC236}">
                          <a16:creationId xmlns:a16="http://schemas.microsoft.com/office/drawing/2014/main" id="{3CA78FC1-6173-4268-A543-A5E4E862202F}"/>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0" name="文本框 29">
                      <a:extLst>
                        <a:ext uri="{FF2B5EF4-FFF2-40B4-BE49-F238E27FC236}">
                          <a16:creationId xmlns:a16="http://schemas.microsoft.com/office/drawing/2014/main" id="{8F7B91BD-B3FE-4B3F-B82D-D8168C9677CB}"/>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12" name="组合 11">
                    <a:extLst>
                      <a:ext uri="{FF2B5EF4-FFF2-40B4-BE49-F238E27FC236}">
                        <a16:creationId xmlns:a16="http://schemas.microsoft.com/office/drawing/2014/main" id="{3FB86F5D-5F93-4D50-8988-28CB7435998F}"/>
                      </a:ext>
                    </a:extLst>
                  </p:cNvPr>
                  <p:cNvGrpSpPr/>
                  <p:nvPr/>
                </p:nvGrpSpPr>
                <p:grpSpPr>
                  <a:xfrm>
                    <a:off x="9552325" y="3541934"/>
                    <a:ext cx="530087" cy="530087"/>
                    <a:chOff x="5950226" y="3617843"/>
                    <a:chExt cx="530087" cy="530087"/>
                  </a:xfrm>
                </p:grpSpPr>
                <p:sp>
                  <p:nvSpPr>
                    <p:cNvPr id="27" name="椭圆 26">
                      <a:extLst>
                        <a:ext uri="{FF2B5EF4-FFF2-40B4-BE49-F238E27FC236}">
                          <a16:creationId xmlns:a16="http://schemas.microsoft.com/office/drawing/2014/main" id="{ED452594-7260-49B7-9FF7-7C3A015C64CA}"/>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8" name="文本框 27">
                      <a:extLst>
                        <a:ext uri="{FF2B5EF4-FFF2-40B4-BE49-F238E27FC236}">
                          <a16:creationId xmlns:a16="http://schemas.microsoft.com/office/drawing/2014/main" id="{418C6AC4-1D36-46FB-B7AF-95AC5B50DEE7}"/>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13" name="组合 12">
                    <a:extLst>
                      <a:ext uri="{FF2B5EF4-FFF2-40B4-BE49-F238E27FC236}">
                        <a16:creationId xmlns:a16="http://schemas.microsoft.com/office/drawing/2014/main" id="{B12F4CC6-05F6-4920-ACB5-24F7A9EFA8DF}"/>
                      </a:ext>
                    </a:extLst>
                  </p:cNvPr>
                  <p:cNvGrpSpPr/>
                  <p:nvPr/>
                </p:nvGrpSpPr>
                <p:grpSpPr>
                  <a:xfrm>
                    <a:off x="7959579" y="3541934"/>
                    <a:ext cx="530087" cy="530087"/>
                    <a:chOff x="5950226" y="3617843"/>
                    <a:chExt cx="530087" cy="530087"/>
                  </a:xfrm>
                </p:grpSpPr>
                <p:sp>
                  <p:nvSpPr>
                    <p:cNvPr id="25" name="椭圆 24">
                      <a:extLst>
                        <a:ext uri="{FF2B5EF4-FFF2-40B4-BE49-F238E27FC236}">
                          <a16:creationId xmlns:a16="http://schemas.microsoft.com/office/drawing/2014/main" id="{240A14FC-46D7-4E89-ADA0-3A4A9FA0D55A}"/>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6" name="文本框 25">
                      <a:extLst>
                        <a:ext uri="{FF2B5EF4-FFF2-40B4-BE49-F238E27FC236}">
                          <a16:creationId xmlns:a16="http://schemas.microsoft.com/office/drawing/2014/main" id="{C56517AC-1892-4A79-B02D-0F01BEE9FA9B}"/>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14" name="组合 13">
                    <a:extLst>
                      <a:ext uri="{FF2B5EF4-FFF2-40B4-BE49-F238E27FC236}">
                        <a16:creationId xmlns:a16="http://schemas.microsoft.com/office/drawing/2014/main" id="{A9F712B3-8485-41A8-8199-FEFB41D84AA6}"/>
                      </a:ext>
                    </a:extLst>
                  </p:cNvPr>
                  <p:cNvGrpSpPr/>
                  <p:nvPr/>
                </p:nvGrpSpPr>
                <p:grpSpPr>
                  <a:xfrm>
                    <a:off x="8225863" y="5955253"/>
                    <a:ext cx="530087" cy="530087"/>
                    <a:chOff x="5950226" y="3617843"/>
                    <a:chExt cx="530087" cy="530087"/>
                  </a:xfrm>
                </p:grpSpPr>
                <p:sp>
                  <p:nvSpPr>
                    <p:cNvPr id="23" name="椭圆 22">
                      <a:extLst>
                        <a:ext uri="{FF2B5EF4-FFF2-40B4-BE49-F238E27FC236}">
                          <a16:creationId xmlns:a16="http://schemas.microsoft.com/office/drawing/2014/main" id="{5A75F51E-66BE-4EF7-BED7-AF2EC24557E9}"/>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 name="文本框 23">
                      <a:extLst>
                        <a:ext uri="{FF2B5EF4-FFF2-40B4-BE49-F238E27FC236}">
                          <a16:creationId xmlns:a16="http://schemas.microsoft.com/office/drawing/2014/main" id="{96151F2A-68EE-43EB-B76E-65C5E1593E11}"/>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grpSp>
            <p:cxnSp>
              <p:nvCxnSpPr>
                <p:cNvPr id="40" name="直接连接符 39">
                  <a:extLst>
                    <a:ext uri="{FF2B5EF4-FFF2-40B4-BE49-F238E27FC236}">
                      <a16:creationId xmlns:a16="http://schemas.microsoft.com/office/drawing/2014/main" id="{3665B5C3-8E9C-4D4B-B7F9-BD95624A84BC}"/>
                    </a:ext>
                  </a:extLst>
                </p:cNvPr>
                <p:cNvCxnSpPr>
                  <a:stCxn id="37" idx="4"/>
                  <a:endCxn id="25" idx="0"/>
                </p:cNvCxnSpPr>
                <p:nvPr/>
              </p:nvCxnSpPr>
              <p:spPr>
                <a:xfrm flipH="1">
                  <a:off x="9213070" y="3132760"/>
                  <a:ext cx="2" cy="41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6AC4951-D051-4D53-8E0E-568D1C50F567}"/>
                    </a:ext>
                  </a:extLst>
                </p:cNvPr>
                <p:cNvCxnSpPr>
                  <a:stCxn id="25" idx="5"/>
                  <a:endCxn id="29" idx="1"/>
                </p:cNvCxnSpPr>
                <p:nvPr/>
              </p:nvCxnSpPr>
              <p:spPr>
                <a:xfrm>
                  <a:off x="9400484" y="4001927"/>
                  <a:ext cx="421544" cy="202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58382FA-8034-4EAB-BAB0-02F5EF9962E4}"/>
                    </a:ext>
                  </a:extLst>
                </p:cNvPr>
                <p:cNvCxnSpPr>
                  <a:stCxn id="27" idx="3"/>
                  <a:endCxn id="29" idx="7"/>
                </p:cNvCxnSpPr>
                <p:nvPr/>
              </p:nvCxnSpPr>
              <p:spPr>
                <a:xfrm flipH="1">
                  <a:off x="10196857" y="4001927"/>
                  <a:ext cx="421544" cy="202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D19FEF5-9D45-466F-86D9-E519D450B71B}"/>
                    </a:ext>
                  </a:extLst>
                </p:cNvPr>
                <p:cNvCxnSpPr>
                  <a:stCxn id="27" idx="5"/>
                  <a:endCxn id="33" idx="1"/>
                </p:cNvCxnSpPr>
                <p:nvPr/>
              </p:nvCxnSpPr>
              <p:spPr>
                <a:xfrm>
                  <a:off x="10993230" y="4001927"/>
                  <a:ext cx="484896" cy="202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CC10295-D72A-4EEC-8FCD-86761837A5A4}"/>
                    </a:ext>
                  </a:extLst>
                </p:cNvPr>
                <p:cNvCxnSpPr>
                  <a:stCxn id="29" idx="4"/>
                  <a:endCxn id="31" idx="0"/>
                </p:cNvCxnSpPr>
                <p:nvPr/>
              </p:nvCxnSpPr>
              <p:spPr>
                <a:xfrm flipH="1">
                  <a:off x="10009441" y="4656775"/>
                  <a:ext cx="2" cy="292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B0F1E22-6C25-4D8E-85FD-E4DE1B2B4471}"/>
                    </a:ext>
                  </a:extLst>
                </p:cNvPr>
                <p:cNvCxnSpPr>
                  <a:stCxn id="29" idx="3"/>
                  <a:endCxn id="23" idx="0"/>
                </p:cNvCxnSpPr>
                <p:nvPr/>
              </p:nvCxnSpPr>
              <p:spPr>
                <a:xfrm flipH="1">
                  <a:off x="9479354" y="4579146"/>
                  <a:ext cx="342674" cy="1383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816E0BC-D053-4998-AE47-0AF4F2A44ABB}"/>
                    </a:ext>
                  </a:extLst>
                </p:cNvPr>
                <p:cNvCxnSpPr>
                  <a:stCxn id="33" idx="3"/>
                  <a:endCxn id="35" idx="7"/>
                </p:cNvCxnSpPr>
                <p:nvPr/>
              </p:nvCxnSpPr>
              <p:spPr>
                <a:xfrm flipH="1">
                  <a:off x="10993228" y="4579145"/>
                  <a:ext cx="484898" cy="1029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EC09EF2-FDCB-4E96-9C8F-93295FC27345}"/>
                    </a:ext>
                  </a:extLst>
                </p:cNvPr>
                <p:cNvCxnSpPr>
                  <a:stCxn id="23" idx="6"/>
                  <a:endCxn id="35" idx="3"/>
                </p:cNvCxnSpPr>
                <p:nvPr/>
              </p:nvCxnSpPr>
              <p:spPr>
                <a:xfrm flipV="1">
                  <a:off x="9744397" y="5983279"/>
                  <a:ext cx="874002" cy="244553"/>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60" name="直接连接符 59">
              <a:extLst>
                <a:ext uri="{FF2B5EF4-FFF2-40B4-BE49-F238E27FC236}">
                  <a16:creationId xmlns:a16="http://schemas.microsoft.com/office/drawing/2014/main" id="{DAEF4DAE-EF78-436C-A012-F8D56989CF4D}"/>
                </a:ext>
              </a:extLst>
            </p:cNvPr>
            <p:cNvCxnSpPr>
              <a:stCxn id="25" idx="6"/>
              <a:endCxn id="27" idx="2"/>
            </p:cNvCxnSpPr>
            <p:nvPr/>
          </p:nvCxnSpPr>
          <p:spPr>
            <a:xfrm>
              <a:off x="8648120" y="3268033"/>
              <a:ext cx="106265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79CE88F-244C-44D3-A1AB-299B0E60B95E}"/>
                </a:ext>
              </a:extLst>
            </p:cNvPr>
            <p:cNvCxnSpPr>
              <a:stCxn id="29" idx="5"/>
              <a:endCxn id="35" idx="0"/>
            </p:cNvCxnSpPr>
            <p:nvPr/>
          </p:nvCxnSpPr>
          <p:spPr>
            <a:xfrm>
              <a:off x="9366864" y="4032666"/>
              <a:ext cx="608957" cy="9516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02E6A9E-1437-4768-A0F5-7D613FDCA460}"/>
                </a:ext>
              </a:extLst>
            </p:cNvPr>
            <p:cNvCxnSpPr>
              <a:stCxn id="31" idx="6"/>
              <a:endCxn id="33" idx="2"/>
            </p:cNvCxnSpPr>
            <p:nvPr/>
          </p:nvCxnSpPr>
          <p:spPr>
            <a:xfrm flipV="1">
              <a:off x="9444491" y="3845251"/>
              <a:ext cx="1126013" cy="8225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09" name="直接连接符 108">
            <a:extLst>
              <a:ext uri="{FF2B5EF4-FFF2-40B4-BE49-F238E27FC236}">
                <a16:creationId xmlns:a16="http://schemas.microsoft.com/office/drawing/2014/main" id="{C45E1F50-EB0A-4D7F-AD4B-F2A3789E6309}"/>
              </a:ext>
            </a:extLst>
          </p:cNvPr>
          <p:cNvCxnSpPr>
            <a:stCxn id="96" idx="5"/>
          </p:cNvCxnSpPr>
          <p:nvPr/>
        </p:nvCxnSpPr>
        <p:spPr>
          <a:xfrm flipH="1" flipV="1">
            <a:off x="9351405" y="3981123"/>
            <a:ext cx="15459" cy="51543"/>
          </a:xfrm>
          <a:prstGeom prst="line">
            <a:avLst/>
          </a:prstGeom>
        </p:spPr>
        <p:style>
          <a:lnRef idx="1">
            <a:schemeClr val="accent1"/>
          </a:lnRef>
          <a:fillRef idx="0">
            <a:schemeClr val="accent1"/>
          </a:fillRef>
          <a:effectRef idx="0">
            <a:schemeClr val="accent1"/>
          </a:effectRef>
          <a:fontRef idx="minor">
            <a:schemeClr val="tx1"/>
          </a:fontRef>
        </p:style>
      </p:cxnSp>
      <p:grpSp>
        <p:nvGrpSpPr>
          <p:cNvPr id="126" name="组合 125">
            <a:extLst>
              <a:ext uri="{FF2B5EF4-FFF2-40B4-BE49-F238E27FC236}">
                <a16:creationId xmlns:a16="http://schemas.microsoft.com/office/drawing/2014/main" id="{00E1D363-000D-4316-8668-4515AB099995}"/>
              </a:ext>
            </a:extLst>
          </p:cNvPr>
          <p:cNvGrpSpPr/>
          <p:nvPr/>
        </p:nvGrpSpPr>
        <p:grpSpPr>
          <a:xfrm>
            <a:off x="8118033" y="2056193"/>
            <a:ext cx="2982558" cy="3890202"/>
            <a:chOff x="5253201" y="199132"/>
            <a:chExt cx="2982558" cy="3890202"/>
          </a:xfrm>
        </p:grpSpPr>
        <p:cxnSp>
          <p:nvCxnSpPr>
            <p:cNvPr id="107" name="直接连接符 106">
              <a:extLst>
                <a:ext uri="{FF2B5EF4-FFF2-40B4-BE49-F238E27FC236}">
                  <a16:creationId xmlns:a16="http://schemas.microsoft.com/office/drawing/2014/main" id="{FD2F7409-3BC7-474A-9844-D6BED15BEB4E}"/>
                </a:ext>
              </a:extLst>
            </p:cNvPr>
            <p:cNvCxnSpPr>
              <a:stCxn id="96" idx="6"/>
              <a:endCxn id="100" idx="2"/>
            </p:cNvCxnSpPr>
            <p:nvPr/>
          </p:nvCxnSpPr>
          <p:spPr>
            <a:xfrm flipV="1">
              <a:off x="6579661" y="1988190"/>
              <a:ext cx="1126011" cy="1"/>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grpSp>
          <p:nvGrpSpPr>
            <p:cNvPr id="125" name="组合 124">
              <a:extLst>
                <a:ext uri="{FF2B5EF4-FFF2-40B4-BE49-F238E27FC236}">
                  <a16:creationId xmlns:a16="http://schemas.microsoft.com/office/drawing/2014/main" id="{CD3431DF-E481-4F4B-B7B0-08D590C9E839}"/>
                </a:ext>
              </a:extLst>
            </p:cNvPr>
            <p:cNvGrpSpPr/>
            <p:nvPr/>
          </p:nvGrpSpPr>
          <p:grpSpPr>
            <a:xfrm>
              <a:off x="5253201" y="199132"/>
              <a:ext cx="2982558" cy="3890202"/>
              <a:chOff x="2922888" y="1913400"/>
              <a:chExt cx="2982558" cy="3890202"/>
            </a:xfrm>
          </p:grpSpPr>
          <p:cxnSp>
            <p:nvCxnSpPr>
              <p:cNvPr id="111" name="直接连接符 110">
                <a:extLst>
                  <a:ext uri="{FF2B5EF4-FFF2-40B4-BE49-F238E27FC236}">
                    <a16:creationId xmlns:a16="http://schemas.microsoft.com/office/drawing/2014/main" id="{509C25F5-F368-48AB-8875-79DD88915F3D}"/>
                  </a:ext>
                </a:extLst>
              </p:cNvPr>
              <p:cNvCxnSpPr>
                <a:stCxn id="96" idx="6"/>
                <a:endCxn id="102" idx="0"/>
              </p:cNvCxnSpPr>
              <p:nvPr/>
            </p:nvCxnSpPr>
            <p:spPr>
              <a:xfrm>
                <a:off x="4249348" y="3702459"/>
                <a:ext cx="531328" cy="1139089"/>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E0E510E1-2B69-4122-A623-954B841CF291}"/>
                  </a:ext>
                </a:extLst>
              </p:cNvPr>
              <p:cNvCxnSpPr>
                <a:stCxn id="94" idx="2"/>
                <a:endCxn id="96" idx="7"/>
              </p:cNvCxnSpPr>
              <p:nvPr/>
            </p:nvCxnSpPr>
            <p:spPr>
              <a:xfrm flipH="1">
                <a:off x="4171719" y="3125240"/>
                <a:ext cx="343915" cy="389804"/>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grpSp>
            <p:nvGrpSpPr>
              <p:cNvPr id="124" name="组合 123">
                <a:extLst>
                  <a:ext uri="{FF2B5EF4-FFF2-40B4-BE49-F238E27FC236}">
                    <a16:creationId xmlns:a16="http://schemas.microsoft.com/office/drawing/2014/main" id="{7FACCA0D-FC0F-4711-8C86-07C60D360E6C}"/>
                  </a:ext>
                </a:extLst>
              </p:cNvPr>
              <p:cNvGrpSpPr/>
              <p:nvPr/>
            </p:nvGrpSpPr>
            <p:grpSpPr>
              <a:xfrm>
                <a:off x="2922888" y="1913400"/>
                <a:ext cx="2982558" cy="3890202"/>
                <a:chOff x="8118033" y="2054952"/>
                <a:chExt cx="2982558" cy="3890202"/>
              </a:xfrm>
            </p:grpSpPr>
            <p:grpSp>
              <p:nvGrpSpPr>
                <p:cNvPr id="66" name="组合 65">
                  <a:extLst>
                    <a:ext uri="{FF2B5EF4-FFF2-40B4-BE49-F238E27FC236}">
                      <a16:creationId xmlns:a16="http://schemas.microsoft.com/office/drawing/2014/main" id="{3898B5C6-C93D-4967-B078-57204E593FE8}"/>
                    </a:ext>
                  </a:extLst>
                </p:cNvPr>
                <p:cNvGrpSpPr/>
                <p:nvPr/>
              </p:nvGrpSpPr>
              <p:grpSpPr>
                <a:xfrm>
                  <a:off x="8118033" y="2054952"/>
                  <a:ext cx="2982558" cy="3890202"/>
                  <a:chOff x="8118033" y="2056193"/>
                  <a:chExt cx="2982558" cy="3890202"/>
                </a:xfrm>
              </p:grpSpPr>
              <p:grpSp>
                <p:nvGrpSpPr>
                  <p:cNvPr id="67" name="组合 66">
                    <a:extLst>
                      <a:ext uri="{FF2B5EF4-FFF2-40B4-BE49-F238E27FC236}">
                        <a16:creationId xmlns:a16="http://schemas.microsoft.com/office/drawing/2014/main" id="{23358161-5654-4EF3-A537-83A44FA15415}"/>
                      </a:ext>
                    </a:extLst>
                  </p:cNvPr>
                  <p:cNvGrpSpPr/>
                  <p:nvPr/>
                </p:nvGrpSpPr>
                <p:grpSpPr>
                  <a:xfrm>
                    <a:off x="8118033" y="2056193"/>
                    <a:ext cx="2982558" cy="3890202"/>
                    <a:chOff x="8948026" y="2602673"/>
                    <a:chExt cx="2982558" cy="3890202"/>
                  </a:xfrm>
                </p:grpSpPr>
                <p:cxnSp>
                  <p:nvCxnSpPr>
                    <p:cNvPr id="71" name="直接连接符 70">
                      <a:extLst>
                        <a:ext uri="{FF2B5EF4-FFF2-40B4-BE49-F238E27FC236}">
                          <a16:creationId xmlns:a16="http://schemas.microsoft.com/office/drawing/2014/main" id="{B84ACC77-A055-4505-B776-3E45E42AC0D3}"/>
                        </a:ext>
                      </a:extLst>
                    </p:cNvPr>
                    <p:cNvCxnSpPr>
                      <a:stCxn id="98" idx="5"/>
                      <a:endCxn id="102" idx="1"/>
                    </p:cNvCxnSpPr>
                    <p:nvPr/>
                  </p:nvCxnSpPr>
                  <p:spPr>
                    <a:xfrm>
                      <a:off x="10196855" y="5401650"/>
                      <a:ext cx="421544" cy="206800"/>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grpSp>
                  <p:nvGrpSpPr>
                    <p:cNvPr id="72" name="组合 71">
                      <a:extLst>
                        <a:ext uri="{FF2B5EF4-FFF2-40B4-BE49-F238E27FC236}">
                          <a16:creationId xmlns:a16="http://schemas.microsoft.com/office/drawing/2014/main" id="{0AA7B711-1D0A-40CC-82B0-0FE0B3C6C23A}"/>
                        </a:ext>
                      </a:extLst>
                    </p:cNvPr>
                    <p:cNvGrpSpPr/>
                    <p:nvPr/>
                  </p:nvGrpSpPr>
                  <p:grpSpPr>
                    <a:xfrm>
                      <a:off x="8948026" y="2602673"/>
                      <a:ext cx="2982558" cy="3890202"/>
                      <a:chOff x="8948026" y="2602673"/>
                      <a:chExt cx="2982558" cy="3890202"/>
                    </a:xfrm>
                  </p:grpSpPr>
                  <p:grpSp>
                    <p:nvGrpSpPr>
                      <p:cNvPr id="73" name="组合 72">
                        <a:extLst>
                          <a:ext uri="{FF2B5EF4-FFF2-40B4-BE49-F238E27FC236}">
                            <a16:creationId xmlns:a16="http://schemas.microsoft.com/office/drawing/2014/main" id="{A6771B5B-26EF-429C-B0D6-B7C52EC00B25}"/>
                          </a:ext>
                        </a:extLst>
                      </p:cNvPr>
                      <p:cNvGrpSpPr/>
                      <p:nvPr/>
                    </p:nvGrpSpPr>
                    <p:grpSpPr>
                      <a:xfrm>
                        <a:off x="8948026" y="2602673"/>
                        <a:ext cx="2982558" cy="3890202"/>
                        <a:chOff x="7959579" y="2595138"/>
                        <a:chExt cx="2982558" cy="3890202"/>
                      </a:xfrm>
                    </p:grpSpPr>
                    <p:grpSp>
                      <p:nvGrpSpPr>
                        <p:cNvPr id="82" name="组合 81">
                          <a:extLst>
                            <a:ext uri="{FF2B5EF4-FFF2-40B4-BE49-F238E27FC236}">
                              <a16:creationId xmlns:a16="http://schemas.microsoft.com/office/drawing/2014/main" id="{9E9A723F-54B4-43F0-AA64-FC67D26B60F7}"/>
                            </a:ext>
                          </a:extLst>
                        </p:cNvPr>
                        <p:cNvGrpSpPr/>
                        <p:nvPr/>
                      </p:nvGrpSpPr>
                      <p:grpSpPr>
                        <a:xfrm>
                          <a:off x="7959581" y="2595138"/>
                          <a:ext cx="530087" cy="530087"/>
                          <a:chOff x="5950226" y="3617843"/>
                          <a:chExt cx="530087" cy="530087"/>
                        </a:xfrm>
                      </p:grpSpPr>
                      <p:sp>
                        <p:nvSpPr>
                          <p:cNvPr id="104" name="椭圆 103">
                            <a:extLst>
                              <a:ext uri="{FF2B5EF4-FFF2-40B4-BE49-F238E27FC236}">
                                <a16:creationId xmlns:a16="http://schemas.microsoft.com/office/drawing/2014/main" id="{E2D29CE8-0C68-4159-B32A-775BDA822E9B}"/>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5" name="文本框 104">
                            <a:extLst>
                              <a:ext uri="{FF2B5EF4-FFF2-40B4-BE49-F238E27FC236}">
                                <a16:creationId xmlns:a16="http://schemas.microsoft.com/office/drawing/2014/main" id="{49F5EB64-11F4-4D69-B53C-5B3034992225}"/>
                              </a:ext>
                            </a:extLst>
                          </p:cNvPr>
                          <p:cNvSpPr txBox="1"/>
                          <p:nvPr/>
                        </p:nvSpPr>
                        <p:spPr>
                          <a:xfrm>
                            <a:off x="6029738"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83" name="组合 82">
                          <a:extLst>
                            <a:ext uri="{FF2B5EF4-FFF2-40B4-BE49-F238E27FC236}">
                              <a16:creationId xmlns:a16="http://schemas.microsoft.com/office/drawing/2014/main" id="{236B3EE6-1678-48EF-9835-70D0C198F614}"/>
                            </a:ext>
                          </a:extLst>
                        </p:cNvPr>
                        <p:cNvGrpSpPr/>
                        <p:nvPr/>
                      </p:nvGrpSpPr>
                      <p:grpSpPr>
                        <a:xfrm>
                          <a:off x="9552323" y="5523286"/>
                          <a:ext cx="530087" cy="530087"/>
                          <a:chOff x="5950226" y="3617843"/>
                          <a:chExt cx="530087" cy="530087"/>
                        </a:xfrm>
                      </p:grpSpPr>
                      <p:sp>
                        <p:nvSpPr>
                          <p:cNvPr id="102" name="椭圆 101">
                            <a:extLst>
                              <a:ext uri="{FF2B5EF4-FFF2-40B4-BE49-F238E27FC236}">
                                <a16:creationId xmlns:a16="http://schemas.microsoft.com/office/drawing/2014/main" id="{E40AA2FC-BFC7-4678-95C5-9D487C33498B}"/>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3" name="文本框 102">
                            <a:extLst>
                              <a:ext uri="{FF2B5EF4-FFF2-40B4-BE49-F238E27FC236}">
                                <a16:creationId xmlns:a16="http://schemas.microsoft.com/office/drawing/2014/main" id="{9DC21382-75BF-4F63-A5DE-D958846DB6E7}"/>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84" name="组合 83">
                          <a:extLst>
                            <a:ext uri="{FF2B5EF4-FFF2-40B4-BE49-F238E27FC236}">
                              <a16:creationId xmlns:a16="http://schemas.microsoft.com/office/drawing/2014/main" id="{E9BF5BCC-66A7-4C9D-A0D3-C00BF0EAD493}"/>
                            </a:ext>
                          </a:extLst>
                        </p:cNvPr>
                        <p:cNvGrpSpPr/>
                        <p:nvPr/>
                      </p:nvGrpSpPr>
                      <p:grpSpPr>
                        <a:xfrm>
                          <a:off x="10412050" y="4119152"/>
                          <a:ext cx="530087" cy="583834"/>
                          <a:chOff x="5950226" y="3617843"/>
                          <a:chExt cx="530087" cy="583834"/>
                        </a:xfrm>
                      </p:grpSpPr>
                      <p:sp>
                        <p:nvSpPr>
                          <p:cNvPr id="100" name="椭圆 99">
                            <a:extLst>
                              <a:ext uri="{FF2B5EF4-FFF2-40B4-BE49-F238E27FC236}">
                                <a16:creationId xmlns:a16="http://schemas.microsoft.com/office/drawing/2014/main" id="{56C2CE3F-659F-448E-A76C-F9C2443962F8}"/>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1" name="文本框 100">
                            <a:extLst>
                              <a:ext uri="{FF2B5EF4-FFF2-40B4-BE49-F238E27FC236}">
                                <a16:creationId xmlns:a16="http://schemas.microsoft.com/office/drawing/2014/main" id="{CB404D72-108A-4A4A-AF0A-E035FD222042}"/>
                              </a:ext>
                            </a:extLst>
                          </p:cNvPr>
                          <p:cNvSpPr txBox="1"/>
                          <p:nvPr/>
                        </p:nvSpPr>
                        <p:spPr>
                          <a:xfrm>
                            <a:off x="6101088" y="3740012"/>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85" name="组合 84">
                          <a:extLst>
                            <a:ext uri="{FF2B5EF4-FFF2-40B4-BE49-F238E27FC236}">
                              <a16:creationId xmlns:a16="http://schemas.microsoft.com/office/drawing/2014/main" id="{006B7210-9775-41CC-9B49-880051971A24}"/>
                            </a:ext>
                          </a:extLst>
                        </p:cNvPr>
                        <p:cNvGrpSpPr/>
                        <p:nvPr/>
                      </p:nvGrpSpPr>
                      <p:grpSpPr>
                        <a:xfrm>
                          <a:off x="8755950" y="4941657"/>
                          <a:ext cx="530087" cy="530087"/>
                          <a:chOff x="5950226" y="3617843"/>
                          <a:chExt cx="530087" cy="530087"/>
                        </a:xfrm>
                      </p:grpSpPr>
                      <p:sp>
                        <p:nvSpPr>
                          <p:cNvPr id="98" name="椭圆 97">
                            <a:extLst>
                              <a:ext uri="{FF2B5EF4-FFF2-40B4-BE49-F238E27FC236}">
                                <a16:creationId xmlns:a16="http://schemas.microsoft.com/office/drawing/2014/main" id="{531E1D86-B658-4BC5-A666-96A9822A611D}"/>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9" name="文本框 98">
                            <a:extLst>
                              <a:ext uri="{FF2B5EF4-FFF2-40B4-BE49-F238E27FC236}">
                                <a16:creationId xmlns:a16="http://schemas.microsoft.com/office/drawing/2014/main" id="{187705BC-41AF-4B29-B8D0-7F47117B1D57}"/>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86" name="组合 85">
                          <a:extLst>
                            <a:ext uri="{FF2B5EF4-FFF2-40B4-BE49-F238E27FC236}">
                              <a16:creationId xmlns:a16="http://schemas.microsoft.com/office/drawing/2014/main" id="{5D5CE11E-D7D3-437D-8EC7-E2DAF981FFF6}"/>
                            </a:ext>
                          </a:extLst>
                        </p:cNvPr>
                        <p:cNvGrpSpPr/>
                        <p:nvPr/>
                      </p:nvGrpSpPr>
                      <p:grpSpPr>
                        <a:xfrm>
                          <a:off x="8755952" y="4119153"/>
                          <a:ext cx="530087" cy="530087"/>
                          <a:chOff x="5950226" y="3617843"/>
                          <a:chExt cx="530087" cy="530087"/>
                        </a:xfrm>
                      </p:grpSpPr>
                      <p:sp>
                        <p:nvSpPr>
                          <p:cNvPr id="96" name="椭圆 95">
                            <a:extLst>
                              <a:ext uri="{FF2B5EF4-FFF2-40B4-BE49-F238E27FC236}">
                                <a16:creationId xmlns:a16="http://schemas.microsoft.com/office/drawing/2014/main" id="{5C179BC8-4751-4C2C-B501-76D5E39D07BB}"/>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7" name="文本框 96">
                            <a:extLst>
                              <a:ext uri="{FF2B5EF4-FFF2-40B4-BE49-F238E27FC236}">
                                <a16:creationId xmlns:a16="http://schemas.microsoft.com/office/drawing/2014/main" id="{9D522F1E-183D-44DA-BFB0-4001B5980B11}"/>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87" name="组合 86">
                          <a:extLst>
                            <a:ext uri="{FF2B5EF4-FFF2-40B4-BE49-F238E27FC236}">
                              <a16:creationId xmlns:a16="http://schemas.microsoft.com/office/drawing/2014/main" id="{D1F9FCE6-10AA-4B2B-B2B3-FDB3D047563E}"/>
                            </a:ext>
                          </a:extLst>
                        </p:cNvPr>
                        <p:cNvGrpSpPr/>
                        <p:nvPr/>
                      </p:nvGrpSpPr>
                      <p:grpSpPr>
                        <a:xfrm>
                          <a:off x="9552325" y="3541934"/>
                          <a:ext cx="530087" cy="530087"/>
                          <a:chOff x="5950226" y="3617843"/>
                          <a:chExt cx="530087" cy="530087"/>
                        </a:xfrm>
                      </p:grpSpPr>
                      <p:sp>
                        <p:nvSpPr>
                          <p:cNvPr id="94" name="椭圆 93">
                            <a:extLst>
                              <a:ext uri="{FF2B5EF4-FFF2-40B4-BE49-F238E27FC236}">
                                <a16:creationId xmlns:a16="http://schemas.microsoft.com/office/drawing/2014/main" id="{EC28FC32-113B-4DE2-944A-4727BBE05F5B}"/>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5" name="文本框 94">
                            <a:extLst>
                              <a:ext uri="{FF2B5EF4-FFF2-40B4-BE49-F238E27FC236}">
                                <a16:creationId xmlns:a16="http://schemas.microsoft.com/office/drawing/2014/main" id="{60AC2193-0C93-4816-BDFC-54694D24FABC}"/>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88" name="组合 87">
                          <a:extLst>
                            <a:ext uri="{FF2B5EF4-FFF2-40B4-BE49-F238E27FC236}">
                              <a16:creationId xmlns:a16="http://schemas.microsoft.com/office/drawing/2014/main" id="{7B419C53-7383-41A4-8256-C0151C893541}"/>
                            </a:ext>
                          </a:extLst>
                        </p:cNvPr>
                        <p:cNvGrpSpPr/>
                        <p:nvPr/>
                      </p:nvGrpSpPr>
                      <p:grpSpPr>
                        <a:xfrm>
                          <a:off x="7959579" y="3541934"/>
                          <a:ext cx="530087" cy="530087"/>
                          <a:chOff x="5950226" y="3617843"/>
                          <a:chExt cx="530087" cy="530087"/>
                        </a:xfrm>
                      </p:grpSpPr>
                      <p:sp>
                        <p:nvSpPr>
                          <p:cNvPr id="92" name="椭圆 91">
                            <a:extLst>
                              <a:ext uri="{FF2B5EF4-FFF2-40B4-BE49-F238E27FC236}">
                                <a16:creationId xmlns:a16="http://schemas.microsoft.com/office/drawing/2014/main" id="{FEAB8D88-7A94-4F20-8BB6-167A3D392043}"/>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3" name="文本框 92">
                            <a:extLst>
                              <a:ext uri="{FF2B5EF4-FFF2-40B4-BE49-F238E27FC236}">
                                <a16:creationId xmlns:a16="http://schemas.microsoft.com/office/drawing/2014/main" id="{D53E4883-A871-4D0C-8731-F09C94995866}"/>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89" name="组合 88">
                          <a:extLst>
                            <a:ext uri="{FF2B5EF4-FFF2-40B4-BE49-F238E27FC236}">
                              <a16:creationId xmlns:a16="http://schemas.microsoft.com/office/drawing/2014/main" id="{0EFBB1AF-8B2A-4600-84D2-621789AC4F47}"/>
                            </a:ext>
                          </a:extLst>
                        </p:cNvPr>
                        <p:cNvGrpSpPr/>
                        <p:nvPr/>
                      </p:nvGrpSpPr>
                      <p:grpSpPr>
                        <a:xfrm>
                          <a:off x="8225863" y="5955253"/>
                          <a:ext cx="530087" cy="530087"/>
                          <a:chOff x="5950226" y="3617843"/>
                          <a:chExt cx="530087" cy="530087"/>
                        </a:xfrm>
                      </p:grpSpPr>
                      <p:sp>
                        <p:nvSpPr>
                          <p:cNvPr id="90" name="椭圆 89">
                            <a:extLst>
                              <a:ext uri="{FF2B5EF4-FFF2-40B4-BE49-F238E27FC236}">
                                <a16:creationId xmlns:a16="http://schemas.microsoft.com/office/drawing/2014/main" id="{CD70C2E6-937D-406A-AC1D-28E7DEFE5AF1}"/>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1" name="文本框 90">
                            <a:extLst>
                              <a:ext uri="{FF2B5EF4-FFF2-40B4-BE49-F238E27FC236}">
                                <a16:creationId xmlns:a16="http://schemas.microsoft.com/office/drawing/2014/main" id="{CB142B5A-3329-44DC-9B25-6E939B1367FB}"/>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grpSp>
                  <p:cxnSp>
                    <p:nvCxnSpPr>
                      <p:cNvPr id="74" name="直接连接符 73">
                        <a:extLst>
                          <a:ext uri="{FF2B5EF4-FFF2-40B4-BE49-F238E27FC236}">
                            <a16:creationId xmlns:a16="http://schemas.microsoft.com/office/drawing/2014/main" id="{5934DBA7-B85E-44C4-9A6E-C8968E34D5D2}"/>
                          </a:ext>
                        </a:extLst>
                      </p:cNvPr>
                      <p:cNvCxnSpPr>
                        <a:stCxn id="104" idx="4"/>
                        <a:endCxn id="92" idx="0"/>
                      </p:cNvCxnSpPr>
                      <p:nvPr/>
                    </p:nvCxnSpPr>
                    <p:spPr>
                      <a:xfrm flipH="1">
                        <a:off x="9213070" y="3132760"/>
                        <a:ext cx="2" cy="416709"/>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D926F55-3E04-445C-88C2-4FF39D3042CB}"/>
                          </a:ext>
                        </a:extLst>
                      </p:cNvPr>
                      <p:cNvCxnSpPr>
                        <a:stCxn id="92" idx="5"/>
                        <a:endCxn id="96" idx="1"/>
                      </p:cNvCxnSpPr>
                      <p:nvPr/>
                    </p:nvCxnSpPr>
                    <p:spPr>
                      <a:xfrm>
                        <a:off x="9400484" y="4001927"/>
                        <a:ext cx="421544" cy="2023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B354B76-D525-41C8-9C60-97688C850762}"/>
                          </a:ext>
                        </a:extLst>
                      </p:cNvPr>
                      <p:cNvCxnSpPr>
                        <a:stCxn id="94" idx="3"/>
                        <a:endCxn id="96" idx="7"/>
                      </p:cNvCxnSpPr>
                      <p:nvPr/>
                    </p:nvCxnSpPr>
                    <p:spPr>
                      <a:xfrm flipH="1">
                        <a:off x="10196857" y="4001927"/>
                        <a:ext cx="421544" cy="2023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79AFF6B-1738-4B4D-B3C1-B0A3B9D4980A}"/>
                          </a:ext>
                        </a:extLst>
                      </p:cNvPr>
                      <p:cNvCxnSpPr>
                        <a:stCxn id="94" idx="5"/>
                        <a:endCxn id="100" idx="1"/>
                      </p:cNvCxnSpPr>
                      <p:nvPr/>
                    </p:nvCxnSpPr>
                    <p:spPr>
                      <a:xfrm>
                        <a:off x="10993230" y="4001927"/>
                        <a:ext cx="484896" cy="202389"/>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70E539B-747B-4121-9155-12717ED9BC9C}"/>
                          </a:ext>
                        </a:extLst>
                      </p:cNvPr>
                      <p:cNvCxnSpPr>
                        <a:stCxn id="96" idx="4"/>
                        <a:endCxn id="98" idx="0"/>
                      </p:cNvCxnSpPr>
                      <p:nvPr/>
                    </p:nvCxnSpPr>
                    <p:spPr>
                      <a:xfrm flipH="1">
                        <a:off x="10009441" y="4656775"/>
                        <a:ext cx="2" cy="292417"/>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61DEF2B4-7ED8-449F-A252-B277429F4F29}"/>
                          </a:ext>
                        </a:extLst>
                      </p:cNvPr>
                      <p:cNvCxnSpPr>
                        <a:stCxn id="96" idx="3"/>
                        <a:endCxn id="90" idx="0"/>
                      </p:cNvCxnSpPr>
                      <p:nvPr/>
                    </p:nvCxnSpPr>
                    <p:spPr>
                      <a:xfrm flipH="1">
                        <a:off x="9479354" y="4579146"/>
                        <a:ext cx="342674" cy="138364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391070E-D8A6-4FBA-A53C-9D8A09946E5B}"/>
                          </a:ext>
                        </a:extLst>
                      </p:cNvPr>
                      <p:cNvCxnSpPr>
                        <a:stCxn id="100" idx="3"/>
                        <a:endCxn id="102" idx="7"/>
                      </p:cNvCxnSpPr>
                      <p:nvPr/>
                    </p:nvCxnSpPr>
                    <p:spPr>
                      <a:xfrm flipH="1">
                        <a:off x="10993228" y="4579145"/>
                        <a:ext cx="484898" cy="1029305"/>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94DDDECF-70BF-448F-8F79-1600BF378E3B}"/>
                          </a:ext>
                        </a:extLst>
                      </p:cNvPr>
                      <p:cNvCxnSpPr>
                        <a:stCxn id="90" idx="6"/>
                        <a:endCxn id="102" idx="3"/>
                      </p:cNvCxnSpPr>
                      <p:nvPr/>
                    </p:nvCxnSpPr>
                    <p:spPr>
                      <a:xfrm flipV="1">
                        <a:off x="9744397" y="5983279"/>
                        <a:ext cx="874002" cy="24455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cxnSp>
                <p:nvCxnSpPr>
                  <p:cNvPr id="68" name="直接连接符 67">
                    <a:extLst>
                      <a:ext uri="{FF2B5EF4-FFF2-40B4-BE49-F238E27FC236}">
                        <a16:creationId xmlns:a16="http://schemas.microsoft.com/office/drawing/2014/main" id="{999B1DFC-1AF3-4C26-A432-FFAB23C22434}"/>
                      </a:ext>
                    </a:extLst>
                  </p:cNvPr>
                  <p:cNvCxnSpPr>
                    <a:stCxn id="92" idx="6"/>
                    <a:endCxn id="94" idx="2"/>
                  </p:cNvCxnSpPr>
                  <p:nvPr/>
                </p:nvCxnSpPr>
                <p:spPr>
                  <a:xfrm>
                    <a:off x="8648120" y="3268033"/>
                    <a:ext cx="106265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42110F7-F8A5-4C75-99CF-DA8C342AF699}"/>
                      </a:ext>
                    </a:extLst>
                  </p:cNvPr>
                  <p:cNvCxnSpPr>
                    <a:stCxn id="96" idx="5"/>
                    <a:endCxn id="102" idx="0"/>
                  </p:cNvCxnSpPr>
                  <p:nvPr/>
                </p:nvCxnSpPr>
                <p:spPr>
                  <a:xfrm>
                    <a:off x="9366864" y="4032666"/>
                    <a:ext cx="608957" cy="9516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5" name="直接连接符 114">
                  <a:extLst>
                    <a:ext uri="{FF2B5EF4-FFF2-40B4-BE49-F238E27FC236}">
                      <a16:creationId xmlns:a16="http://schemas.microsoft.com/office/drawing/2014/main" id="{706D4A7D-A85B-4D43-BDC0-0A9078A877DF}"/>
                    </a:ext>
                  </a:extLst>
                </p:cNvPr>
                <p:cNvCxnSpPr>
                  <a:cxnSpLocks/>
                </p:cNvCxnSpPr>
                <p:nvPr/>
              </p:nvCxnSpPr>
              <p:spPr>
                <a:xfrm flipV="1">
                  <a:off x="9472831" y="3745851"/>
                  <a:ext cx="1190563" cy="186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A49A6413-380C-4FC0-9D65-97057DC27BA7}"/>
                    </a:ext>
                  </a:extLst>
                </p:cNvPr>
                <p:cNvCxnSpPr/>
                <p:nvPr/>
              </p:nvCxnSpPr>
              <p:spPr>
                <a:xfrm>
                  <a:off x="9490468" y="3857260"/>
                  <a:ext cx="1157663" cy="154445"/>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986A1241-003A-47BE-A43B-30E1302A4A1E}"/>
                    </a:ext>
                  </a:extLst>
                </p:cNvPr>
                <p:cNvCxnSpPr>
                  <a:stCxn id="100" idx="2"/>
                  <a:endCxn id="98" idx="7"/>
                </p:cNvCxnSpPr>
                <p:nvPr/>
              </p:nvCxnSpPr>
              <p:spPr>
                <a:xfrm flipH="1">
                  <a:off x="9366862" y="3844010"/>
                  <a:ext cx="1203642" cy="635090"/>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8935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5"/>
                                        </p:tgtEl>
                                      </p:cBhvr>
                                    </p:animEffect>
                                    <p:set>
                                      <p:cBhvr>
                                        <p:cTn id="7" dur="1" fill="hold">
                                          <p:stCondLst>
                                            <p:cond delay="499"/>
                                          </p:stCondLst>
                                        </p:cTn>
                                        <p:tgtEl>
                                          <p:spTgt spid="6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dissolve">
                                      <p:cBhvr>
                                        <p:cTn id="10" dur="500"/>
                                        <p:tgtEl>
                                          <p:spTgt spid="126"/>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500"/>
                                        <p:tgtEl>
                                          <p:spTgt spid="3">
                                            <p:txEl>
                                              <p:pRg st="0" end="0"/>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83D6-E8E8-42DC-AD1E-7DB99B51CE47}"/>
              </a:ext>
            </a:extLst>
          </p:cNvPr>
          <p:cNvSpPr>
            <a:spLocks noGrp="1"/>
          </p:cNvSpPr>
          <p:nvPr>
            <p:ph type="title"/>
          </p:nvPr>
        </p:nvSpPr>
        <p:spPr/>
        <p:txBody>
          <a:bodyPr/>
          <a:lstStyle/>
          <a:p>
            <a:r>
              <a:rPr lang="zh-CN" altLang="en-US" dirty="0"/>
              <a:t>找到变量消去顺序</a:t>
            </a:r>
          </a:p>
        </p:txBody>
      </p:sp>
      <p:sp>
        <p:nvSpPr>
          <p:cNvPr id="3" name="内容占位符 2">
            <a:extLst>
              <a:ext uri="{FF2B5EF4-FFF2-40B4-BE49-F238E27FC236}">
                <a16:creationId xmlns:a16="http://schemas.microsoft.com/office/drawing/2014/main" id="{56671651-4542-461B-9E3F-A9D2DB74F486}"/>
              </a:ext>
            </a:extLst>
          </p:cNvPr>
          <p:cNvSpPr>
            <a:spLocks noGrp="1"/>
          </p:cNvSpPr>
          <p:nvPr>
            <p:ph idx="1"/>
          </p:nvPr>
        </p:nvSpPr>
        <p:spPr/>
        <p:txBody>
          <a:bodyPr/>
          <a:lstStyle/>
          <a:p>
            <a:r>
              <a:rPr lang="zh-CN" altLang="en-US" dirty="0"/>
              <a:t>使用启发式损失函数的贪心搜索</a:t>
            </a:r>
            <a:endParaRPr lang="en-US" altLang="zh-CN" dirty="0"/>
          </a:p>
          <a:p>
            <a:pPr lvl="1"/>
            <a:r>
              <a:rPr lang="zh-CN" altLang="en-US" dirty="0"/>
              <a:t>在每一点，消去消耗最小的节点</a:t>
            </a:r>
            <a:endParaRPr lang="en-US" altLang="zh-CN" dirty="0"/>
          </a:p>
          <a:p>
            <a:r>
              <a:rPr lang="zh-CN" altLang="en-US" dirty="0"/>
              <a:t>可能的损失函数</a:t>
            </a:r>
            <a:endParaRPr lang="en-US" altLang="zh-CN" dirty="0"/>
          </a:p>
          <a:p>
            <a:pPr lvl="1"/>
            <a:r>
              <a:rPr lang="zh-CN" altLang="en-US" dirty="0"/>
              <a:t>最少数目的邻居节点</a:t>
            </a:r>
            <a:endParaRPr lang="en-US" altLang="zh-CN" dirty="0"/>
          </a:p>
          <a:p>
            <a:pPr lvl="1"/>
            <a:r>
              <a:rPr lang="zh-CN" altLang="en-US" dirty="0"/>
              <a:t>添加最少的边</a:t>
            </a:r>
            <a:endParaRPr lang="en-US" altLang="zh-CN" dirty="0"/>
          </a:p>
          <a:p>
            <a:pPr lvl="1"/>
            <a:r>
              <a:rPr lang="zh-CN" altLang="en-US" dirty="0"/>
              <a:t>最小权重</a:t>
            </a:r>
            <a:endParaRPr lang="en-US" altLang="zh-CN" dirty="0"/>
          </a:p>
          <a:p>
            <a:pPr lvl="1"/>
            <a:r>
              <a:rPr lang="zh-CN" altLang="en-US" dirty="0"/>
              <a:t>添加最少权重的边</a:t>
            </a:r>
            <a:endParaRPr lang="en-US" altLang="zh-CN" dirty="0"/>
          </a:p>
          <a:p>
            <a:pPr marL="457200" lvl="1" indent="0">
              <a:buNone/>
            </a:pPr>
            <a:r>
              <a:rPr lang="zh-CN" altLang="en-US"/>
              <a:t>（边</a:t>
            </a:r>
            <a:r>
              <a:rPr lang="zh-CN" altLang="en-US" dirty="0"/>
              <a:t>的权重</a:t>
            </a:r>
            <a:r>
              <a:rPr lang="en-US" altLang="zh-CN" dirty="0"/>
              <a:t>=2</a:t>
            </a:r>
            <a:r>
              <a:rPr lang="zh-CN" altLang="en-US" dirty="0"/>
              <a:t>个节点的权重相乘）</a:t>
            </a:r>
            <a:endParaRPr lang="en-US" altLang="zh-CN" dirty="0"/>
          </a:p>
          <a:p>
            <a:pPr marL="457200" lvl="1" indent="0">
              <a:buNone/>
            </a:pPr>
            <a:endParaRPr lang="zh-CN" altLang="en-US" dirty="0"/>
          </a:p>
        </p:txBody>
      </p:sp>
    </p:spTree>
    <p:extLst>
      <p:ext uri="{BB962C8B-B14F-4D97-AF65-F5344CB8AC3E}">
        <p14:creationId xmlns:p14="http://schemas.microsoft.com/office/powerpoint/2010/main" val="93357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02F6-5914-44CE-9CB1-0064B8003146}"/>
              </a:ext>
            </a:extLst>
          </p:cNvPr>
          <p:cNvSpPr>
            <a:spLocks noGrp="1"/>
          </p:cNvSpPr>
          <p:nvPr>
            <p:ph type="title"/>
          </p:nvPr>
        </p:nvSpPr>
        <p:spPr/>
        <p:txBody>
          <a:bodyPr/>
          <a:lstStyle/>
          <a:p>
            <a:r>
              <a:rPr lang="zh-CN" altLang="en-US" dirty="0"/>
              <a:t>聚类图</a:t>
            </a:r>
            <a:r>
              <a:rPr lang="en-US" altLang="zh-CN" dirty="0"/>
              <a:t>(Cluster Graph)</a:t>
            </a:r>
            <a:endParaRPr lang="zh-CN" altLang="en-US" dirty="0"/>
          </a:p>
        </p:txBody>
      </p:sp>
      <p:sp>
        <p:nvSpPr>
          <p:cNvPr id="3" name="内容占位符 2">
            <a:extLst>
              <a:ext uri="{FF2B5EF4-FFF2-40B4-BE49-F238E27FC236}">
                <a16:creationId xmlns:a16="http://schemas.microsoft.com/office/drawing/2014/main" id="{D58B0484-656D-42E4-B312-DAAD83314CBD}"/>
              </a:ext>
            </a:extLst>
          </p:cNvPr>
          <p:cNvSpPr>
            <a:spLocks noGrp="1"/>
          </p:cNvSpPr>
          <p:nvPr>
            <p:ph idx="1"/>
          </p:nvPr>
        </p:nvSpPr>
        <p:spPr/>
        <p:txBody>
          <a:bodyPr/>
          <a:lstStyle/>
          <a:p>
            <a:endParaRPr lang="zh-CN" altLang="en-US" b="1" dirty="0"/>
          </a:p>
        </p:txBody>
      </p:sp>
      <p:grpSp>
        <p:nvGrpSpPr>
          <p:cNvPr id="41" name="组合 40">
            <a:extLst>
              <a:ext uri="{FF2B5EF4-FFF2-40B4-BE49-F238E27FC236}">
                <a16:creationId xmlns:a16="http://schemas.microsoft.com/office/drawing/2014/main" id="{F6EADCE3-A342-4127-A01E-EBBC1BAE73DD}"/>
              </a:ext>
            </a:extLst>
          </p:cNvPr>
          <p:cNvGrpSpPr/>
          <p:nvPr/>
        </p:nvGrpSpPr>
        <p:grpSpPr>
          <a:xfrm>
            <a:off x="909347" y="2772344"/>
            <a:ext cx="3593123" cy="2249433"/>
            <a:chOff x="352864" y="2291975"/>
            <a:chExt cx="3593123" cy="2249433"/>
          </a:xfrm>
        </p:grpSpPr>
        <p:grpSp>
          <p:nvGrpSpPr>
            <p:cNvPr id="6" name="组合 5">
              <a:extLst>
                <a:ext uri="{FF2B5EF4-FFF2-40B4-BE49-F238E27FC236}">
                  <a16:creationId xmlns:a16="http://schemas.microsoft.com/office/drawing/2014/main" id="{6E911512-4589-442E-8D2C-1ECE8D30A838}"/>
                </a:ext>
              </a:extLst>
            </p:cNvPr>
            <p:cNvGrpSpPr/>
            <p:nvPr/>
          </p:nvGrpSpPr>
          <p:grpSpPr>
            <a:xfrm>
              <a:off x="1709222" y="2291975"/>
              <a:ext cx="970671" cy="562708"/>
              <a:chOff x="2658794" y="2321170"/>
              <a:chExt cx="970671" cy="562708"/>
            </a:xfrm>
          </p:grpSpPr>
          <p:sp>
            <p:nvSpPr>
              <p:cNvPr id="4" name="椭圆 3">
                <a:extLst>
                  <a:ext uri="{FF2B5EF4-FFF2-40B4-BE49-F238E27FC236}">
                    <a16:creationId xmlns:a16="http://schemas.microsoft.com/office/drawing/2014/main" id="{65AC7D84-96E2-4B50-9D9E-5D6EC265831C}"/>
                  </a:ext>
                </a:extLst>
              </p:cNvPr>
              <p:cNvSpPr/>
              <p:nvPr/>
            </p:nvSpPr>
            <p:spPr>
              <a:xfrm>
                <a:off x="2658794" y="2321170"/>
                <a:ext cx="970671" cy="5627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F4227A3-3F98-402E-8621-E7AC04049698}"/>
                  </a:ext>
                </a:extLst>
              </p:cNvPr>
              <p:cNvSpPr txBox="1"/>
              <p:nvPr/>
            </p:nvSpPr>
            <p:spPr>
              <a:xfrm>
                <a:off x="2982351" y="2371691"/>
                <a:ext cx="323556" cy="461665"/>
              </a:xfrm>
              <a:prstGeom prst="rect">
                <a:avLst/>
              </a:prstGeom>
              <a:noFill/>
            </p:spPr>
            <p:txBody>
              <a:bodyPr wrap="square" rtlCol="0">
                <a:spAutoFit/>
              </a:bodyPr>
              <a:lstStyle/>
              <a:p>
                <a:r>
                  <a:rPr lang="en-US" altLang="zh-CN" sz="2400" dirty="0"/>
                  <a:t>A</a:t>
                </a:r>
                <a:endParaRPr lang="zh-CN" altLang="en-US" sz="2400" dirty="0"/>
              </a:p>
            </p:txBody>
          </p:sp>
        </p:grpSp>
        <p:grpSp>
          <p:nvGrpSpPr>
            <p:cNvPr id="7" name="组合 6">
              <a:extLst>
                <a:ext uri="{FF2B5EF4-FFF2-40B4-BE49-F238E27FC236}">
                  <a16:creationId xmlns:a16="http://schemas.microsoft.com/office/drawing/2014/main" id="{F6F3CF77-AE26-46EA-BA63-154A0BBCDEBC}"/>
                </a:ext>
              </a:extLst>
            </p:cNvPr>
            <p:cNvGrpSpPr/>
            <p:nvPr/>
          </p:nvGrpSpPr>
          <p:grpSpPr>
            <a:xfrm>
              <a:off x="2975316" y="3147646"/>
              <a:ext cx="970671" cy="562708"/>
              <a:chOff x="2658794" y="2321170"/>
              <a:chExt cx="970671" cy="562708"/>
            </a:xfrm>
          </p:grpSpPr>
          <p:sp>
            <p:nvSpPr>
              <p:cNvPr id="8" name="椭圆 7">
                <a:extLst>
                  <a:ext uri="{FF2B5EF4-FFF2-40B4-BE49-F238E27FC236}">
                    <a16:creationId xmlns:a16="http://schemas.microsoft.com/office/drawing/2014/main" id="{82211D0A-F36D-44E4-966E-07B99AD9BB72}"/>
                  </a:ext>
                </a:extLst>
              </p:cNvPr>
              <p:cNvSpPr/>
              <p:nvPr/>
            </p:nvSpPr>
            <p:spPr>
              <a:xfrm>
                <a:off x="2658794" y="2321170"/>
                <a:ext cx="970671" cy="5627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B962BD5-794A-4F7F-84F5-574AD9F05DB6}"/>
                  </a:ext>
                </a:extLst>
              </p:cNvPr>
              <p:cNvSpPr txBox="1"/>
              <p:nvPr/>
            </p:nvSpPr>
            <p:spPr>
              <a:xfrm>
                <a:off x="2982351" y="2371691"/>
                <a:ext cx="323556" cy="461665"/>
              </a:xfrm>
              <a:prstGeom prst="rect">
                <a:avLst/>
              </a:prstGeom>
              <a:noFill/>
            </p:spPr>
            <p:txBody>
              <a:bodyPr wrap="square" rtlCol="0">
                <a:spAutoFit/>
              </a:bodyPr>
              <a:lstStyle/>
              <a:p>
                <a:r>
                  <a:rPr lang="en-US" altLang="zh-CN" sz="2400" dirty="0"/>
                  <a:t>B</a:t>
                </a:r>
                <a:endParaRPr lang="zh-CN" altLang="en-US" sz="2400" dirty="0"/>
              </a:p>
            </p:txBody>
          </p:sp>
        </p:grpSp>
        <p:grpSp>
          <p:nvGrpSpPr>
            <p:cNvPr id="16" name="组合 15">
              <a:extLst>
                <a:ext uri="{FF2B5EF4-FFF2-40B4-BE49-F238E27FC236}">
                  <a16:creationId xmlns:a16="http://schemas.microsoft.com/office/drawing/2014/main" id="{4ACA66A1-8701-4840-9CFA-4B9F75EB8677}"/>
                </a:ext>
              </a:extLst>
            </p:cNvPr>
            <p:cNvGrpSpPr/>
            <p:nvPr/>
          </p:nvGrpSpPr>
          <p:grpSpPr>
            <a:xfrm>
              <a:off x="1709221" y="3978700"/>
              <a:ext cx="970671" cy="562708"/>
              <a:chOff x="2658794" y="2321170"/>
              <a:chExt cx="970671" cy="562708"/>
            </a:xfrm>
          </p:grpSpPr>
          <p:sp>
            <p:nvSpPr>
              <p:cNvPr id="17" name="椭圆 16">
                <a:extLst>
                  <a:ext uri="{FF2B5EF4-FFF2-40B4-BE49-F238E27FC236}">
                    <a16:creationId xmlns:a16="http://schemas.microsoft.com/office/drawing/2014/main" id="{D9F141E6-CDD2-4C3B-8D52-321F8B970177}"/>
                  </a:ext>
                </a:extLst>
              </p:cNvPr>
              <p:cNvSpPr/>
              <p:nvPr/>
            </p:nvSpPr>
            <p:spPr>
              <a:xfrm>
                <a:off x="2658794" y="2321170"/>
                <a:ext cx="970671" cy="5627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7D50C51-BAC7-46F9-B060-642A88438E98}"/>
                  </a:ext>
                </a:extLst>
              </p:cNvPr>
              <p:cNvSpPr txBox="1"/>
              <p:nvPr/>
            </p:nvSpPr>
            <p:spPr>
              <a:xfrm>
                <a:off x="2982351" y="2371691"/>
                <a:ext cx="323556"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19" name="组合 18">
              <a:extLst>
                <a:ext uri="{FF2B5EF4-FFF2-40B4-BE49-F238E27FC236}">
                  <a16:creationId xmlns:a16="http://schemas.microsoft.com/office/drawing/2014/main" id="{861CC8E2-F2DD-4EDA-B92E-97D6FCC99885}"/>
                </a:ext>
              </a:extLst>
            </p:cNvPr>
            <p:cNvGrpSpPr/>
            <p:nvPr/>
          </p:nvGrpSpPr>
          <p:grpSpPr>
            <a:xfrm>
              <a:off x="352864" y="3147646"/>
              <a:ext cx="970671" cy="562708"/>
              <a:chOff x="2658794" y="2321170"/>
              <a:chExt cx="970671" cy="562708"/>
            </a:xfrm>
          </p:grpSpPr>
          <p:sp>
            <p:nvSpPr>
              <p:cNvPr id="20" name="椭圆 19">
                <a:extLst>
                  <a:ext uri="{FF2B5EF4-FFF2-40B4-BE49-F238E27FC236}">
                    <a16:creationId xmlns:a16="http://schemas.microsoft.com/office/drawing/2014/main" id="{0F170069-B518-45C6-AEAC-875CD2EC3F59}"/>
                  </a:ext>
                </a:extLst>
              </p:cNvPr>
              <p:cNvSpPr/>
              <p:nvPr/>
            </p:nvSpPr>
            <p:spPr>
              <a:xfrm>
                <a:off x="2658794" y="2321170"/>
                <a:ext cx="970671" cy="5627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4ECB3A4-32F9-41EB-AC4D-65AD85B840CA}"/>
                  </a:ext>
                </a:extLst>
              </p:cNvPr>
              <p:cNvSpPr txBox="1"/>
              <p:nvPr/>
            </p:nvSpPr>
            <p:spPr>
              <a:xfrm>
                <a:off x="2982351" y="2371691"/>
                <a:ext cx="323556" cy="461665"/>
              </a:xfrm>
              <a:prstGeom prst="rect">
                <a:avLst/>
              </a:prstGeom>
              <a:noFill/>
            </p:spPr>
            <p:txBody>
              <a:bodyPr wrap="square" rtlCol="0">
                <a:spAutoFit/>
              </a:bodyPr>
              <a:lstStyle/>
              <a:p>
                <a:r>
                  <a:rPr lang="en-US" altLang="zh-CN" sz="2400" dirty="0"/>
                  <a:t>D</a:t>
                </a:r>
                <a:endParaRPr lang="zh-CN" altLang="en-US" sz="2400" dirty="0"/>
              </a:p>
            </p:txBody>
          </p:sp>
        </p:grpSp>
        <p:cxnSp>
          <p:nvCxnSpPr>
            <p:cNvPr id="23" name="直接连接符 22">
              <a:extLst>
                <a:ext uri="{FF2B5EF4-FFF2-40B4-BE49-F238E27FC236}">
                  <a16:creationId xmlns:a16="http://schemas.microsoft.com/office/drawing/2014/main" id="{043F826A-2FA1-498B-A4BA-866E128C15EB}"/>
                </a:ext>
              </a:extLst>
            </p:cNvPr>
            <p:cNvCxnSpPr>
              <a:cxnSpLocks/>
              <a:stCxn id="4" idx="3"/>
              <a:endCxn id="20" idx="7"/>
            </p:cNvCxnSpPr>
            <p:nvPr/>
          </p:nvCxnSpPr>
          <p:spPr>
            <a:xfrm flipH="1">
              <a:off x="1181384" y="2772276"/>
              <a:ext cx="669989" cy="457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7E9ECDB-85C5-4445-831C-1B06F45D4D64}"/>
                </a:ext>
              </a:extLst>
            </p:cNvPr>
            <p:cNvCxnSpPr>
              <a:cxnSpLocks/>
              <a:stCxn id="4" idx="5"/>
              <a:endCxn id="8" idx="1"/>
            </p:cNvCxnSpPr>
            <p:nvPr/>
          </p:nvCxnSpPr>
          <p:spPr>
            <a:xfrm>
              <a:off x="2537742" y="2772276"/>
              <a:ext cx="579725" cy="457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DBEE29C-ACFA-4378-8F64-FC34010042F4}"/>
                </a:ext>
              </a:extLst>
            </p:cNvPr>
            <p:cNvCxnSpPr>
              <a:cxnSpLocks/>
              <a:stCxn id="20" idx="5"/>
              <a:endCxn id="17" idx="1"/>
            </p:cNvCxnSpPr>
            <p:nvPr/>
          </p:nvCxnSpPr>
          <p:spPr>
            <a:xfrm>
              <a:off x="1181384" y="3627947"/>
              <a:ext cx="669988" cy="433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1B50B57-DB49-4054-9AFC-1B08A94CC13E}"/>
                </a:ext>
              </a:extLst>
            </p:cNvPr>
            <p:cNvCxnSpPr>
              <a:cxnSpLocks/>
              <a:stCxn id="8" idx="3"/>
              <a:endCxn id="17" idx="7"/>
            </p:cNvCxnSpPr>
            <p:nvPr/>
          </p:nvCxnSpPr>
          <p:spPr>
            <a:xfrm flipH="1">
              <a:off x="2537741" y="3627947"/>
              <a:ext cx="579726" cy="43316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D4409EBE-8E84-43DE-8023-11E9999F189B}"/>
              </a:ext>
            </a:extLst>
          </p:cNvPr>
          <p:cNvGrpSpPr/>
          <p:nvPr/>
        </p:nvGrpSpPr>
        <p:grpSpPr>
          <a:xfrm>
            <a:off x="6154251" y="2818206"/>
            <a:ext cx="4829474" cy="2199809"/>
            <a:chOff x="5394084" y="2833368"/>
            <a:chExt cx="4829474" cy="2199809"/>
          </a:xfrm>
        </p:grpSpPr>
        <p:sp>
          <p:nvSpPr>
            <p:cNvPr id="42" name="矩形 41">
              <a:extLst>
                <a:ext uri="{FF2B5EF4-FFF2-40B4-BE49-F238E27FC236}">
                  <a16:creationId xmlns:a16="http://schemas.microsoft.com/office/drawing/2014/main" id="{1AB8BF39-D541-4378-B148-E72DB3F83E81}"/>
                </a:ext>
              </a:extLst>
            </p:cNvPr>
            <p:cNvSpPr/>
            <p:nvPr/>
          </p:nvSpPr>
          <p:spPr>
            <a:xfrm>
              <a:off x="7569670" y="2833368"/>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A</a:t>
              </a:r>
              <a:endParaRPr lang="zh-CN" altLang="en-US" sz="2400" b="1" dirty="0"/>
            </a:p>
          </p:txBody>
        </p:sp>
        <p:sp>
          <p:nvSpPr>
            <p:cNvPr id="43" name="矩形 42">
              <a:extLst>
                <a:ext uri="{FF2B5EF4-FFF2-40B4-BE49-F238E27FC236}">
                  <a16:creationId xmlns:a16="http://schemas.microsoft.com/office/drawing/2014/main" id="{FB0A94F5-8B36-44C3-9AC3-C1690B701FC4}"/>
                </a:ext>
              </a:extLst>
            </p:cNvPr>
            <p:cNvSpPr/>
            <p:nvPr/>
          </p:nvSpPr>
          <p:spPr>
            <a:xfrm>
              <a:off x="5961407" y="3684176"/>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44" name="矩形 43">
              <a:extLst>
                <a:ext uri="{FF2B5EF4-FFF2-40B4-BE49-F238E27FC236}">
                  <a16:creationId xmlns:a16="http://schemas.microsoft.com/office/drawing/2014/main" id="{ED145C33-8291-4876-ACB8-7035529E5E14}"/>
                </a:ext>
              </a:extLst>
            </p:cNvPr>
            <p:cNvSpPr/>
            <p:nvPr/>
          </p:nvSpPr>
          <p:spPr>
            <a:xfrm>
              <a:off x="9177933" y="367214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sp>
          <p:nvSpPr>
            <p:cNvPr id="45" name="矩形 44">
              <a:extLst>
                <a:ext uri="{FF2B5EF4-FFF2-40B4-BE49-F238E27FC236}">
                  <a16:creationId xmlns:a16="http://schemas.microsoft.com/office/drawing/2014/main" id="{D333C76A-58FC-4425-9455-4F3A40DD5657}"/>
                </a:ext>
              </a:extLst>
            </p:cNvPr>
            <p:cNvSpPr/>
            <p:nvPr/>
          </p:nvSpPr>
          <p:spPr>
            <a:xfrm>
              <a:off x="7569670" y="457540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46" name="矩形: 圆角 45">
              <a:extLst>
                <a:ext uri="{FF2B5EF4-FFF2-40B4-BE49-F238E27FC236}">
                  <a16:creationId xmlns:a16="http://schemas.microsoft.com/office/drawing/2014/main" id="{56A363E0-7D0F-41A8-A174-B6E0D81994E0}"/>
                </a:ext>
              </a:extLst>
            </p:cNvPr>
            <p:cNvSpPr/>
            <p:nvPr/>
          </p:nvSpPr>
          <p:spPr>
            <a:xfrm>
              <a:off x="5394084" y="283336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a:t>
              </a:r>
              <a:endParaRPr lang="zh-CN" altLang="en-US" sz="2400" dirty="0"/>
            </a:p>
          </p:txBody>
        </p:sp>
        <p:sp>
          <p:nvSpPr>
            <p:cNvPr id="47" name="矩形: 圆角 46">
              <a:extLst>
                <a:ext uri="{FF2B5EF4-FFF2-40B4-BE49-F238E27FC236}">
                  <a16:creationId xmlns:a16="http://schemas.microsoft.com/office/drawing/2014/main" id="{22986354-8DFB-497C-B738-BB0F479F74AB}"/>
                </a:ext>
              </a:extLst>
            </p:cNvPr>
            <p:cNvSpPr/>
            <p:nvPr/>
          </p:nvSpPr>
          <p:spPr>
            <a:xfrm>
              <a:off x="8610610" y="289859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4:A,D</a:t>
              </a:r>
              <a:endParaRPr lang="zh-CN" altLang="en-US" sz="2400" dirty="0"/>
            </a:p>
          </p:txBody>
        </p:sp>
        <p:sp>
          <p:nvSpPr>
            <p:cNvPr id="48" name="矩形: 圆角 47">
              <a:extLst>
                <a:ext uri="{FF2B5EF4-FFF2-40B4-BE49-F238E27FC236}">
                  <a16:creationId xmlns:a16="http://schemas.microsoft.com/office/drawing/2014/main" id="{DF74CF72-D31C-4D6C-939C-2EA321372D05}"/>
                </a:ext>
              </a:extLst>
            </p:cNvPr>
            <p:cNvSpPr/>
            <p:nvPr/>
          </p:nvSpPr>
          <p:spPr>
            <a:xfrm>
              <a:off x="8610610"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3:C,D</a:t>
              </a:r>
              <a:endParaRPr lang="zh-CN" altLang="en-US" sz="2400" dirty="0"/>
            </a:p>
          </p:txBody>
        </p:sp>
        <p:sp>
          <p:nvSpPr>
            <p:cNvPr id="49" name="矩形: 圆角 48">
              <a:extLst>
                <a:ext uri="{FF2B5EF4-FFF2-40B4-BE49-F238E27FC236}">
                  <a16:creationId xmlns:a16="http://schemas.microsoft.com/office/drawing/2014/main" id="{6A364F58-F9F5-4F3E-B3E0-C0B39AC891DA}"/>
                </a:ext>
              </a:extLst>
            </p:cNvPr>
            <p:cNvSpPr/>
            <p:nvPr/>
          </p:nvSpPr>
          <p:spPr>
            <a:xfrm>
              <a:off x="5394084"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a:t>
              </a:r>
              <a:endParaRPr lang="zh-CN" altLang="en-US" sz="2400" dirty="0"/>
            </a:p>
          </p:txBody>
        </p:sp>
        <p:cxnSp>
          <p:nvCxnSpPr>
            <p:cNvPr id="51" name="直接连接符 50">
              <a:extLst>
                <a:ext uri="{FF2B5EF4-FFF2-40B4-BE49-F238E27FC236}">
                  <a16:creationId xmlns:a16="http://schemas.microsoft.com/office/drawing/2014/main" id="{0CCE8186-5821-41A2-A984-D7AA8F89E548}"/>
                </a:ext>
              </a:extLst>
            </p:cNvPr>
            <p:cNvCxnSpPr>
              <a:stCxn id="46" idx="3"/>
              <a:endCxn id="42" idx="1"/>
            </p:cNvCxnSpPr>
            <p:nvPr/>
          </p:nvCxnSpPr>
          <p:spPr>
            <a:xfrm flipV="1">
              <a:off x="7007032" y="3062257"/>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221AE0A-8DCC-45E4-90F6-0780292473AD}"/>
                </a:ext>
              </a:extLst>
            </p:cNvPr>
            <p:cNvCxnSpPr>
              <a:cxnSpLocks/>
              <a:stCxn id="42" idx="3"/>
            </p:cNvCxnSpPr>
            <p:nvPr/>
          </p:nvCxnSpPr>
          <p:spPr>
            <a:xfrm flipV="1">
              <a:off x="8047972" y="3062256"/>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26A7A0F-4D82-4ECF-AEA7-2AF13FFF352D}"/>
                </a:ext>
              </a:extLst>
            </p:cNvPr>
            <p:cNvCxnSpPr>
              <a:stCxn id="46" idx="2"/>
              <a:endCxn id="43" idx="0"/>
            </p:cNvCxnSpPr>
            <p:nvPr/>
          </p:nvCxnSpPr>
          <p:spPr>
            <a:xfrm>
              <a:off x="6200558" y="3291146"/>
              <a:ext cx="0" cy="39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D122D8C-30DC-4BA9-AA89-701E8D6B6FF8}"/>
                </a:ext>
              </a:extLst>
            </p:cNvPr>
            <p:cNvCxnSpPr>
              <a:stCxn id="43" idx="2"/>
              <a:endCxn id="49" idx="0"/>
            </p:cNvCxnSpPr>
            <p:nvPr/>
          </p:nvCxnSpPr>
          <p:spPr>
            <a:xfrm>
              <a:off x="6200558" y="4141953"/>
              <a:ext cx="0" cy="42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A84C5FB-55B1-4457-B265-2B0711A20867}"/>
                </a:ext>
              </a:extLst>
            </p:cNvPr>
            <p:cNvCxnSpPr>
              <a:cxnSpLocks/>
              <a:stCxn id="49" idx="3"/>
              <a:endCxn id="45" idx="1"/>
            </p:cNvCxnSpPr>
            <p:nvPr/>
          </p:nvCxnSpPr>
          <p:spPr>
            <a:xfrm>
              <a:off x="700703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C112548-AC99-40FB-B2DE-44F9D9463F77}"/>
                </a:ext>
              </a:extLst>
            </p:cNvPr>
            <p:cNvCxnSpPr>
              <a:stCxn id="45" idx="3"/>
              <a:endCxn id="48" idx="1"/>
            </p:cNvCxnSpPr>
            <p:nvPr/>
          </p:nvCxnSpPr>
          <p:spPr>
            <a:xfrm flipV="1">
              <a:off x="804797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E06190D-6E97-4785-9D1D-A0ED6CE5EB89}"/>
                </a:ext>
              </a:extLst>
            </p:cNvPr>
            <p:cNvCxnSpPr>
              <a:stCxn id="48" idx="0"/>
              <a:endCxn id="44" idx="2"/>
            </p:cNvCxnSpPr>
            <p:nvPr/>
          </p:nvCxnSpPr>
          <p:spPr>
            <a:xfrm flipV="1">
              <a:off x="9417084" y="4129917"/>
              <a:ext cx="0" cy="43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FBAB964-F0D3-4169-9C6C-87B107644C51}"/>
                </a:ext>
              </a:extLst>
            </p:cNvPr>
            <p:cNvCxnSpPr>
              <a:stCxn id="44" idx="0"/>
              <a:endCxn id="47" idx="2"/>
            </p:cNvCxnSpPr>
            <p:nvPr/>
          </p:nvCxnSpPr>
          <p:spPr>
            <a:xfrm flipV="1">
              <a:off x="9417084" y="3356370"/>
              <a:ext cx="0" cy="3157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箭头: 右 72">
            <a:extLst>
              <a:ext uri="{FF2B5EF4-FFF2-40B4-BE49-F238E27FC236}">
                <a16:creationId xmlns:a16="http://schemas.microsoft.com/office/drawing/2014/main" id="{17E6EA08-E618-423D-B18F-B93200AC1D0A}"/>
              </a:ext>
            </a:extLst>
          </p:cNvPr>
          <p:cNvSpPr/>
          <p:nvPr/>
        </p:nvSpPr>
        <p:spPr>
          <a:xfrm>
            <a:off x="5005206" y="3587505"/>
            <a:ext cx="970671" cy="54970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994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anim calcmode="lin" valueType="num">
                                      <p:cBhvr>
                                        <p:cTn id="13" dur="500" fill="hold"/>
                                        <p:tgtEl>
                                          <p:spTgt spid="71"/>
                                        </p:tgtEl>
                                        <p:attrNameLst>
                                          <p:attrName>ppt_x</p:attrName>
                                        </p:attrNameLst>
                                      </p:cBhvr>
                                      <p:tavLst>
                                        <p:tav tm="0">
                                          <p:val>
                                            <p:strVal val="#ppt_x"/>
                                          </p:val>
                                        </p:tav>
                                        <p:tav tm="100000">
                                          <p:val>
                                            <p:strVal val="#ppt_x"/>
                                          </p:val>
                                        </p:tav>
                                      </p:tavLst>
                                    </p:anim>
                                    <p:anim calcmode="lin" valueType="num">
                                      <p:cBhvr>
                                        <p:cTn id="14"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29479-638D-436C-917E-C88DE25B6FA9}"/>
              </a:ext>
            </a:extLst>
          </p:cNvPr>
          <p:cNvSpPr>
            <a:spLocks noGrp="1"/>
          </p:cNvSpPr>
          <p:nvPr>
            <p:ph type="title"/>
          </p:nvPr>
        </p:nvSpPr>
        <p:spPr/>
        <p:txBody>
          <a:bodyPr/>
          <a:lstStyle/>
          <a:p>
            <a:r>
              <a:rPr lang="zh-CN" altLang="en-US" dirty="0"/>
              <a:t>聚类图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9A2B56-5C96-4DAC-B08D-A899739A07BA}"/>
                  </a:ext>
                </a:extLst>
              </p:cNvPr>
              <p:cNvSpPr>
                <a:spLocks noGrp="1"/>
              </p:cNvSpPr>
              <p:nvPr>
                <p:ph idx="1"/>
              </p:nvPr>
            </p:nvSpPr>
            <p:spPr>
              <a:xfrm>
                <a:off x="838199" y="1825625"/>
                <a:ext cx="10908323" cy="4351338"/>
              </a:xfrm>
            </p:spPr>
            <p:txBody>
              <a:bodyPr/>
              <a:lstStyle/>
              <a:p>
                <a:r>
                  <a:rPr lang="zh-CN" altLang="en-US" dirty="0"/>
                  <a:t>在一个无向图中</a:t>
                </a:r>
                <a:endParaRPr lang="en-US" altLang="zh-CN" dirty="0"/>
              </a:p>
              <a:p>
                <a:pPr lvl="1"/>
                <a:r>
                  <a:rPr lang="zh-CN" altLang="en-US" dirty="0"/>
                  <a:t>节点是一个个聚类</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oMath>
                </a14:m>
                <a:r>
                  <a:rPr lang="zh-CN" altLang="en-US" dirty="0"/>
                  <a:t>，每个聚类都是变量集的一个子集</a:t>
                </a:r>
                <a:endParaRPr lang="en-US" altLang="zh-CN" dirty="0"/>
              </a:p>
              <a:p>
                <a:pPr lvl="1"/>
                <a:r>
                  <a:rPr lang="zh-CN" altLang="en-US" dirty="0"/>
                  <a:t>连接</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oMath>
                </a14:m>
                <a:r>
                  <a:rPr lang="zh-CN" altLang="en-US" dirty="0"/>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𝑗</m:t>
                        </m:r>
                      </m:sub>
                    </m:sSub>
                  </m:oMath>
                </a14:m>
                <a:r>
                  <a:rPr lang="zh-CN" altLang="en-US" dirty="0"/>
                  <a:t>的边又被称为分离集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 </m:t>
                    </m:r>
                  </m:oMath>
                </a14:m>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nary>
                      <m:naryPr>
                        <m:chr m:val="⋂"/>
                        <m:subHide m:val="on"/>
                        <m:supHide m:val="on"/>
                        <m:ctrlPr>
                          <a:rPr lang="en-US" altLang="zh-CN" i="1" smtClean="0">
                            <a:latin typeface="Cambria Math" panose="02040503050406030204" pitchFamily="18" charset="0"/>
                            <a:ea typeface="Cambria Math" panose="02040503050406030204" pitchFamily="18" charset="0"/>
                          </a:rPr>
                        </m:ctrlPr>
                      </m:naryPr>
                      <m:sub/>
                      <m:sup/>
                      <m:e>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𝑗</m:t>
                            </m:r>
                          </m:sub>
                        </m:sSub>
                      </m:e>
                    </m:nary>
                  </m:oMath>
                </a14:m>
                <a:endParaRPr lang="en-US" altLang="zh-CN" dirty="0"/>
              </a:p>
              <a:p>
                <a:r>
                  <a:rPr lang="zh-CN" altLang="en-US" dirty="0"/>
                  <a:t>对于因子集</a:t>
                </a:r>
                <a:r>
                  <a:rPr lang="el-GR" altLang="zh-CN" dirty="0">
                    <a:latin typeface="Cambria Math" panose="02040503050406030204" pitchFamily="18" charset="0"/>
                    <a:ea typeface="Cambria Math" panose="02040503050406030204" pitchFamily="18" charset="0"/>
                  </a:rPr>
                  <a:t>Φ</a:t>
                </a:r>
                <a:r>
                  <a:rPr lang="zh-CN" altLang="el-GR" dirty="0">
                    <a:latin typeface="Cambria Math" panose="02040503050406030204" pitchFamily="18" charset="0"/>
                    <a:ea typeface="Cambria Math" panose="02040503050406030204" pitchFamily="18" charset="0"/>
                  </a:rPr>
                  <a:t>中</a:t>
                </a:r>
                <a:r>
                  <a:rPr lang="zh-CN" altLang="en-US" dirty="0">
                    <a:latin typeface="Cambria Math" panose="02040503050406030204" pitchFamily="18" charset="0"/>
                    <a:ea typeface="Cambria Math" panose="02040503050406030204" pitchFamily="18" charset="0"/>
                  </a:rPr>
                  <a:t>的每个</a:t>
                </a:r>
                <a:r>
                  <a:rPr lang="el-GR" altLang="zh-CN" dirty="0">
                    <a:latin typeface="Cambria Math" panose="02040503050406030204" pitchFamily="18" charset="0"/>
                    <a:ea typeface="Cambria Math" panose="02040503050406030204" pitchFamily="18" charset="0"/>
                  </a:rPr>
                  <a:t>ϕ</a:t>
                </a:r>
                <a:r>
                  <a:rPr lang="zh-CN" altLang="el-GR" dirty="0">
                    <a:latin typeface="Cambria Math" panose="02040503050406030204" pitchFamily="18" charset="0"/>
                    <a:ea typeface="Cambria Math" panose="02040503050406030204" pitchFamily="18" charset="0"/>
                  </a:rPr>
                  <a:t>都</a:t>
                </a:r>
                <a:r>
                  <a:rPr lang="zh-CN" altLang="en-US" dirty="0">
                    <a:latin typeface="Cambria Math" panose="02040503050406030204" pitchFamily="18" charset="0"/>
                    <a:ea typeface="Cambria Math" panose="02040503050406030204" pitchFamily="18" charset="0"/>
                  </a:rPr>
                  <a:t>分配给唯一的一个聚类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𝑆</m:t>
                    </m:r>
                    <m:r>
                      <m:rPr>
                        <m:sty m:val="p"/>
                      </m:rPr>
                      <a:rPr lang="en-US" altLang="zh-CN" i="1">
                        <a:latin typeface="Cambria Math" panose="02040503050406030204" pitchFamily="18" charset="0"/>
                        <a:ea typeface="Cambria Math" panose="02040503050406030204" pitchFamily="18" charset="0"/>
                      </a:rPr>
                      <m:t>cope</m:t>
                    </m:r>
                    <m:d>
                      <m:dPr>
                        <m:begChr m:val="["/>
                        <m:endChr m:val="]"/>
                        <m:ctrlPr>
                          <a:rPr lang="en-US" altLang="zh-CN" i="1" smtClean="0">
                            <a:latin typeface="Cambria Math" panose="02040503050406030204" pitchFamily="18" charset="0"/>
                            <a:ea typeface="Cambria Math" panose="02040503050406030204" pitchFamily="18" charset="0"/>
                          </a:rPr>
                        </m:ctrlPr>
                      </m:dPr>
                      <m:e>
                        <m:r>
                          <m:rPr>
                            <m:nor/>
                          </m:rPr>
                          <a:rPr lang="el-GR" altLang="zh-CN" dirty="0">
                            <a:latin typeface="Cambria Math" panose="02040503050406030204" pitchFamily="18" charset="0"/>
                            <a:ea typeface="Cambria Math" panose="02040503050406030204" pitchFamily="18" charset="0"/>
                          </a:rPr>
                          <m:t>ϕ</m:t>
                        </m:r>
                      </m:e>
                    </m:d>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zh-CN" altLang="en-US" i="1" smtClean="0">
                            <a:latin typeface="Cambria Math" panose="02040503050406030204" pitchFamily="18" charset="0"/>
                            <a:ea typeface="Cambria Math" panose="02040503050406030204" pitchFamily="18" charset="0"/>
                          </a:rPr>
                          <m:t>𝛼</m:t>
                        </m:r>
                        <m:d>
                          <m:dPr>
                            <m:ctrlPr>
                              <a:rPr lang="en-US" altLang="zh-CN"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k</m:t>
                            </m:r>
                          </m:e>
                        </m:d>
                      </m:sub>
                    </m:sSub>
                  </m:oMath>
                </a14:m>
                <a:endParaRPr lang="en-US" altLang="zh-CN" dirty="0"/>
              </a:p>
              <a:p>
                <a:r>
                  <a:rPr lang="zh-CN" altLang="en-US" dirty="0"/>
                  <a:t>定义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𝜑</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zh-CN" altLang="en-US"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b="0" i="1" smtClean="0">
                                <a:latin typeface="Cambria Math" panose="02040503050406030204" pitchFamily="18" charset="0"/>
                              </a:rPr>
                              <m:t>𝑘</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FC9A2B56-5C96-4DAC-B08D-A899739A07BA}"/>
                  </a:ext>
                </a:extLst>
              </p:cNvPr>
              <p:cNvSpPr>
                <a:spLocks noGrp="1" noRot="1" noChangeAspect="1" noMove="1" noResize="1" noEditPoints="1" noAdjustHandles="1" noChangeArrowheads="1" noChangeShapeType="1" noTextEdit="1"/>
              </p:cNvSpPr>
              <p:nvPr>
                <p:ph idx="1"/>
              </p:nvPr>
            </p:nvSpPr>
            <p:spPr>
              <a:xfrm>
                <a:off x="838199" y="1825625"/>
                <a:ext cx="10908323" cy="4351338"/>
              </a:xfrm>
              <a:blipFill>
                <a:blip r:embed="rId3"/>
                <a:stretch>
                  <a:fillRect l="-950" t="-2521"/>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42AAB939-A899-4CAC-97C9-ED75B0194420}"/>
              </a:ext>
            </a:extLst>
          </p:cNvPr>
          <p:cNvGrpSpPr/>
          <p:nvPr/>
        </p:nvGrpSpPr>
        <p:grpSpPr>
          <a:xfrm>
            <a:off x="6292360" y="3977154"/>
            <a:ext cx="4829474" cy="2199809"/>
            <a:chOff x="5394084" y="2833368"/>
            <a:chExt cx="4829474" cy="2199809"/>
          </a:xfrm>
        </p:grpSpPr>
        <p:sp>
          <p:nvSpPr>
            <p:cNvPr id="5" name="矩形 4">
              <a:extLst>
                <a:ext uri="{FF2B5EF4-FFF2-40B4-BE49-F238E27FC236}">
                  <a16:creationId xmlns:a16="http://schemas.microsoft.com/office/drawing/2014/main" id="{A6727FCB-6BF8-4AE7-85F8-2AD8A641FC4C}"/>
                </a:ext>
              </a:extLst>
            </p:cNvPr>
            <p:cNvSpPr/>
            <p:nvPr/>
          </p:nvSpPr>
          <p:spPr>
            <a:xfrm>
              <a:off x="7569670" y="2833368"/>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A</a:t>
              </a:r>
              <a:endParaRPr lang="zh-CN" altLang="en-US" sz="2400" b="1" dirty="0"/>
            </a:p>
          </p:txBody>
        </p:sp>
        <p:sp>
          <p:nvSpPr>
            <p:cNvPr id="6" name="矩形 5">
              <a:extLst>
                <a:ext uri="{FF2B5EF4-FFF2-40B4-BE49-F238E27FC236}">
                  <a16:creationId xmlns:a16="http://schemas.microsoft.com/office/drawing/2014/main" id="{6640DABD-E4B9-4541-9B4E-662BA3E0CC0A}"/>
                </a:ext>
              </a:extLst>
            </p:cNvPr>
            <p:cNvSpPr/>
            <p:nvPr/>
          </p:nvSpPr>
          <p:spPr>
            <a:xfrm>
              <a:off x="5961407" y="3684176"/>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7" name="矩形 6">
              <a:extLst>
                <a:ext uri="{FF2B5EF4-FFF2-40B4-BE49-F238E27FC236}">
                  <a16:creationId xmlns:a16="http://schemas.microsoft.com/office/drawing/2014/main" id="{6A11D12A-2388-432C-814B-AB6839E510C1}"/>
                </a:ext>
              </a:extLst>
            </p:cNvPr>
            <p:cNvSpPr/>
            <p:nvPr/>
          </p:nvSpPr>
          <p:spPr>
            <a:xfrm>
              <a:off x="9177933" y="367214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sp>
          <p:nvSpPr>
            <p:cNvPr id="8" name="矩形 7">
              <a:extLst>
                <a:ext uri="{FF2B5EF4-FFF2-40B4-BE49-F238E27FC236}">
                  <a16:creationId xmlns:a16="http://schemas.microsoft.com/office/drawing/2014/main" id="{B489B3FA-EB47-4C9D-8829-199BB4DB1830}"/>
                </a:ext>
              </a:extLst>
            </p:cNvPr>
            <p:cNvSpPr/>
            <p:nvPr/>
          </p:nvSpPr>
          <p:spPr>
            <a:xfrm>
              <a:off x="7569670" y="457540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9" name="矩形: 圆角 8">
              <a:extLst>
                <a:ext uri="{FF2B5EF4-FFF2-40B4-BE49-F238E27FC236}">
                  <a16:creationId xmlns:a16="http://schemas.microsoft.com/office/drawing/2014/main" id="{B06921FF-08EB-4BDE-BC70-86D342611252}"/>
                </a:ext>
              </a:extLst>
            </p:cNvPr>
            <p:cNvSpPr/>
            <p:nvPr/>
          </p:nvSpPr>
          <p:spPr>
            <a:xfrm>
              <a:off x="5394084" y="283336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a:t>
              </a:r>
              <a:endParaRPr lang="zh-CN" altLang="en-US" sz="2400" dirty="0"/>
            </a:p>
          </p:txBody>
        </p:sp>
        <p:sp>
          <p:nvSpPr>
            <p:cNvPr id="10" name="矩形: 圆角 9">
              <a:extLst>
                <a:ext uri="{FF2B5EF4-FFF2-40B4-BE49-F238E27FC236}">
                  <a16:creationId xmlns:a16="http://schemas.microsoft.com/office/drawing/2014/main" id="{AA4A76D1-C912-4F3B-BC68-79840AE589B4}"/>
                </a:ext>
              </a:extLst>
            </p:cNvPr>
            <p:cNvSpPr/>
            <p:nvPr/>
          </p:nvSpPr>
          <p:spPr>
            <a:xfrm>
              <a:off x="8610610" y="289859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4:A,D</a:t>
              </a:r>
              <a:endParaRPr lang="zh-CN" altLang="en-US" sz="2400" dirty="0"/>
            </a:p>
          </p:txBody>
        </p:sp>
        <p:sp>
          <p:nvSpPr>
            <p:cNvPr id="11" name="矩形: 圆角 10">
              <a:extLst>
                <a:ext uri="{FF2B5EF4-FFF2-40B4-BE49-F238E27FC236}">
                  <a16:creationId xmlns:a16="http://schemas.microsoft.com/office/drawing/2014/main" id="{19F26D7B-1E39-4952-A204-B517709E8A41}"/>
                </a:ext>
              </a:extLst>
            </p:cNvPr>
            <p:cNvSpPr/>
            <p:nvPr/>
          </p:nvSpPr>
          <p:spPr>
            <a:xfrm>
              <a:off x="8610610"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3:C,D</a:t>
              </a:r>
              <a:endParaRPr lang="zh-CN" altLang="en-US" sz="2400" dirty="0"/>
            </a:p>
          </p:txBody>
        </p:sp>
        <p:sp>
          <p:nvSpPr>
            <p:cNvPr id="12" name="矩形: 圆角 11">
              <a:extLst>
                <a:ext uri="{FF2B5EF4-FFF2-40B4-BE49-F238E27FC236}">
                  <a16:creationId xmlns:a16="http://schemas.microsoft.com/office/drawing/2014/main" id="{513AB32D-E0DF-4449-AE5A-996671374BC3}"/>
                </a:ext>
              </a:extLst>
            </p:cNvPr>
            <p:cNvSpPr/>
            <p:nvPr/>
          </p:nvSpPr>
          <p:spPr>
            <a:xfrm>
              <a:off x="5394084"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a:t>
              </a:r>
              <a:endParaRPr lang="zh-CN" altLang="en-US" sz="2400" dirty="0"/>
            </a:p>
          </p:txBody>
        </p:sp>
        <p:cxnSp>
          <p:nvCxnSpPr>
            <p:cNvPr id="13" name="直接连接符 12">
              <a:extLst>
                <a:ext uri="{FF2B5EF4-FFF2-40B4-BE49-F238E27FC236}">
                  <a16:creationId xmlns:a16="http://schemas.microsoft.com/office/drawing/2014/main" id="{72F9F6B9-8DED-4C63-B0D9-90BC4780FCCC}"/>
                </a:ext>
              </a:extLst>
            </p:cNvPr>
            <p:cNvCxnSpPr>
              <a:stCxn id="9" idx="3"/>
              <a:endCxn id="5" idx="1"/>
            </p:cNvCxnSpPr>
            <p:nvPr/>
          </p:nvCxnSpPr>
          <p:spPr>
            <a:xfrm flipV="1">
              <a:off x="7007032" y="3062257"/>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D17F6D5-79D9-4FCE-ACA3-4BB4FF824555}"/>
                </a:ext>
              </a:extLst>
            </p:cNvPr>
            <p:cNvCxnSpPr>
              <a:cxnSpLocks/>
              <a:stCxn id="5" idx="3"/>
            </p:cNvCxnSpPr>
            <p:nvPr/>
          </p:nvCxnSpPr>
          <p:spPr>
            <a:xfrm flipV="1">
              <a:off x="8047972" y="3062256"/>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EFEF9A9-7694-48B5-BAAF-ABC2BA6B21F6}"/>
                </a:ext>
              </a:extLst>
            </p:cNvPr>
            <p:cNvCxnSpPr>
              <a:stCxn id="9" idx="2"/>
              <a:endCxn id="6" idx="0"/>
            </p:cNvCxnSpPr>
            <p:nvPr/>
          </p:nvCxnSpPr>
          <p:spPr>
            <a:xfrm>
              <a:off x="6200558" y="3291146"/>
              <a:ext cx="0" cy="39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3D9DF22-0689-4367-B58B-DFB0A983A08E}"/>
                </a:ext>
              </a:extLst>
            </p:cNvPr>
            <p:cNvCxnSpPr>
              <a:stCxn id="6" idx="2"/>
              <a:endCxn id="12" idx="0"/>
            </p:cNvCxnSpPr>
            <p:nvPr/>
          </p:nvCxnSpPr>
          <p:spPr>
            <a:xfrm>
              <a:off x="6200558" y="4141953"/>
              <a:ext cx="0" cy="42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8947431-FD11-4A5A-909C-5B66C628FFDA}"/>
                </a:ext>
              </a:extLst>
            </p:cNvPr>
            <p:cNvCxnSpPr>
              <a:cxnSpLocks/>
              <a:stCxn id="12" idx="3"/>
              <a:endCxn id="8" idx="1"/>
            </p:cNvCxnSpPr>
            <p:nvPr/>
          </p:nvCxnSpPr>
          <p:spPr>
            <a:xfrm>
              <a:off x="700703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E731553-D9AE-41BB-944C-68010F9F3FFD}"/>
                </a:ext>
              </a:extLst>
            </p:cNvPr>
            <p:cNvCxnSpPr>
              <a:stCxn id="8" idx="3"/>
              <a:endCxn id="11" idx="1"/>
            </p:cNvCxnSpPr>
            <p:nvPr/>
          </p:nvCxnSpPr>
          <p:spPr>
            <a:xfrm flipV="1">
              <a:off x="804797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7B4F173-7DB6-4562-805B-9C75BB86EC0E}"/>
                </a:ext>
              </a:extLst>
            </p:cNvPr>
            <p:cNvCxnSpPr>
              <a:stCxn id="11" idx="0"/>
              <a:endCxn id="7" idx="2"/>
            </p:cNvCxnSpPr>
            <p:nvPr/>
          </p:nvCxnSpPr>
          <p:spPr>
            <a:xfrm flipV="1">
              <a:off x="9417084" y="4129917"/>
              <a:ext cx="0" cy="43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D7700EA-39FA-4B8C-84C6-14E3B1336D17}"/>
                </a:ext>
              </a:extLst>
            </p:cNvPr>
            <p:cNvCxnSpPr>
              <a:stCxn id="7" idx="0"/>
              <a:endCxn id="10" idx="2"/>
            </p:cNvCxnSpPr>
            <p:nvPr/>
          </p:nvCxnSpPr>
          <p:spPr>
            <a:xfrm flipV="1">
              <a:off x="9417084" y="3356370"/>
              <a:ext cx="0" cy="31577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274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F8E37-4A08-4903-990D-38BEE896BA77}"/>
              </a:ext>
            </a:extLst>
          </p:cNvPr>
          <p:cNvSpPr>
            <a:spLocks noGrp="1"/>
          </p:cNvSpPr>
          <p:nvPr>
            <p:ph type="title"/>
          </p:nvPr>
        </p:nvSpPr>
        <p:spPr/>
        <p:txBody>
          <a:bodyPr/>
          <a:lstStyle/>
          <a:p>
            <a:r>
              <a:rPr lang="zh-CN" altLang="en-US" dirty="0"/>
              <a:t>聚类图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F30CC4D-C4B3-497A-BB85-8B875EA8FCC8}"/>
                  </a:ext>
                </a:extLst>
              </p:cNvPr>
              <p:cNvSpPr>
                <a:spLocks noGrp="1"/>
              </p:cNvSpPr>
              <p:nvPr>
                <p:ph idx="1"/>
              </p:nvPr>
            </p:nvSpPr>
            <p:spPr/>
            <p:txBody>
              <a:bodyPr>
                <a:normAutofit fontScale="92500"/>
              </a:bodyPr>
              <a:lstStyle/>
              <a:p>
                <a14:m>
                  <m:oMath xmlns:m="http://schemas.openxmlformats.org/officeDocument/2006/math">
                    <m:sSub>
                      <m:sSubPr>
                        <m:ctrlPr>
                          <a:rPr lang="en-US" altLang="zh-CN" i="1" smtClean="0">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b="0" i="1" dirty="0" smtClean="0">
                            <a:latin typeface="Cambria Math" panose="02040503050406030204" pitchFamily="18" charset="0"/>
                            <a:ea typeface="Cambria Math" panose="02040503050406030204" pitchFamily="18" charset="0"/>
                          </a:rPr>
                          <m:t>1</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b="0" i="1" dirty="0" smtClean="0">
                            <a:latin typeface="Cambria Math" panose="02040503050406030204" pitchFamily="18" charset="0"/>
                            <a:ea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𝐶</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b="0" i="1" dirty="0" smtClean="0">
                            <a:latin typeface="Cambria Math" panose="02040503050406030204" pitchFamily="18" charset="0"/>
                            <a:ea typeface="Cambria Math" panose="02040503050406030204" pitchFamily="18" charset="0"/>
                          </a:rPr>
                          <m:t>3</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b="0" i="1" dirty="0" smtClean="0">
                            <a:latin typeface="Cambria Math" panose="02040503050406030204" pitchFamily="18" charset="0"/>
                            <a:ea typeface="Cambria Math" panose="02040503050406030204" pitchFamily="18" charset="0"/>
                          </a:rPr>
                          <m:t>4</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b="0" i="1" dirty="0" smtClean="0">
                            <a:latin typeface="Cambria Math" panose="02040503050406030204" pitchFamily="18" charset="0"/>
                            <a:ea typeface="Cambria Math" panose="02040503050406030204" pitchFamily="18" charset="0"/>
                          </a:rPr>
                          <m:t>5</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i="1" smtClean="0">
                            <a:latin typeface="Cambria Math" panose="02040503050406030204" pitchFamily="18" charset="0"/>
                          </a:rPr>
                          <m:t> </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b="0" i="1" dirty="0" smtClean="0">
                            <a:latin typeface="Cambria Math" panose="02040503050406030204" pitchFamily="18" charset="0"/>
                            <a:ea typeface="Cambria Math" panose="02040503050406030204" pitchFamily="18" charset="0"/>
                          </a:rPr>
                          <m:t>6</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d>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b="0" i="1" dirty="0" smtClean="0">
                            <a:latin typeface="Cambria Math" panose="02040503050406030204" pitchFamily="18" charset="0"/>
                            <a:ea typeface="Cambria Math" panose="02040503050406030204" pitchFamily="18" charset="0"/>
                          </a:rPr>
                          <m:t>7</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e>
                    </m:d>
                  </m:oMath>
                </a14:m>
                <a:endParaRPr lang="zh-CN" altLang="en-US" dirty="0"/>
              </a:p>
            </p:txBody>
          </p:sp>
        </mc:Choice>
        <mc:Fallback xmlns="">
          <p:sp>
            <p:nvSpPr>
              <p:cNvPr id="3" name="内容占位符 2">
                <a:extLst>
                  <a:ext uri="{FF2B5EF4-FFF2-40B4-BE49-F238E27FC236}">
                    <a16:creationId xmlns:a16="http://schemas.microsoft.com/office/drawing/2014/main" id="{0F30CC4D-C4B3-497A-BB85-8B875EA8FCC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59" name="组合 58">
            <a:extLst>
              <a:ext uri="{FF2B5EF4-FFF2-40B4-BE49-F238E27FC236}">
                <a16:creationId xmlns:a16="http://schemas.microsoft.com/office/drawing/2014/main" id="{8DC2254D-952A-448F-85ED-247AEF4AF233}"/>
              </a:ext>
            </a:extLst>
          </p:cNvPr>
          <p:cNvGrpSpPr/>
          <p:nvPr/>
        </p:nvGrpSpPr>
        <p:grpSpPr>
          <a:xfrm>
            <a:off x="2583790" y="3429000"/>
            <a:ext cx="7558992" cy="2199809"/>
            <a:chOff x="3523593" y="2663462"/>
            <a:chExt cx="7558992" cy="2199809"/>
          </a:xfrm>
        </p:grpSpPr>
        <p:grpSp>
          <p:nvGrpSpPr>
            <p:cNvPr id="21" name="组合 20">
              <a:extLst>
                <a:ext uri="{FF2B5EF4-FFF2-40B4-BE49-F238E27FC236}">
                  <a16:creationId xmlns:a16="http://schemas.microsoft.com/office/drawing/2014/main" id="{D8A5E71C-9E2F-4636-8E1A-3492109EB444}"/>
                </a:ext>
              </a:extLst>
            </p:cNvPr>
            <p:cNvGrpSpPr/>
            <p:nvPr/>
          </p:nvGrpSpPr>
          <p:grpSpPr>
            <a:xfrm>
              <a:off x="3523593" y="2663462"/>
              <a:ext cx="4829474" cy="2199809"/>
              <a:chOff x="5394084" y="2833368"/>
              <a:chExt cx="4829474" cy="2199809"/>
            </a:xfrm>
          </p:grpSpPr>
          <p:sp>
            <p:nvSpPr>
              <p:cNvPr id="22" name="矩形 21">
                <a:extLst>
                  <a:ext uri="{FF2B5EF4-FFF2-40B4-BE49-F238E27FC236}">
                    <a16:creationId xmlns:a16="http://schemas.microsoft.com/office/drawing/2014/main" id="{7044830A-1F27-420D-AA99-CAE3980BB2E6}"/>
                  </a:ext>
                </a:extLst>
              </p:cNvPr>
              <p:cNvSpPr/>
              <p:nvPr/>
            </p:nvSpPr>
            <p:spPr>
              <a:xfrm>
                <a:off x="7569670" y="2833368"/>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23" name="矩形 22">
                <a:extLst>
                  <a:ext uri="{FF2B5EF4-FFF2-40B4-BE49-F238E27FC236}">
                    <a16:creationId xmlns:a16="http://schemas.microsoft.com/office/drawing/2014/main" id="{E9CDA94F-35B3-43F1-B7B9-26E7242CFAF8}"/>
                  </a:ext>
                </a:extLst>
              </p:cNvPr>
              <p:cNvSpPr/>
              <p:nvPr/>
            </p:nvSpPr>
            <p:spPr>
              <a:xfrm>
                <a:off x="5961407" y="3684176"/>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24" name="矩形 23">
                <a:extLst>
                  <a:ext uri="{FF2B5EF4-FFF2-40B4-BE49-F238E27FC236}">
                    <a16:creationId xmlns:a16="http://schemas.microsoft.com/office/drawing/2014/main" id="{134710B4-D3FF-4E92-8B0C-CF820341411F}"/>
                  </a:ext>
                </a:extLst>
              </p:cNvPr>
              <p:cNvSpPr/>
              <p:nvPr/>
            </p:nvSpPr>
            <p:spPr>
              <a:xfrm>
                <a:off x="9177933" y="367214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E</a:t>
                </a:r>
                <a:endParaRPr lang="zh-CN" altLang="en-US" sz="2400" b="1" dirty="0"/>
              </a:p>
            </p:txBody>
          </p:sp>
          <p:sp>
            <p:nvSpPr>
              <p:cNvPr id="25" name="矩形 24">
                <a:extLst>
                  <a:ext uri="{FF2B5EF4-FFF2-40B4-BE49-F238E27FC236}">
                    <a16:creationId xmlns:a16="http://schemas.microsoft.com/office/drawing/2014/main" id="{C824677F-84A4-41EC-827E-4BF5CC88AD3B}"/>
                  </a:ext>
                </a:extLst>
              </p:cNvPr>
              <p:cNvSpPr/>
              <p:nvPr/>
            </p:nvSpPr>
            <p:spPr>
              <a:xfrm>
                <a:off x="7569670" y="457540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sp>
            <p:nvSpPr>
              <p:cNvPr id="26" name="矩形: 圆角 25">
                <a:extLst>
                  <a:ext uri="{FF2B5EF4-FFF2-40B4-BE49-F238E27FC236}">
                    <a16:creationId xmlns:a16="http://schemas.microsoft.com/office/drawing/2014/main" id="{3EC8DB6E-401C-4675-9DFF-0BE94ADD5FCE}"/>
                  </a:ext>
                </a:extLst>
              </p:cNvPr>
              <p:cNvSpPr/>
              <p:nvPr/>
            </p:nvSpPr>
            <p:spPr>
              <a:xfrm>
                <a:off x="5394084" y="283336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1:A,B,C</a:t>
                </a:r>
                <a:endParaRPr lang="zh-CN" altLang="en-US" sz="2400" dirty="0"/>
              </a:p>
            </p:txBody>
          </p:sp>
          <p:sp>
            <p:nvSpPr>
              <p:cNvPr id="27" name="矩形: 圆角 26">
                <a:extLst>
                  <a:ext uri="{FF2B5EF4-FFF2-40B4-BE49-F238E27FC236}">
                    <a16:creationId xmlns:a16="http://schemas.microsoft.com/office/drawing/2014/main" id="{AE2F8FFA-3B10-4D9E-A870-6034EBBDAF51}"/>
                  </a:ext>
                </a:extLst>
              </p:cNvPr>
              <p:cNvSpPr/>
              <p:nvPr/>
            </p:nvSpPr>
            <p:spPr>
              <a:xfrm>
                <a:off x="8610610" y="289859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4:B,E</a:t>
                </a:r>
                <a:endParaRPr lang="zh-CN" altLang="en-US" sz="2400" dirty="0"/>
              </a:p>
            </p:txBody>
          </p:sp>
          <p:sp>
            <p:nvSpPr>
              <p:cNvPr id="28" name="矩形: 圆角 27">
                <a:extLst>
                  <a:ext uri="{FF2B5EF4-FFF2-40B4-BE49-F238E27FC236}">
                    <a16:creationId xmlns:a16="http://schemas.microsoft.com/office/drawing/2014/main" id="{716BC9D2-4E13-49AD-986D-3256B7682A6B}"/>
                  </a:ext>
                </a:extLst>
              </p:cNvPr>
              <p:cNvSpPr/>
              <p:nvPr/>
            </p:nvSpPr>
            <p:spPr>
              <a:xfrm>
                <a:off x="8610610"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5:D,E</a:t>
                </a:r>
                <a:endParaRPr lang="zh-CN" altLang="en-US" sz="2400" dirty="0"/>
              </a:p>
            </p:txBody>
          </p:sp>
          <p:sp>
            <p:nvSpPr>
              <p:cNvPr id="29" name="矩形: 圆角 28">
                <a:extLst>
                  <a:ext uri="{FF2B5EF4-FFF2-40B4-BE49-F238E27FC236}">
                    <a16:creationId xmlns:a16="http://schemas.microsoft.com/office/drawing/2014/main" id="{F83418B0-6911-451F-88F1-0967F8842B2C}"/>
                  </a:ext>
                </a:extLst>
              </p:cNvPr>
              <p:cNvSpPr/>
              <p:nvPr/>
            </p:nvSpPr>
            <p:spPr>
              <a:xfrm>
                <a:off x="5394084"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2:B,C,D</a:t>
                </a:r>
                <a:endParaRPr lang="zh-CN" altLang="en-US" sz="2400" dirty="0"/>
              </a:p>
            </p:txBody>
          </p:sp>
          <p:cxnSp>
            <p:nvCxnSpPr>
              <p:cNvPr id="30" name="直接连接符 29">
                <a:extLst>
                  <a:ext uri="{FF2B5EF4-FFF2-40B4-BE49-F238E27FC236}">
                    <a16:creationId xmlns:a16="http://schemas.microsoft.com/office/drawing/2014/main" id="{02A29E91-1348-494B-BF9C-086CFC29FBB2}"/>
                  </a:ext>
                </a:extLst>
              </p:cNvPr>
              <p:cNvCxnSpPr>
                <a:stCxn id="26" idx="3"/>
                <a:endCxn id="22" idx="1"/>
              </p:cNvCxnSpPr>
              <p:nvPr/>
            </p:nvCxnSpPr>
            <p:spPr>
              <a:xfrm flipV="1">
                <a:off x="7007032" y="3062257"/>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1A00184-18BE-4379-A5A2-994B075AEFD3}"/>
                  </a:ext>
                </a:extLst>
              </p:cNvPr>
              <p:cNvCxnSpPr>
                <a:cxnSpLocks/>
                <a:stCxn id="22" idx="3"/>
              </p:cNvCxnSpPr>
              <p:nvPr/>
            </p:nvCxnSpPr>
            <p:spPr>
              <a:xfrm flipV="1">
                <a:off x="8047972" y="3062256"/>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7540127-B0B9-4D69-80C9-5029CC6709AB}"/>
                  </a:ext>
                </a:extLst>
              </p:cNvPr>
              <p:cNvCxnSpPr>
                <a:stCxn id="26" idx="2"/>
                <a:endCxn id="23" idx="0"/>
              </p:cNvCxnSpPr>
              <p:nvPr/>
            </p:nvCxnSpPr>
            <p:spPr>
              <a:xfrm>
                <a:off x="6200558" y="3291146"/>
                <a:ext cx="0" cy="39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1269136-04B4-4888-96C2-2178A7E6A3EE}"/>
                  </a:ext>
                </a:extLst>
              </p:cNvPr>
              <p:cNvCxnSpPr>
                <a:stCxn id="23" idx="2"/>
                <a:endCxn id="29" idx="0"/>
              </p:cNvCxnSpPr>
              <p:nvPr/>
            </p:nvCxnSpPr>
            <p:spPr>
              <a:xfrm>
                <a:off x="6200558" y="4141953"/>
                <a:ext cx="0" cy="42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43239F2-63A9-4B2A-A506-86E96882651E}"/>
                  </a:ext>
                </a:extLst>
              </p:cNvPr>
              <p:cNvCxnSpPr>
                <a:cxnSpLocks/>
                <a:stCxn id="29" idx="3"/>
                <a:endCxn id="25" idx="1"/>
              </p:cNvCxnSpPr>
              <p:nvPr/>
            </p:nvCxnSpPr>
            <p:spPr>
              <a:xfrm>
                <a:off x="700703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04236F4-5F67-4DFA-948E-49226B11E3BA}"/>
                  </a:ext>
                </a:extLst>
              </p:cNvPr>
              <p:cNvCxnSpPr>
                <a:stCxn id="25" idx="3"/>
                <a:endCxn id="28" idx="1"/>
              </p:cNvCxnSpPr>
              <p:nvPr/>
            </p:nvCxnSpPr>
            <p:spPr>
              <a:xfrm flipV="1">
                <a:off x="804797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BC6FC4F-EA5E-49BF-83DD-FF79227C9691}"/>
                  </a:ext>
                </a:extLst>
              </p:cNvPr>
              <p:cNvCxnSpPr>
                <a:stCxn id="28" idx="0"/>
                <a:endCxn id="24" idx="2"/>
              </p:cNvCxnSpPr>
              <p:nvPr/>
            </p:nvCxnSpPr>
            <p:spPr>
              <a:xfrm flipV="1">
                <a:off x="9417084" y="4129917"/>
                <a:ext cx="0" cy="43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E654C9F-DF7A-4374-A784-A2B30EBA56CE}"/>
                  </a:ext>
                </a:extLst>
              </p:cNvPr>
              <p:cNvCxnSpPr>
                <a:stCxn id="24" idx="0"/>
                <a:endCxn id="27" idx="2"/>
              </p:cNvCxnSpPr>
              <p:nvPr/>
            </p:nvCxnSpPr>
            <p:spPr>
              <a:xfrm flipV="1">
                <a:off x="9417084" y="3356370"/>
                <a:ext cx="0" cy="3157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 name="矩形: 圆角 37">
              <a:extLst>
                <a:ext uri="{FF2B5EF4-FFF2-40B4-BE49-F238E27FC236}">
                  <a16:creationId xmlns:a16="http://schemas.microsoft.com/office/drawing/2014/main" id="{88A0789F-8ECB-4246-9CB6-900212B168DD}"/>
                </a:ext>
              </a:extLst>
            </p:cNvPr>
            <p:cNvSpPr/>
            <p:nvPr/>
          </p:nvSpPr>
          <p:spPr>
            <a:xfrm>
              <a:off x="9469637" y="3677086"/>
              <a:ext cx="1612948" cy="5044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3:B,D,F</a:t>
              </a:r>
              <a:endParaRPr lang="zh-CN" altLang="en-US" sz="2400" dirty="0"/>
            </a:p>
          </p:txBody>
        </p:sp>
        <p:sp>
          <p:nvSpPr>
            <p:cNvPr id="39" name="矩形 38">
              <a:extLst>
                <a:ext uri="{FF2B5EF4-FFF2-40B4-BE49-F238E27FC236}">
                  <a16:creationId xmlns:a16="http://schemas.microsoft.com/office/drawing/2014/main" id="{B486FA9E-AFE5-471C-8277-BCA89FF8F1DE}"/>
                </a:ext>
              </a:extLst>
            </p:cNvPr>
            <p:cNvSpPr/>
            <p:nvPr/>
          </p:nvSpPr>
          <p:spPr>
            <a:xfrm>
              <a:off x="5699179" y="3434752"/>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40" name="矩形 39">
              <a:extLst>
                <a:ext uri="{FF2B5EF4-FFF2-40B4-BE49-F238E27FC236}">
                  <a16:creationId xmlns:a16="http://schemas.microsoft.com/office/drawing/2014/main" id="{B88D7B8C-2A7D-4EAE-8408-51B8AE96E745}"/>
                </a:ext>
              </a:extLst>
            </p:cNvPr>
            <p:cNvSpPr/>
            <p:nvPr/>
          </p:nvSpPr>
          <p:spPr>
            <a:xfrm>
              <a:off x="8712745" y="3121404"/>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41" name="矩形 40">
              <a:extLst>
                <a:ext uri="{FF2B5EF4-FFF2-40B4-BE49-F238E27FC236}">
                  <a16:creationId xmlns:a16="http://schemas.microsoft.com/office/drawing/2014/main" id="{D98AF2BA-1B35-4174-A0BA-40FABACF5BA3}"/>
                </a:ext>
              </a:extLst>
            </p:cNvPr>
            <p:cNvSpPr/>
            <p:nvPr/>
          </p:nvSpPr>
          <p:spPr>
            <a:xfrm>
              <a:off x="8720120" y="4176605"/>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cxnSp>
          <p:nvCxnSpPr>
            <p:cNvPr id="45" name="直接连接符 44">
              <a:extLst>
                <a:ext uri="{FF2B5EF4-FFF2-40B4-BE49-F238E27FC236}">
                  <a16:creationId xmlns:a16="http://schemas.microsoft.com/office/drawing/2014/main" id="{EBE748E9-D71C-4FDB-8636-452B6D2049ED}"/>
                </a:ext>
              </a:extLst>
            </p:cNvPr>
            <p:cNvCxnSpPr>
              <a:cxnSpLocks/>
            </p:cNvCxnSpPr>
            <p:nvPr/>
          </p:nvCxnSpPr>
          <p:spPr>
            <a:xfrm flipV="1">
              <a:off x="5087346" y="3892529"/>
              <a:ext cx="611833" cy="512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AB4AC80-7DF1-487F-AE61-AA49216729F0}"/>
                </a:ext>
              </a:extLst>
            </p:cNvPr>
            <p:cNvCxnSpPr/>
            <p:nvPr/>
          </p:nvCxnSpPr>
          <p:spPr>
            <a:xfrm flipV="1">
              <a:off x="6133916" y="3110802"/>
              <a:ext cx="684083" cy="323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571A344-FC6B-42B7-AB55-094416643151}"/>
                </a:ext>
              </a:extLst>
            </p:cNvPr>
            <p:cNvCxnSpPr>
              <a:stCxn id="27" idx="3"/>
            </p:cNvCxnSpPr>
            <p:nvPr/>
          </p:nvCxnSpPr>
          <p:spPr>
            <a:xfrm>
              <a:off x="8353067" y="2957576"/>
              <a:ext cx="359678" cy="163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ADEDE0A-4F57-422C-89FA-E73E98C5FFF5}"/>
                </a:ext>
              </a:extLst>
            </p:cNvPr>
            <p:cNvCxnSpPr/>
            <p:nvPr/>
          </p:nvCxnSpPr>
          <p:spPr>
            <a:xfrm>
              <a:off x="9191047" y="3579181"/>
              <a:ext cx="278590" cy="130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37F4CD0-020A-4D88-A843-BB062FA8D05B}"/>
                </a:ext>
              </a:extLst>
            </p:cNvPr>
            <p:cNvCxnSpPr>
              <a:stCxn id="41" idx="3"/>
            </p:cNvCxnSpPr>
            <p:nvPr/>
          </p:nvCxnSpPr>
          <p:spPr>
            <a:xfrm flipV="1">
              <a:off x="9198422" y="4184165"/>
              <a:ext cx="271215" cy="221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08AA099-667B-415D-8ACC-1844C3DDBCF9}"/>
                </a:ext>
              </a:extLst>
            </p:cNvPr>
            <p:cNvCxnSpPr>
              <a:endCxn id="41" idx="1"/>
            </p:cNvCxnSpPr>
            <p:nvPr/>
          </p:nvCxnSpPr>
          <p:spPr>
            <a:xfrm flipV="1">
              <a:off x="8372508" y="4405494"/>
              <a:ext cx="347612" cy="21967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4" name="直接连接符 63">
            <a:extLst>
              <a:ext uri="{FF2B5EF4-FFF2-40B4-BE49-F238E27FC236}">
                <a16:creationId xmlns:a16="http://schemas.microsoft.com/office/drawing/2014/main" id="{2A113152-E6F1-4381-80E6-953A83EB1C4A}"/>
              </a:ext>
            </a:extLst>
          </p:cNvPr>
          <p:cNvCxnSpPr>
            <a:cxnSpLocks/>
          </p:cNvCxnSpPr>
          <p:nvPr/>
        </p:nvCxnSpPr>
        <p:spPr>
          <a:xfrm>
            <a:off x="2249255" y="2139658"/>
            <a:ext cx="1271065" cy="1331487"/>
          </a:xfrm>
          <a:prstGeom prst="line">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连接符: 曲线 65">
            <a:extLst>
              <a:ext uri="{FF2B5EF4-FFF2-40B4-BE49-F238E27FC236}">
                <a16:creationId xmlns:a16="http://schemas.microsoft.com/office/drawing/2014/main" id="{8CAD7C1A-C7D0-407F-A13A-B4F1E1AADB29}"/>
              </a:ext>
            </a:extLst>
          </p:cNvPr>
          <p:cNvCxnSpPr>
            <a:cxnSpLocks/>
            <a:endCxn id="29" idx="1"/>
          </p:cNvCxnSpPr>
          <p:nvPr/>
        </p:nvCxnSpPr>
        <p:spPr>
          <a:xfrm rot="5400000">
            <a:off x="1432245" y="3345987"/>
            <a:ext cx="3196268" cy="893178"/>
          </a:xfrm>
          <a:prstGeom prst="curvedConnector4">
            <a:avLst>
              <a:gd name="adj1" fmla="val 31895"/>
              <a:gd name="adj2" fmla="val 1523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连接符: 曲线 70">
            <a:extLst>
              <a:ext uri="{FF2B5EF4-FFF2-40B4-BE49-F238E27FC236}">
                <a16:creationId xmlns:a16="http://schemas.microsoft.com/office/drawing/2014/main" id="{D09759A8-4740-4B29-8F9A-3CFD3B42AC0B}"/>
              </a:ext>
            </a:extLst>
          </p:cNvPr>
          <p:cNvCxnSpPr>
            <a:cxnSpLocks/>
          </p:cNvCxnSpPr>
          <p:nvPr/>
        </p:nvCxnSpPr>
        <p:spPr>
          <a:xfrm rot="5400000">
            <a:off x="2673915" y="3120349"/>
            <a:ext cx="2931565" cy="1389476"/>
          </a:xfrm>
          <a:prstGeom prst="curvedConnector3">
            <a:avLst>
              <a:gd name="adj1" fmla="val 725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2115E1B3-3A35-4F99-8B8E-114CF3DD851D}"/>
              </a:ext>
            </a:extLst>
          </p:cNvPr>
          <p:cNvCxnSpPr>
            <a:endCxn id="27" idx="0"/>
          </p:cNvCxnSpPr>
          <p:nvPr/>
        </p:nvCxnSpPr>
        <p:spPr>
          <a:xfrm flipH="1">
            <a:off x="6606790" y="2180492"/>
            <a:ext cx="986313" cy="131373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9" name="连接符: 曲线 78">
            <a:extLst>
              <a:ext uri="{FF2B5EF4-FFF2-40B4-BE49-F238E27FC236}">
                <a16:creationId xmlns:a16="http://schemas.microsoft.com/office/drawing/2014/main" id="{C2AA038B-6D27-420B-9B8A-A94CD38FEA48}"/>
              </a:ext>
            </a:extLst>
          </p:cNvPr>
          <p:cNvCxnSpPr>
            <a:endCxn id="28" idx="1"/>
          </p:cNvCxnSpPr>
          <p:nvPr/>
        </p:nvCxnSpPr>
        <p:spPr>
          <a:xfrm rot="5400000">
            <a:off x="4457798" y="3536961"/>
            <a:ext cx="3196268" cy="511231"/>
          </a:xfrm>
          <a:prstGeom prst="curvedConnector4">
            <a:avLst>
              <a:gd name="adj1" fmla="val 33215"/>
              <a:gd name="adj2" fmla="val 14471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2" name="直接箭头连接符 81">
            <a:extLst>
              <a:ext uri="{FF2B5EF4-FFF2-40B4-BE49-F238E27FC236}">
                <a16:creationId xmlns:a16="http://schemas.microsoft.com/office/drawing/2014/main" id="{67046671-0AE6-495F-B763-238C07CE77DF}"/>
              </a:ext>
            </a:extLst>
          </p:cNvPr>
          <p:cNvCxnSpPr>
            <a:endCxn id="38" idx="0"/>
          </p:cNvCxnSpPr>
          <p:nvPr/>
        </p:nvCxnSpPr>
        <p:spPr>
          <a:xfrm>
            <a:off x="9008017" y="2194442"/>
            <a:ext cx="328291" cy="224818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4" name="直接箭头连接符 83">
            <a:extLst>
              <a:ext uri="{FF2B5EF4-FFF2-40B4-BE49-F238E27FC236}">
                <a16:creationId xmlns:a16="http://schemas.microsoft.com/office/drawing/2014/main" id="{D123DC88-3E8F-4936-B550-4E41AAED73A6}"/>
              </a:ext>
            </a:extLst>
          </p:cNvPr>
          <p:cNvCxnSpPr>
            <a:endCxn id="38" idx="0"/>
          </p:cNvCxnSpPr>
          <p:nvPr/>
        </p:nvCxnSpPr>
        <p:spPr>
          <a:xfrm flipH="1">
            <a:off x="9336308" y="2194442"/>
            <a:ext cx="1247837" cy="224818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806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F8E37-4A08-4903-990D-38BEE896BA77}"/>
              </a:ext>
            </a:extLst>
          </p:cNvPr>
          <p:cNvSpPr>
            <a:spLocks noGrp="1"/>
          </p:cNvSpPr>
          <p:nvPr>
            <p:ph type="title"/>
          </p:nvPr>
        </p:nvSpPr>
        <p:spPr/>
        <p:txBody>
          <a:bodyPr/>
          <a:lstStyle/>
          <a:p>
            <a:r>
              <a:rPr lang="zh-CN" altLang="en-US" dirty="0"/>
              <a:t>聚类图</a:t>
            </a:r>
          </a:p>
        </p:txBody>
      </p:sp>
      <p:sp>
        <p:nvSpPr>
          <p:cNvPr id="3" name="内容占位符 2">
            <a:extLst>
              <a:ext uri="{FF2B5EF4-FFF2-40B4-BE49-F238E27FC236}">
                <a16:creationId xmlns:a16="http://schemas.microsoft.com/office/drawing/2014/main" id="{0F30CC4D-C4B3-497A-BB85-8B875EA8FCC8}"/>
              </a:ext>
            </a:extLst>
          </p:cNvPr>
          <p:cNvSpPr>
            <a:spLocks noGrp="1"/>
          </p:cNvSpPr>
          <p:nvPr>
            <p:ph idx="1"/>
          </p:nvPr>
        </p:nvSpPr>
        <p:spPr/>
        <p:txBody>
          <a:bodyPr>
            <a:normAutofit/>
          </a:bodyPr>
          <a:lstStyle/>
          <a:p>
            <a:pPr marL="0" indent="0">
              <a:buNone/>
            </a:pPr>
            <a:endParaRPr lang="zh-CN" altLang="en-US" dirty="0"/>
          </a:p>
        </p:txBody>
      </p:sp>
      <p:grpSp>
        <p:nvGrpSpPr>
          <p:cNvPr id="59" name="组合 58">
            <a:extLst>
              <a:ext uri="{FF2B5EF4-FFF2-40B4-BE49-F238E27FC236}">
                <a16:creationId xmlns:a16="http://schemas.microsoft.com/office/drawing/2014/main" id="{8DC2254D-952A-448F-85ED-247AEF4AF233}"/>
              </a:ext>
            </a:extLst>
          </p:cNvPr>
          <p:cNvGrpSpPr/>
          <p:nvPr/>
        </p:nvGrpSpPr>
        <p:grpSpPr>
          <a:xfrm>
            <a:off x="2583790" y="2901389"/>
            <a:ext cx="7558992" cy="2199809"/>
            <a:chOff x="3523593" y="2663462"/>
            <a:chExt cx="7558992" cy="2199809"/>
          </a:xfrm>
        </p:grpSpPr>
        <p:grpSp>
          <p:nvGrpSpPr>
            <p:cNvPr id="21" name="组合 20">
              <a:extLst>
                <a:ext uri="{FF2B5EF4-FFF2-40B4-BE49-F238E27FC236}">
                  <a16:creationId xmlns:a16="http://schemas.microsoft.com/office/drawing/2014/main" id="{D8A5E71C-9E2F-4636-8E1A-3492109EB444}"/>
                </a:ext>
              </a:extLst>
            </p:cNvPr>
            <p:cNvGrpSpPr/>
            <p:nvPr/>
          </p:nvGrpSpPr>
          <p:grpSpPr>
            <a:xfrm>
              <a:off x="3523593" y="2663462"/>
              <a:ext cx="4829474" cy="2199809"/>
              <a:chOff x="5394084" y="2833368"/>
              <a:chExt cx="4829474" cy="2199809"/>
            </a:xfrm>
          </p:grpSpPr>
          <p:sp>
            <p:nvSpPr>
              <p:cNvPr id="22" name="矩形 21">
                <a:extLst>
                  <a:ext uri="{FF2B5EF4-FFF2-40B4-BE49-F238E27FC236}">
                    <a16:creationId xmlns:a16="http://schemas.microsoft.com/office/drawing/2014/main" id="{7044830A-1F27-420D-AA99-CAE3980BB2E6}"/>
                  </a:ext>
                </a:extLst>
              </p:cNvPr>
              <p:cNvSpPr/>
              <p:nvPr/>
            </p:nvSpPr>
            <p:spPr>
              <a:xfrm>
                <a:off x="7569670" y="2833368"/>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23" name="矩形 22">
                <a:extLst>
                  <a:ext uri="{FF2B5EF4-FFF2-40B4-BE49-F238E27FC236}">
                    <a16:creationId xmlns:a16="http://schemas.microsoft.com/office/drawing/2014/main" id="{E9CDA94F-35B3-43F1-B7B9-26E7242CFAF8}"/>
                  </a:ext>
                </a:extLst>
              </p:cNvPr>
              <p:cNvSpPr/>
              <p:nvPr/>
            </p:nvSpPr>
            <p:spPr>
              <a:xfrm>
                <a:off x="5848862" y="3684176"/>
                <a:ext cx="703435"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B,C</a:t>
                </a:r>
                <a:endParaRPr lang="zh-CN" altLang="en-US" sz="2400" b="1" dirty="0"/>
              </a:p>
            </p:txBody>
          </p:sp>
          <p:sp>
            <p:nvSpPr>
              <p:cNvPr id="24" name="矩形 23">
                <a:extLst>
                  <a:ext uri="{FF2B5EF4-FFF2-40B4-BE49-F238E27FC236}">
                    <a16:creationId xmlns:a16="http://schemas.microsoft.com/office/drawing/2014/main" id="{134710B4-D3FF-4E92-8B0C-CF820341411F}"/>
                  </a:ext>
                </a:extLst>
              </p:cNvPr>
              <p:cNvSpPr/>
              <p:nvPr/>
            </p:nvSpPr>
            <p:spPr>
              <a:xfrm>
                <a:off x="9177933" y="367214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E</a:t>
                </a:r>
                <a:endParaRPr lang="zh-CN" altLang="en-US" sz="2400" b="1" dirty="0"/>
              </a:p>
            </p:txBody>
          </p:sp>
          <p:sp>
            <p:nvSpPr>
              <p:cNvPr id="25" name="矩形 24">
                <a:extLst>
                  <a:ext uri="{FF2B5EF4-FFF2-40B4-BE49-F238E27FC236}">
                    <a16:creationId xmlns:a16="http://schemas.microsoft.com/office/drawing/2014/main" id="{C824677F-84A4-41EC-827E-4BF5CC88AD3B}"/>
                  </a:ext>
                </a:extLst>
              </p:cNvPr>
              <p:cNvSpPr/>
              <p:nvPr/>
            </p:nvSpPr>
            <p:spPr>
              <a:xfrm>
                <a:off x="7569670" y="457540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sp>
            <p:nvSpPr>
              <p:cNvPr id="26" name="矩形: 圆角 25">
                <a:extLst>
                  <a:ext uri="{FF2B5EF4-FFF2-40B4-BE49-F238E27FC236}">
                    <a16:creationId xmlns:a16="http://schemas.microsoft.com/office/drawing/2014/main" id="{3EC8DB6E-401C-4675-9DFF-0BE94ADD5FCE}"/>
                  </a:ext>
                </a:extLst>
              </p:cNvPr>
              <p:cNvSpPr/>
              <p:nvPr/>
            </p:nvSpPr>
            <p:spPr>
              <a:xfrm>
                <a:off x="5394084" y="283336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1:A,B,C</a:t>
                </a:r>
                <a:endParaRPr lang="zh-CN" altLang="en-US" sz="2400" dirty="0"/>
              </a:p>
            </p:txBody>
          </p:sp>
          <p:sp>
            <p:nvSpPr>
              <p:cNvPr id="27" name="矩形: 圆角 26">
                <a:extLst>
                  <a:ext uri="{FF2B5EF4-FFF2-40B4-BE49-F238E27FC236}">
                    <a16:creationId xmlns:a16="http://schemas.microsoft.com/office/drawing/2014/main" id="{AE2F8FFA-3B10-4D9E-A870-6034EBBDAF51}"/>
                  </a:ext>
                </a:extLst>
              </p:cNvPr>
              <p:cNvSpPr/>
              <p:nvPr/>
            </p:nvSpPr>
            <p:spPr>
              <a:xfrm>
                <a:off x="8610610" y="289859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4:B,E</a:t>
                </a:r>
                <a:endParaRPr lang="zh-CN" altLang="en-US" sz="2400" dirty="0"/>
              </a:p>
            </p:txBody>
          </p:sp>
          <p:sp>
            <p:nvSpPr>
              <p:cNvPr id="28" name="矩形: 圆角 27">
                <a:extLst>
                  <a:ext uri="{FF2B5EF4-FFF2-40B4-BE49-F238E27FC236}">
                    <a16:creationId xmlns:a16="http://schemas.microsoft.com/office/drawing/2014/main" id="{716BC9D2-4E13-49AD-986D-3256B7682A6B}"/>
                  </a:ext>
                </a:extLst>
              </p:cNvPr>
              <p:cNvSpPr/>
              <p:nvPr/>
            </p:nvSpPr>
            <p:spPr>
              <a:xfrm>
                <a:off x="8610610"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5:D,E</a:t>
                </a:r>
                <a:endParaRPr lang="zh-CN" altLang="en-US" sz="2400" dirty="0"/>
              </a:p>
            </p:txBody>
          </p:sp>
          <p:sp>
            <p:nvSpPr>
              <p:cNvPr id="29" name="矩形: 圆角 28">
                <a:extLst>
                  <a:ext uri="{FF2B5EF4-FFF2-40B4-BE49-F238E27FC236}">
                    <a16:creationId xmlns:a16="http://schemas.microsoft.com/office/drawing/2014/main" id="{F83418B0-6911-451F-88F1-0967F8842B2C}"/>
                  </a:ext>
                </a:extLst>
              </p:cNvPr>
              <p:cNvSpPr/>
              <p:nvPr/>
            </p:nvSpPr>
            <p:spPr>
              <a:xfrm>
                <a:off x="5394084"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2:B,C,D</a:t>
                </a:r>
                <a:endParaRPr lang="zh-CN" altLang="en-US" sz="2400" dirty="0"/>
              </a:p>
            </p:txBody>
          </p:sp>
          <p:cxnSp>
            <p:nvCxnSpPr>
              <p:cNvPr id="30" name="直接连接符 29">
                <a:extLst>
                  <a:ext uri="{FF2B5EF4-FFF2-40B4-BE49-F238E27FC236}">
                    <a16:creationId xmlns:a16="http://schemas.microsoft.com/office/drawing/2014/main" id="{02A29E91-1348-494B-BF9C-086CFC29FBB2}"/>
                  </a:ext>
                </a:extLst>
              </p:cNvPr>
              <p:cNvCxnSpPr>
                <a:cxnSpLocks/>
                <a:stCxn id="26" idx="3"/>
                <a:endCxn id="22" idx="1"/>
              </p:cNvCxnSpPr>
              <p:nvPr/>
            </p:nvCxnSpPr>
            <p:spPr>
              <a:xfrm flipV="1">
                <a:off x="7007032" y="3062257"/>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1A00184-18BE-4379-A5A2-994B075AEFD3}"/>
                  </a:ext>
                </a:extLst>
              </p:cNvPr>
              <p:cNvCxnSpPr>
                <a:cxnSpLocks/>
                <a:stCxn id="22" idx="3"/>
              </p:cNvCxnSpPr>
              <p:nvPr/>
            </p:nvCxnSpPr>
            <p:spPr>
              <a:xfrm flipV="1">
                <a:off x="8047972" y="3062256"/>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7540127-B0B9-4D69-80C9-5029CC6709AB}"/>
                  </a:ext>
                </a:extLst>
              </p:cNvPr>
              <p:cNvCxnSpPr>
                <a:cxnSpLocks/>
                <a:stCxn id="26" idx="2"/>
                <a:endCxn id="23" idx="0"/>
              </p:cNvCxnSpPr>
              <p:nvPr/>
            </p:nvCxnSpPr>
            <p:spPr>
              <a:xfrm>
                <a:off x="6200558" y="3291146"/>
                <a:ext cx="22" cy="39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1269136-04B4-4888-96C2-2178A7E6A3EE}"/>
                  </a:ext>
                </a:extLst>
              </p:cNvPr>
              <p:cNvCxnSpPr>
                <a:cxnSpLocks/>
                <a:stCxn id="23" idx="2"/>
                <a:endCxn id="29" idx="0"/>
              </p:cNvCxnSpPr>
              <p:nvPr/>
            </p:nvCxnSpPr>
            <p:spPr>
              <a:xfrm flipH="1">
                <a:off x="6200558" y="4141953"/>
                <a:ext cx="22" cy="42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43239F2-63A9-4B2A-A506-86E96882651E}"/>
                  </a:ext>
                </a:extLst>
              </p:cNvPr>
              <p:cNvCxnSpPr>
                <a:cxnSpLocks/>
                <a:stCxn id="29" idx="3"/>
                <a:endCxn id="25" idx="1"/>
              </p:cNvCxnSpPr>
              <p:nvPr/>
            </p:nvCxnSpPr>
            <p:spPr>
              <a:xfrm>
                <a:off x="700703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04236F4-5F67-4DFA-948E-49226B11E3BA}"/>
                  </a:ext>
                </a:extLst>
              </p:cNvPr>
              <p:cNvCxnSpPr>
                <a:cxnSpLocks/>
                <a:stCxn id="25" idx="3"/>
                <a:endCxn id="28" idx="1"/>
              </p:cNvCxnSpPr>
              <p:nvPr/>
            </p:nvCxnSpPr>
            <p:spPr>
              <a:xfrm flipV="1">
                <a:off x="804797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BC6FC4F-EA5E-49BF-83DD-FF79227C9691}"/>
                  </a:ext>
                </a:extLst>
              </p:cNvPr>
              <p:cNvCxnSpPr>
                <a:cxnSpLocks/>
                <a:stCxn id="28" idx="0"/>
                <a:endCxn id="24" idx="2"/>
              </p:cNvCxnSpPr>
              <p:nvPr/>
            </p:nvCxnSpPr>
            <p:spPr>
              <a:xfrm flipV="1">
                <a:off x="9417084" y="4129917"/>
                <a:ext cx="0" cy="43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E654C9F-DF7A-4374-A784-A2B30EBA56CE}"/>
                  </a:ext>
                </a:extLst>
              </p:cNvPr>
              <p:cNvCxnSpPr>
                <a:cxnSpLocks/>
                <a:stCxn id="24" idx="0"/>
                <a:endCxn id="27" idx="2"/>
              </p:cNvCxnSpPr>
              <p:nvPr/>
            </p:nvCxnSpPr>
            <p:spPr>
              <a:xfrm flipV="1">
                <a:off x="9417084" y="3356370"/>
                <a:ext cx="0" cy="3157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 name="矩形: 圆角 37">
              <a:extLst>
                <a:ext uri="{FF2B5EF4-FFF2-40B4-BE49-F238E27FC236}">
                  <a16:creationId xmlns:a16="http://schemas.microsoft.com/office/drawing/2014/main" id="{88A0789F-8ECB-4246-9CB6-900212B168DD}"/>
                </a:ext>
              </a:extLst>
            </p:cNvPr>
            <p:cNvSpPr/>
            <p:nvPr/>
          </p:nvSpPr>
          <p:spPr>
            <a:xfrm>
              <a:off x="9469637" y="3677086"/>
              <a:ext cx="1612948" cy="5044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3:B,D,F</a:t>
              </a:r>
              <a:endParaRPr lang="zh-CN" altLang="en-US" sz="2400" dirty="0"/>
            </a:p>
          </p:txBody>
        </p:sp>
        <p:sp>
          <p:nvSpPr>
            <p:cNvPr id="40" name="矩形 39">
              <a:extLst>
                <a:ext uri="{FF2B5EF4-FFF2-40B4-BE49-F238E27FC236}">
                  <a16:creationId xmlns:a16="http://schemas.microsoft.com/office/drawing/2014/main" id="{B88D7B8C-2A7D-4EAE-8408-51B8AE96E745}"/>
                </a:ext>
              </a:extLst>
            </p:cNvPr>
            <p:cNvSpPr/>
            <p:nvPr/>
          </p:nvSpPr>
          <p:spPr>
            <a:xfrm>
              <a:off x="8712745" y="3121404"/>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41" name="矩形 40">
              <a:extLst>
                <a:ext uri="{FF2B5EF4-FFF2-40B4-BE49-F238E27FC236}">
                  <a16:creationId xmlns:a16="http://schemas.microsoft.com/office/drawing/2014/main" id="{D98AF2BA-1B35-4174-A0BA-40FABACF5BA3}"/>
                </a:ext>
              </a:extLst>
            </p:cNvPr>
            <p:cNvSpPr/>
            <p:nvPr/>
          </p:nvSpPr>
          <p:spPr>
            <a:xfrm>
              <a:off x="8720120" y="4176605"/>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cxnSp>
          <p:nvCxnSpPr>
            <p:cNvPr id="50" name="直接连接符 49">
              <a:extLst>
                <a:ext uri="{FF2B5EF4-FFF2-40B4-BE49-F238E27FC236}">
                  <a16:creationId xmlns:a16="http://schemas.microsoft.com/office/drawing/2014/main" id="{C571A344-FC6B-42B7-AB55-094416643151}"/>
                </a:ext>
              </a:extLst>
            </p:cNvPr>
            <p:cNvCxnSpPr>
              <a:cxnSpLocks/>
              <a:stCxn id="27" idx="3"/>
            </p:cNvCxnSpPr>
            <p:nvPr/>
          </p:nvCxnSpPr>
          <p:spPr>
            <a:xfrm>
              <a:off x="8353067" y="2957576"/>
              <a:ext cx="359678" cy="163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ADEDE0A-4F57-422C-89FA-E73E98C5FFF5}"/>
                </a:ext>
              </a:extLst>
            </p:cNvPr>
            <p:cNvCxnSpPr/>
            <p:nvPr/>
          </p:nvCxnSpPr>
          <p:spPr>
            <a:xfrm>
              <a:off x="9191047" y="3579181"/>
              <a:ext cx="278590" cy="130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37F4CD0-020A-4D88-A843-BB062FA8D05B}"/>
                </a:ext>
              </a:extLst>
            </p:cNvPr>
            <p:cNvCxnSpPr>
              <a:cxnSpLocks/>
              <a:stCxn id="41" idx="3"/>
            </p:cNvCxnSpPr>
            <p:nvPr/>
          </p:nvCxnSpPr>
          <p:spPr>
            <a:xfrm flipV="1">
              <a:off x="9198422" y="4184165"/>
              <a:ext cx="271215" cy="221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08AA099-667B-415D-8ACC-1844C3DDBCF9}"/>
                </a:ext>
              </a:extLst>
            </p:cNvPr>
            <p:cNvCxnSpPr>
              <a:cxnSpLocks/>
              <a:endCxn id="41" idx="1"/>
            </p:cNvCxnSpPr>
            <p:nvPr/>
          </p:nvCxnSpPr>
          <p:spPr>
            <a:xfrm flipV="1">
              <a:off x="8372508" y="4405494"/>
              <a:ext cx="347612" cy="21967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612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条件独立</a:t>
            </a:r>
          </a:p>
        </p:txBody>
      </p:sp>
      <p:pic>
        <p:nvPicPr>
          <p:cNvPr id="5" name="图片 4">
            <a:extLst>
              <a:ext uri="{FF2B5EF4-FFF2-40B4-BE49-F238E27FC236}">
                <a16:creationId xmlns:a16="http://schemas.microsoft.com/office/drawing/2014/main" id="{9858CBB8-7B51-4FFE-BD09-6480A3118059}"/>
              </a:ext>
            </a:extLst>
          </p:cNvPr>
          <p:cNvPicPr>
            <a:picLocks noChangeAspect="1"/>
          </p:cNvPicPr>
          <p:nvPr/>
        </p:nvPicPr>
        <p:blipFill>
          <a:blip r:embed="rId3"/>
          <a:stretch>
            <a:fillRect/>
          </a:stretch>
        </p:blipFill>
        <p:spPr>
          <a:xfrm>
            <a:off x="2207570" y="1690690"/>
            <a:ext cx="6408711" cy="2839485"/>
          </a:xfrm>
          <a:prstGeom prst="rect">
            <a:avLst/>
          </a:prstGeom>
        </p:spPr>
      </p:pic>
      <p:sp>
        <p:nvSpPr>
          <p:cNvPr id="4" name="内容占位符 2">
            <a:extLst>
              <a:ext uri="{FF2B5EF4-FFF2-40B4-BE49-F238E27FC236}">
                <a16:creationId xmlns:a16="http://schemas.microsoft.com/office/drawing/2014/main" id="{B04A7A96-95E1-4E3E-8C1F-1DAE9D5D932F}"/>
              </a:ext>
            </a:extLst>
          </p:cNvPr>
          <p:cNvSpPr>
            <a:spLocks noGrp="1"/>
          </p:cNvSpPr>
          <p:nvPr>
            <p:ph idx="1"/>
          </p:nvPr>
        </p:nvSpPr>
        <p:spPr>
          <a:xfrm>
            <a:off x="2152650" y="4849218"/>
            <a:ext cx="7886700" cy="1327745"/>
          </a:xfrm>
        </p:spPr>
        <p:txBody>
          <a:bodyPr>
            <a:normAutofit fontScale="92500" lnSpcReduction="10000"/>
          </a:bodyPr>
          <a:lstStyle/>
          <a:p>
            <a:r>
              <a:rPr lang="zh-CN" altLang="en-US" dirty="0"/>
              <a:t>概率图表达条件独立</a:t>
            </a:r>
            <a:endParaRPr lang="en-US" altLang="zh-CN" dirty="0"/>
          </a:p>
          <a:p>
            <a:r>
              <a:rPr lang="zh-CN" altLang="en-US" dirty="0"/>
              <a:t>条件独立性让概率能够被分解，容易计算</a:t>
            </a:r>
            <a:endParaRPr lang="en-US" altLang="zh-CN" dirty="0"/>
          </a:p>
          <a:p>
            <a:r>
              <a:rPr lang="zh-CN" altLang="en-US" dirty="0"/>
              <a:t>条件独立约束了变量不能任意取值</a:t>
            </a:r>
          </a:p>
        </p:txBody>
      </p:sp>
    </p:spTree>
    <p:extLst>
      <p:ext uri="{BB962C8B-B14F-4D97-AF65-F5344CB8AC3E}">
        <p14:creationId xmlns:p14="http://schemas.microsoft.com/office/powerpoint/2010/main" val="597517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89BC-FC9D-4FD1-909E-DA4F08FD8FC9}"/>
              </a:ext>
            </a:extLst>
          </p:cNvPr>
          <p:cNvSpPr>
            <a:spLocks noGrp="1"/>
          </p:cNvSpPr>
          <p:nvPr>
            <p:ph type="title"/>
          </p:nvPr>
        </p:nvSpPr>
        <p:spPr/>
        <p:txBody>
          <a:bodyPr/>
          <a:lstStyle/>
          <a:p>
            <a:r>
              <a:rPr lang="zh-CN" altLang="en-US" dirty="0"/>
              <a:t>聚类图的性质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23E975-3491-4D91-B0C5-8FC8F8FE0E28}"/>
                  </a:ext>
                </a:extLst>
              </p:cNvPr>
              <p:cNvSpPr>
                <a:spLocks noGrp="1"/>
              </p:cNvSpPr>
              <p:nvPr>
                <p:ph idx="1"/>
              </p:nvPr>
            </p:nvSpPr>
            <p:spPr/>
            <p:txBody>
              <a:bodyPr/>
              <a:lstStyle/>
              <a:p>
                <a:r>
                  <a:rPr lang="en-US" altLang="zh-CN" dirty="0"/>
                  <a:t>Family preservation</a:t>
                </a:r>
                <a:r>
                  <a:rPr lang="zh-CN" altLang="en-US" dirty="0"/>
                  <a:t>：对于每个因子</a:t>
                </a:r>
                <a14:m>
                  <m:oMath xmlns:m="http://schemas.openxmlformats.org/officeDocument/2006/math">
                    <m:r>
                      <m:rPr>
                        <m:nor/>
                      </m:rPr>
                      <a:rPr lang="el-GR" altLang="zh-CN" dirty="0">
                        <a:latin typeface="Cambria Math" panose="02040503050406030204" pitchFamily="18" charset="0"/>
                        <a:ea typeface="Cambria Math" panose="02040503050406030204" pitchFamily="18" charset="0"/>
                      </a:rPr>
                      <m:t>ϕ</m:t>
                    </m:r>
                  </m:oMath>
                </a14:m>
                <a:r>
                  <a:rPr lang="zh-CN" altLang="en-US" dirty="0"/>
                  <a:t>来说，它都被分配给一个且唯一一个聚类</a:t>
                </a:r>
                <a:r>
                  <a:rPr lang="en-US" altLang="zh-CN" dirty="0"/>
                  <a:t>C</a:t>
                </a:r>
              </a:p>
              <a:p>
                <a:r>
                  <a:rPr lang="en-US" altLang="zh-CN" dirty="0"/>
                  <a:t>Running intersection property</a:t>
                </a:r>
                <a:r>
                  <a:rPr lang="zh-CN" altLang="en-US" dirty="0"/>
                  <a:t>：对一对聚类</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oMath>
                </a14:m>
                <a:r>
                  <a:rPr lang="zh-CN" altLang="en-US" dirty="0"/>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𝑗</m:t>
                        </m:r>
                      </m:sub>
                    </m:sSub>
                  </m:oMath>
                </a14:m>
                <a:r>
                  <a:rPr lang="zh-CN" altLang="en-US" dirty="0"/>
                  <a:t>及</a:t>
                </a:r>
                <a14:m>
                  <m:oMath xmlns:m="http://schemas.openxmlformats.org/officeDocument/2006/math">
                    <m:r>
                      <a:rPr lang="en-US" altLang="zh-CN" b="0" i="1" smtClean="0">
                        <a:latin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nary>
                      <m:naryPr>
                        <m:chr m:val="⋂"/>
                        <m:subHide m:val="on"/>
                        <m:supHide m:val="on"/>
                        <m:ctrlPr>
                          <a:rPr lang="en-US" altLang="zh-CN" i="1">
                            <a:latin typeface="Cambria Math" panose="02040503050406030204" pitchFamily="18" charset="0"/>
                            <a:ea typeface="Cambria Math" panose="02040503050406030204" pitchFamily="18" charset="0"/>
                          </a:rPr>
                        </m:ctrlPr>
                      </m:naryPr>
                      <m:sub/>
                      <m:sup/>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𝑗</m:t>
                            </m:r>
                          </m:sub>
                        </m:sSub>
                      </m:e>
                    </m:nary>
                  </m:oMath>
                </a14:m>
                <a:r>
                  <a:rPr lang="zh-CN" altLang="en-US" dirty="0"/>
                  <a:t>来说，</a:t>
                </a:r>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oMath>
                </a14:m>
                <a:r>
                  <a:rPr lang="zh-CN" altLang="en-US" dirty="0"/>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𝑗</m:t>
                        </m:r>
                      </m:sub>
                    </m:sSub>
                  </m:oMath>
                </a14:m>
                <a:r>
                  <a:rPr lang="zh-CN" altLang="en-US" dirty="0"/>
                  <a:t>间存在唯一的一条路径，它们间的所有聚类和分离集都包含</a:t>
                </a:r>
                <a:r>
                  <a:rPr lang="en-US" altLang="zh-CN" dirty="0"/>
                  <a:t>X</a:t>
                </a:r>
                <a:endParaRPr lang="zh-CN" altLang="en-US" dirty="0"/>
              </a:p>
            </p:txBody>
          </p:sp>
        </mc:Choice>
        <mc:Fallback xmlns="">
          <p:sp>
            <p:nvSpPr>
              <p:cNvPr id="3" name="内容占位符 2">
                <a:extLst>
                  <a:ext uri="{FF2B5EF4-FFF2-40B4-BE49-F238E27FC236}">
                    <a16:creationId xmlns:a16="http://schemas.microsoft.com/office/drawing/2014/main" id="{D223E975-3491-4D91-B0C5-8FC8F8FE0E28}"/>
                  </a:ext>
                </a:extLst>
              </p:cNvPr>
              <p:cNvSpPr>
                <a:spLocks noGrp="1" noRot="1" noChangeAspect="1" noMove="1" noResize="1" noEditPoints="1" noAdjustHandles="1" noChangeArrowheads="1" noChangeShapeType="1" noTextEdit="1"/>
              </p:cNvSpPr>
              <p:nvPr>
                <p:ph idx="1"/>
              </p:nvPr>
            </p:nvSpPr>
            <p:spPr>
              <a:blipFill>
                <a:blip r:embed="rId3"/>
                <a:stretch>
                  <a:fillRect l="-1043" t="-2381" r="-522"/>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E4F42D7B-5CAB-444B-B9D4-300EC0EDBB15}"/>
              </a:ext>
            </a:extLst>
          </p:cNvPr>
          <p:cNvGrpSpPr/>
          <p:nvPr/>
        </p:nvGrpSpPr>
        <p:grpSpPr>
          <a:xfrm>
            <a:off x="2316504" y="4293066"/>
            <a:ext cx="7558992" cy="2199809"/>
            <a:chOff x="3523593" y="2663462"/>
            <a:chExt cx="7558992" cy="2199809"/>
          </a:xfrm>
        </p:grpSpPr>
        <p:grpSp>
          <p:nvGrpSpPr>
            <p:cNvPr id="5" name="组合 4">
              <a:extLst>
                <a:ext uri="{FF2B5EF4-FFF2-40B4-BE49-F238E27FC236}">
                  <a16:creationId xmlns:a16="http://schemas.microsoft.com/office/drawing/2014/main" id="{A6F582CF-9B7C-48EE-A9F4-C80A5AEF0D4A}"/>
                </a:ext>
              </a:extLst>
            </p:cNvPr>
            <p:cNvGrpSpPr/>
            <p:nvPr/>
          </p:nvGrpSpPr>
          <p:grpSpPr>
            <a:xfrm>
              <a:off x="3523593" y="2663462"/>
              <a:ext cx="4829474" cy="2199809"/>
              <a:chOff x="5394084" y="2833368"/>
              <a:chExt cx="4829474" cy="2199809"/>
            </a:xfrm>
          </p:grpSpPr>
          <p:sp>
            <p:nvSpPr>
              <p:cNvPr id="16" name="矩形 15">
                <a:extLst>
                  <a:ext uri="{FF2B5EF4-FFF2-40B4-BE49-F238E27FC236}">
                    <a16:creationId xmlns:a16="http://schemas.microsoft.com/office/drawing/2014/main" id="{47683BBC-8231-4167-B040-4D0F8E09D07D}"/>
                  </a:ext>
                </a:extLst>
              </p:cNvPr>
              <p:cNvSpPr/>
              <p:nvPr/>
            </p:nvSpPr>
            <p:spPr>
              <a:xfrm>
                <a:off x="7569670" y="2833368"/>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17" name="矩形 16">
                <a:extLst>
                  <a:ext uri="{FF2B5EF4-FFF2-40B4-BE49-F238E27FC236}">
                    <a16:creationId xmlns:a16="http://schemas.microsoft.com/office/drawing/2014/main" id="{6E3A9D99-74D2-40BD-9015-5BF84FD33F6E}"/>
                  </a:ext>
                </a:extLst>
              </p:cNvPr>
              <p:cNvSpPr/>
              <p:nvPr/>
            </p:nvSpPr>
            <p:spPr>
              <a:xfrm>
                <a:off x="5961407" y="3684176"/>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18" name="矩形 17">
                <a:extLst>
                  <a:ext uri="{FF2B5EF4-FFF2-40B4-BE49-F238E27FC236}">
                    <a16:creationId xmlns:a16="http://schemas.microsoft.com/office/drawing/2014/main" id="{3E12B74F-2C04-456B-AF50-34DD4F7C644E}"/>
                  </a:ext>
                </a:extLst>
              </p:cNvPr>
              <p:cNvSpPr/>
              <p:nvPr/>
            </p:nvSpPr>
            <p:spPr>
              <a:xfrm>
                <a:off x="9177933" y="367214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19" name="矩形 18">
                <a:extLst>
                  <a:ext uri="{FF2B5EF4-FFF2-40B4-BE49-F238E27FC236}">
                    <a16:creationId xmlns:a16="http://schemas.microsoft.com/office/drawing/2014/main" id="{4D879877-BD19-482D-B5F1-707DE94109FB}"/>
                  </a:ext>
                </a:extLst>
              </p:cNvPr>
              <p:cNvSpPr/>
              <p:nvPr/>
            </p:nvSpPr>
            <p:spPr>
              <a:xfrm>
                <a:off x="7569670" y="457540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20" name="矩形: 圆角 19">
                <a:extLst>
                  <a:ext uri="{FF2B5EF4-FFF2-40B4-BE49-F238E27FC236}">
                    <a16:creationId xmlns:a16="http://schemas.microsoft.com/office/drawing/2014/main" id="{7CAA6FF3-BE05-47C6-84D5-5A98BBA6666E}"/>
                  </a:ext>
                </a:extLst>
              </p:cNvPr>
              <p:cNvSpPr/>
              <p:nvPr/>
            </p:nvSpPr>
            <p:spPr>
              <a:xfrm>
                <a:off x="5394084" y="283336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C1</a:t>
                </a:r>
                <a:endParaRPr lang="zh-CN" altLang="en-US" sz="2400" dirty="0"/>
              </a:p>
            </p:txBody>
          </p:sp>
          <p:sp>
            <p:nvSpPr>
              <p:cNvPr id="21" name="矩形: 圆角 20">
                <a:extLst>
                  <a:ext uri="{FF2B5EF4-FFF2-40B4-BE49-F238E27FC236}">
                    <a16:creationId xmlns:a16="http://schemas.microsoft.com/office/drawing/2014/main" id="{9C32D814-1BC6-46D1-8144-A3113BD4EB37}"/>
                  </a:ext>
                </a:extLst>
              </p:cNvPr>
              <p:cNvSpPr/>
              <p:nvPr/>
            </p:nvSpPr>
            <p:spPr>
              <a:xfrm>
                <a:off x="8610610" y="289859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C3</a:t>
                </a:r>
                <a:endParaRPr lang="zh-CN" altLang="en-US" sz="2400" dirty="0"/>
              </a:p>
            </p:txBody>
          </p:sp>
          <p:sp>
            <p:nvSpPr>
              <p:cNvPr id="22" name="矩形: 圆角 21">
                <a:extLst>
                  <a:ext uri="{FF2B5EF4-FFF2-40B4-BE49-F238E27FC236}">
                    <a16:creationId xmlns:a16="http://schemas.microsoft.com/office/drawing/2014/main" id="{CA6BA586-3B7C-4C45-8EDC-A206FF6CA6EA}"/>
                  </a:ext>
                </a:extLst>
              </p:cNvPr>
              <p:cNvSpPr/>
              <p:nvPr/>
            </p:nvSpPr>
            <p:spPr>
              <a:xfrm>
                <a:off x="8610610"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C5</a:t>
                </a:r>
                <a:endParaRPr lang="zh-CN" altLang="en-US" sz="2400" dirty="0"/>
              </a:p>
            </p:txBody>
          </p:sp>
          <p:sp>
            <p:nvSpPr>
              <p:cNvPr id="23" name="矩形: 圆角 22">
                <a:extLst>
                  <a:ext uri="{FF2B5EF4-FFF2-40B4-BE49-F238E27FC236}">
                    <a16:creationId xmlns:a16="http://schemas.microsoft.com/office/drawing/2014/main" id="{695C9426-03BE-4C64-B32E-2E6A94B578CD}"/>
                  </a:ext>
                </a:extLst>
              </p:cNvPr>
              <p:cNvSpPr/>
              <p:nvPr/>
            </p:nvSpPr>
            <p:spPr>
              <a:xfrm>
                <a:off x="5394084"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C2</a:t>
                </a:r>
                <a:endParaRPr lang="zh-CN" altLang="en-US" sz="2400" dirty="0">
                  <a:solidFill>
                    <a:srgbClr val="FF0000"/>
                  </a:solidFill>
                </a:endParaRPr>
              </a:p>
            </p:txBody>
          </p:sp>
          <p:cxnSp>
            <p:nvCxnSpPr>
              <p:cNvPr id="24" name="直接连接符 23">
                <a:extLst>
                  <a:ext uri="{FF2B5EF4-FFF2-40B4-BE49-F238E27FC236}">
                    <a16:creationId xmlns:a16="http://schemas.microsoft.com/office/drawing/2014/main" id="{42E188FD-C441-44E2-ADB7-5FDF4AEDB937}"/>
                  </a:ext>
                </a:extLst>
              </p:cNvPr>
              <p:cNvCxnSpPr>
                <a:stCxn id="20" idx="3"/>
                <a:endCxn id="16" idx="1"/>
              </p:cNvCxnSpPr>
              <p:nvPr/>
            </p:nvCxnSpPr>
            <p:spPr>
              <a:xfrm flipV="1">
                <a:off x="7007032" y="3062257"/>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8733E55-7432-44A3-9ADF-D50F612E1007}"/>
                  </a:ext>
                </a:extLst>
              </p:cNvPr>
              <p:cNvCxnSpPr>
                <a:cxnSpLocks/>
                <a:stCxn id="16" idx="3"/>
              </p:cNvCxnSpPr>
              <p:nvPr/>
            </p:nvCxnSpPr>
            <p:spPr>
              <a:xfrm flipV="1">
                <a:off x="8047972" y="3062256"/>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3E77691-9879-42F0-9ED5-03813A1DEC1E}"/>
                  </a:ext>
                </a:extLst>
              </p:cNvPr>
              <p:cNvCxnSpPr>
                <a:stCxn id="20" idx="2"/>
                <a:endCxn id="17" idx="0"/>
              </p:cNvCxnSpPr>
              <p:nvPr/>
            </p:nvCxnSpPr>
            <p:spPr>
              <a:xfrm>
                <a:off x="6200558" y="3291146"/>
                <a:ext cx="0" cy="39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30B2640-34F0-4A53-B7D6-ECF7AF8460B3}"/>
                  </a:ext>
                </a:extLst>
              </p:cNvPr>
              <p:cNvCxnSpPr>
                <a:stCxn id="17" idx="2"/>
                <a:endCxn id="23" idx="0"/>
              </p:cNvCxnSpPr>
              <p:nvPr/>
            </p:nvCxnSpPr>
            <p:spPr>
              <a:xfrm>
                <a:off x="6200558" y="4141953"/>
                <a:ext cx="0" cy="42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AB6CEE7-A7FA-4740-8136-BDED4D8E979F}"/>
                  </a:ext>
                </a:extLst>
              </p:cNvPr>
              <p:cNvCxnSpPr>
                <a:cxnSpLocks/>
                <a:stCxn id="23" idx="3"/>
                <a:endCxn id="19" idx="1"/>
              </p:cNvCxnSpPr>
              <p:nvPr/>
            </p:nvCxnSpPr>
            <p:spPr>
              <a:xfrm>
                <a:off x="700703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8DFE9CE-A25C-4146-A5CF-79C878BA2510}"/>
                  </a:ext>
                </a:extLst>
              </p:cNvPr>
              <p:cNvCxnSpPr>
                <a:stCxn id="19" idx="3"/>
                <a:endCxn id="22" idx="1"/>
              </p:cNvCxnSpPr>
              <p:nvPr/>
            </p:nvCxnSpPr>
            <p:spPr>
              <a:xfrm flipV="1">
                <a:off x="804797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908C251-2E78-4DF0-A430-AEAE9E62C84E}"/>
                  </a:ext>
                </a:extLst>
              </p:cNvPr>
              <p:cNvCxnSpPr>
                <a:stCxn id="22" idx="0"/>
                <a:endCxn id="18" idx="2"/>
              </p:cNvCxnSpPr>
              <p:nvPr/>
            </p:nvCxnSpPr>
            <p:spPr>
              <a:xfrm flipV="1">
                <a:off x="9417084" y="4129917"/>
                <a:ext cx="0" cy="43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518C281-7A8A-414A-A994-365E5A09FAE5}"/>
                  </a:ext>
                </a:extLst>
              </p:cNvPr>
              <p:cNvCxnSpPr>
                <a:stCxn id="18" idx="0"/>
                <a:endCxn id="21" idx="2"/>
              </p:cNvCxnSpPr>
              <p:nvPr/>
            </p:nvCxnSpPr>
            <p:spPr>
              <a:xfrm flipV="1">
                <a:off x="9417084" y="3356370"/>
                <a:ext cx="0" cy="3157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601EDF49-CADD-4A71-9A85-6B48FA89F665}"/>
                </a:ext>
              </a:extLst>
            </p:cNvPr>
            <p:cNvSpPr/>
            <p:nvPr/>
          </p:nvSpPr>
          <p:spPr>
            <a:xfrm>
              <a:off x="9469637" y="3677086"/>
              <a:ext cx="1612948" cy="5044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C4</a:t>
              </a:r>
              <a:endParaRPr lang="zh-CN" altLang="en-US" sz="2400" dirty="0"/>
            </a:p>
          </p:txBody>
        </p:sp>
        <p:sp>
          <p:nvSpPr>
            <p:cNvPr id="7" name="矩形 6">
              <a:extLst>
                <a:ext uri="{FF2B5EF4-FFF2-40B4-BE49-F238E27FC236}">
                  <a16:creationId xmlns:a16="http://schemas.microsoft.com/office/drawing/2014/main" id="{9B739F75-A63E-49ED-B63B-8A7CEB8A968C}"/>
                </a:ext>
              </a:extLst>
            </p:cNvPr>
            <p:cNvSpPr/>
            <p:nvPr/>
          </p:nvSpPr>
          <p:spPr>
            <a:xfrm>
              <a:off x="5699179" y="3434752"/>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8" name="矩形 7">
              <a:extLst>
                <a:ext uri="{FF2B5EF4-FFF2-40B4-BE49-F238E27FC236}">
                  <a16:creationId xmlns:a16="http://schemas.microsoft.com/office/drawing/2014/main" id="{43680A5E-B404-4E60-B094-7C595E520BE0}"/>
                </a:ext>
              </a:extLst>
            </p:cNvPr>
            <p:cNvSpPr/>
            <p:nvPr/>
          </p:nvSpPr>
          <p:spPr>
            <a:xfrm>
              <a:off x="8712745" y="3121404"/>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9" name="矩形 8">
              <a:extLst>
                <a:ext uri="{FF2B5EF4-FFF2-40B4-BE49-F238E27FC236}">
                  <a16:creationId xmlns:a16="http://schemas.microsoft.com/office/drawing/2014/main" id="{6A216765-646E-40EF-AE70-15D15FEE5200}"/>
                </a:ext>
              </a:extLst>
            </p:cNvPr>
            <p:cNvSpPr/>
            <p:nvPr/>
          </p:nvSpPr>
          <p:spPr>
            <a:xfrm>
              <a:off x="8720120" y="4176605"/>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cxnSp>
          <p:nvCxnSpPr>
            <p:cNvPr id="10" name="直接连接符 9">
              <a:extLst>
                <a:ext uri="{FF2B5EF4-FFF2-40B4-BE49-F238E27FC236}">
                  <a16:creationId xmlns:a16="http://schemas.microsoft.com/office/drawing/2014/main" id="{DCE11A3B-472C-40B6-9C2F-CA35846DADD2}"/>
                </a:ext>
              </a:extLst>
            </p:cNvPr>
            <p:cNvCxnSpPr>
              <a:cxnSpLocks/>
            </p:cNvCxnSpPr>
            <p:nvPr/>
          </p:nvCxnSpPr>
          <p:spPr>
            <a:xfrm flipV="1">
              <a:off x="5087346" y="3892529"/>
              <a:ext cx="611833" cy="512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2196D5B-A418-4639-874C-45F888CE1375}"/>
                </a:ext>
              </a:extLst>
            </p:cNvPr>
            <p:cNvCxnSpPr/>
            <p:nvPr/>
          </p:nvCxnSpPr>
          <p:spPr>
            <a:xfrm flipV="1">
              <a:off x="6133916" y="3110802"/>
              <a:ext cx="684083" cy="323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AD7CAEF-2656-4881-9E35-F9D2650AF098}"/>
                </a:ext>
              </a:extLst>
            </p:cNvPr>
            <p:cNvCxnSpPr>
              <a:stCxn id="21" idx="3"/>
            </p:cNvCxnSpPr>
            <p:nvPr/>
          </p:nvCxnSpPr>
          <p:spPr>
            <a:xfrm>
              <a:off x="8353067" y="2957576"/>
              <a:ext cx="359678" cy="163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5209809-258C-458B-93B6-DCC7A69AA0CD}"/>
                </a:ext>
              </a:extLst>
            </p:cNvPr>
            <p:cNvCxnSpPr/>
            <p:nvPr/>
          </p:nvCxnSpPr>
          <p:spPr>
            <a:xfrm>
              <a:off x="9191047" y="3579181"/>
              <a:ext cx="278590" cy="130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8EC1711-A360-46DE-85D3-B6DDF0A06863}"/>
                </a:ext>
              </a:extLst>
            </p:cNvPr>
            <p:cNvCxnSpPr>
              <a:cxnSpLocks/>
              <a:stCxn id="9" idx="3"/>
            </p:cNvCxnSpPr>
            <p:nvPr/>
          </p:nvCxnSpPr>
          <p:spPr>
            <a:xfrm flipV="1">
              <a:off x="9198422" y="4167319"/>
              <a:ext cx="271215" cy="23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AF5881B-4AA3-40B7-937A-FB874172EF3D}"/>
                </a:ext>
              </a:extLst>
            </p:cNvPr>
            <p:cNvCxnSpPr>
              <a:endCxn id="9" idx="1"/>
            </p:cNvCxnSpPr>
            <p:nvPr/>
          </p:nvCxnSpPr>
          <p:spPr>
            <a:xfrm flipV="1">
              <a:off x="8372508" y="4405494"/>
              <a:ext cx="347612" cy="2196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EA674848-8F0A-4D48-B8F7-5E93DAC601D0}"/>
              </a:ext>
            </a:extLst>
          </p:cNvPr>
          <p:cNvSpPr txBox="1"/>
          <p:nvPr/>
        </p:nvSpPr>
        <p:spPr>
          <a:xfrm>
            <a:off x="3295683" y="6031210"/>
            <a:ext cx="362554"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34" name="文本框 33">
            <a:extLst>
              <a:ext uri="{FF2B5EF4-FFF2-40B4-BE49-F238E27FC236}">
                <a16:creationId xmlns:a16="http://schemas.microsoft.com/office/drawing/2014/main" id="{59EE3506-F9C8-4722-9AE6-5E0E875E4E70}"/>
              </a:ext>
            </a:extLst>
          </p:cNvPr>
          <p:cNvSpPr txBox="1"/>
          <p:nvPr/>
        </p:nvSpPr>
        <p:spPr>
          <a:xfrm>
            <a:off x="9264343" y="5328076"/>
            <a:ext cx="362554"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35" name="文本框 34">
            <a:extLst>
              <a:ext uri="{FF2B5EF4-FFF2-40B4-BE49-F238E27FC236}">
                <a16:creationId xmlns:a16="http://schemas.microsoft.com/office/drawing/2014/main" id="{3103C909-EB2E-4167-BFF4-EE58EE2E4680}"/>
              </a:ext>
            </a:extLst>
          </p:cNvPr>
          <p:cNvSpPr txBox="1"/>
          <p:nvPr/>
        </p:nvSpPr>
        <p:spPr>
          <a:xfrm>
            <a:off x="4545280" y="6035097"/>
            <a:ext cx="362554"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36" name="文本框 35">
            <a:extLst>
              <a:ext uri="{FF2B5EF4-FFF2-40B4-BE49-F238E27FC236}">
                <a16:creationId xmlns:a16="http://schemas.microsoft.com/office/drawing/2014/main" id="{85E774B4-A6D9-40C6-B585-2367B7413BF2}"/>
              </a:ext>
            </a:extLst>
          </p:cNvPr>
          <p:cNvSpPr txBox="1"/>
          <p:nvPr/>
        </p:nvSpPr>
        <p:spPr>
          <a:xfrm>
            <a:off x="7589898" y="5800377"/>
            <a:ext cx="362554"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37" name="文本框 36">
            <a:extLst>
              <a:ext uri="{FF2B5EF4-FFF2-40B4-BE49-F238E27FC236}">
                <a16:creationId xmlns:a16="http://schemas.microsoft.com/office/drawing/2014/main" id="{E609C664-1C8D-4432-A424-25C062AC5D10}"/>
              </a:ext>
            </a:extLst>
          </p:cNvPr>
          <p:cNvSpPr txBox="1"/>
          <p:nvPr/>
        </p:nvSpPr>
        <p:spPr>
          <a:xfrm>
            <a:off x="6492769" y="6035097"/>
            <a:ext cx="362554"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38" name="文本框 37">
            <a:extLst>
              <a:ext uri="{FF2B5EF4-FFF2-40B4-BE49-F238E27FC236}">
                <a16:creationId xmlns:a16="http://schemas.microsoft.com/office/drawing/2014/main" id="{AB9B05CF-FCFC-4F68-8AE8-F87F4A5C64AE}"/>
              </a:ext>
            </a:extLst>
          </p:cNvPr>
          <p:cNvSpPr txBox="1"/>
          <p:nvPr/>
        </p:nvSpPr>
        <p:spPr>
          <a:xfrm>
            <a:off x="7570904" y="4768456"/>
            <a:ext cx="362554"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39" name="文本框 38">
            <a:extLst>
              <a:ext uri="{FF2B5EF4-FFF2-40B4-BE49-F238E27FC236}">
                <a16:creationId xmlns:a16="http://schemas.microsoft.com/office/drawing/2014/main" id="{A2CE5632-6B61-475F-905B-5E19E69873DF}"/>
              </a:ext>
            </a:extLst>
          </p:cNvPr>
          <p:cNvSpPr txBox="1"/>
          <p:nvPr/>
        </p:nvSpPr>
        <p:spPr>
          <a:xfrm>
            <a:off x="6523813" y="4351644"/>
            <a:ext cx="362554"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40" name="文本框 39">
            <a:extLst>
              <a:ext uri="{FF2B5EF4-FFF2-40B4-BE49-F238E27FC236}">
                <a16:creationId xmlns:a16="http://schemas.microsoft.com/office/drawing/2014/main" id="{D98475EF-8F1E-4BDD-99F0-51DE573D7336}"/>
              </a:ext>
            </a:extLst>
          </p:cNvPr>
          <p:cNvSpPr txBox="1"/>
          <p:nvPr/>
        </p:nvSpPr>
        <p:spPr>
          <a:xfrm>
            <a:off x="4528280" y="5097243"/>
            <a:ext cx="362554"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Tree>
    <p:extLst>
      <p:ext uri="{BB962C8B-B14F-4D97-AF65-F5344CB8AC3E}">
        <p14:creationId xmlns:p14="http://schemas.microsoft.com/office/powerpoint/2010/main" val="2435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circle(in)">
                                      <p:cBhvr>
                                        <p:cTn id="11" dur="500"/>
                                        <p:tgtEl>
                                          <p:spTgt spid="33"/>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circle(in)">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circle(in)">
                                      <p:cBhvr>
                                        <p:cTn id="19" dur="500"/>
                                        <p:tgtEl>
                                          <p:spTgt spid="3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circle(in)">
                                      <p:cBhvr>
                                        <p:cTn id="22" dur="500"/>
                                        <p:tgtEl>
                                          <p:spTgt spid="37"/>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circle(in)">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35"/>
                                        </p:tgtEl>
                                      </p:cBhvr>
                                    </p:animEffect>
                                    <p:set>
                                      <p:cBhvr>
                                        <p:cTn id="30" dur="1" fill="hold">
                                          <p:stCondLst>
                                            <p:cond delay="499"/>
                                          </p:stCondLst>
                                        </p:cTn>
                                        <p:tgtEl>
                                          <p:spTgt spid="3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6" presetClass="entr" presetSubtype="16"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circle(in)">
                                      <p:cBhvr>
                                        <p:cTn id="39" dur="500"/>
                                        <p:tgtEl>
                                          <p:spTgt spid="38"/>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circle(in)">
                                      <p:cBhvr>
                                        <p:cTn id="42" dur="500"/>
                                        <p:tgtEl>
                                          <p:spTgt spid="39"/>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circle(in)">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5" grpId="1"/>
      <p:bldP spid="36" grpId="0"/>
      <p:bldP spid="36" grpId="1"/>
      <p:bldP spid="37" grpId="0"/>
      <p:bldP spid="37" grpId="1"/>
      <p:bldP spid="38" grpId="0"/>
      <p:bldP spid="39" grpId="0"/>
      <p:bldP spid="4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25F079-8D70-458C-A1FC-33E8D9985344}"/>
              </a:ext>
            </a:extLst>
          </p:cNvPr>
          <p:cNvSpPr>
            <a:spLocks noGrp="1"/>
          </p:cNvSpPr>
          <p:nvPr>
            <p:ph type="title"/>
          </p:nvPr>
        </p:nvSpPr>
        <p:spPr/>
        <p:txBody>
          <a:bodyPr/>
          <a:lstStyle/>
          <a:p>
            <a:r>
              <a:rPr lang="zh-CN" altLang="en-US" dirty="0"/>
              <a:t>聚类图的性质</a:t>
            </a:r>
          </a:p>
        </p:txBody>
      </p:sp>
      <p:sp>
        <p:nvSpPr>
          <p:cNvPr id="3" name="内容占位符 2">
            <a:extLst>
              <a:ext uri="{FF2B5EF4-FFF2-40B4-BE49-F238E27FC236}">
                <a16:creationId xmlns:a16="http://schemas.microsoft.com/office/drawing/2014/main" id="{3B70317F-9B32-41F0-8846-0BEAEE485FFB}"/>
              </a:ext>
            </a:extLst>
          </p:cNvPr>
          <p:cNvSpPr>
            <a:spLocks noGrp="1"/>
          </p:cNvSpPr>
          <p:nvPr>
            <p:ph idx="1"/>
          </p:nvPr>
        </p:nvSpPr>
        <p:spPr/>
        <p:txBody>
          <a:bodyPr/>
          <a:lstStyle/>
          <a:p>
            <a:endParaRPr lang="zh-CN" altLang="en-US" dirty="0"/>
          </a:p>
        </p:txBody>
      </p:sp>
      <p:grpSp>
        <p:nvGrpSpPr>
          <p:cNvPr id="4" name="组合 3">
            <a:extLst>
              <a:ext uri="{FF2B5EF4-FFF2-40B4-BE49-F238E27FC236}">
                <a16:creationId xmlns:a16="http://schemas.microsoft.com/office/drawing/2014/main" id="{9AE326A4-D510-4479-B404-9D083E1096AC}"/>
              </a:ext>
            </a:extLst>
          </p:cNvPr>
          <p:cNvGrpSpPr/>
          <p:nvPr/>
        </p:nvGrpSpPr>
        <p:grpSpPr>
          <a:xfrm>
            <a:off x="2443115" y="2887321"/>
            <a:ext cx="7558992" cy="2199809"/>
            <a:chOff x="3523593" y="2663462"/>
            <a:chExt cx="7558992" cy="2199809"/>
          </a:xfrm>
        </p:grpSpPr>
        <p:grpSp>
          <p:nvGrpSpPr>
            <p:cNvPr id="5" name="组合 4">
              <a:extLst>
                <a:ext uri="{FF2B5EF4-FFF2-40B4-BE49-F238E27FC236}">
                  <a16:creationId xmlns:a16="http://schemas.microsoft.com/office/drawing/2014/main" id="{E0B02A2A-3BCE-4DCA-85A9-2AE1F506A0AB}"/>
                </a:ext>
              </a:extLst>
            </p:cNvPr>
            <p:cNvGrpSpPr/>
            <p:nvPr/>
          </p:nvGrpSpPr>
          <p:grpSpPr>
            <a:xfrm>
              <a:off x="3523593" y="2663462"/>
              <a:ext cx="4829474" cy="2199809"/>
              <a:chOff x="5394084" y="2833368"/>
              <a:chExt cx="4829474" cy="2199809"/>
            </a:xfrm>
          </p:grpSpPr>
          <p:sp>
            <p:nvSpPr>
              <p:cNvPr id="16" name="矩形 15">
                <a:extLst>
                  <a:ext uri="{FF2B5EF4-FFF2-40B4-BE49-F238E27FC236}">
                    <a16:creationId xmlns:a16="http://schemas.microsoft.com/office/drawing/2014/main" id="{2B255505-844A-46D5-81BB-6C875E35E262}"/>
                  </a:ext>
                </a:extLst>
              </p:cNvPr>
              <p:cNvSpPr/>
              <p:nvPr/>
            </p:nvSpPr>
            <p:spPr>
              <a:xfrm>
                <a:off x="7569670" y="2833368"/>
                <a:ext cx="478302" cy="45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B</a:t>
                </a:r>
                <a:endParaRPr lang="zh-CN" altLang="en-US" sz="2400" b="1" dirty="0">
                  <a:solidFill>
                    <a:schemeClr val="bg1"/>
                  </a:solidFill>
                </a:endParaRPr>
              </a:p>
            </p:txBody>
          </p:sp>
          <p:sp>
            <p:nvSpPr>
              <p:cNvPr id="17" name="矩形 16">
                <a:extLst>
                  <a:ext uri="{FF2B5EF4-FFF2-40B4-BE49-F238E27FC236}">
                    <a16:creationId xmlns:a16="http://schemas.microsoft.com/office/drawing/2014/main" id="{BDF4EEAF-1784-4E6F-83EA-CB084386F796}"/>
                  </a:ext>
                </a:extLst>
              </p:cNvPr>
              <p:cNvSpPr/>
              <p:nvPr/>
            </p:nvSpPr>
            <p:spPr>
              <a:xfrm>
                <a:off x="5961407" y="3684176"/>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18" name="矩形 17">
                <a:extLst>
                  <a:ext uri="{FF2B5EF4-FFF2-40B4-BE49-F238E27FC236}">
                    <a16:creationId xmlns:a16="http://schemas.microsoft.com/office/drawing/2014/main" id="{2BB966BD-1CDA-4C91-9478-BBAE58E508F0}"/>
                  </a:ext>
                </a:extLst>
              </p:cNvPr>
              <p:cNvSpPr/>
              <p:nvPr/>
            </p:nvSpPr>
            <p:spPr>
              <a:xfrm>
                <a:off x="9177933" y="367214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E</a:t>
                </a:r>
                <a:endParaRPr lang="zh-CN" altLang="en-US" sz="2400" b="1" dirty="0"/>
              </a:p>
            </p:txBody>
          </p:sp>
          <p:sp>
            <p:nvSpPr>
              <p:cNvPr id="19" name="矩形 18">
                <a:extLst>
                  <a:ext uri="{FF2B5EF4-FFF2-40B4-BE49-F238E27FC236}">
                    <a16:creationId xmlns:a16="http://schemas.microsoft.com/office/drawing/2014/main" id="{16616057-36D8-4080-A711-A86FC08C918D}"/>
                  </a:ext>
                </a:extLst>
              </p:cNvPr>
              <p:cNvSpPr/>
              <p:nvPr/>
            </p:nvSpPr>
            <p:spPr>
              <a:xfrm>
                <a:off x="7569670" y="457540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sp>
            <p:nvSpPr>
              <p:cNvPr id="20" name="矩形: 圆角 19">
                <a:extLst>
                  <a:ext uri="{FF2B5EF4-FFF2-40B4-BE49-F238E27FC236}">
                    <a16:creationId xmlns:a16="http://schemas.microsoft.com/office/drawing/2014/main" id="{1F7EE429-A321-4519-AEE4-BFEE957A11E0}"/>
                  </a:ext>
                </a:extLst>
              </p:cNvPr>
              <p:cNvSpPr/>
              <p:nvPr/>
            </p:nvSpPr>
            <p:spPr>
              <a:xfrm>
                <a:off x="5394084" y="2833369"/>
                <a:ext cx="1612948" cy="457777"/>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1:A,B,C</a:t>
                </a:r>
                <a:endParaRPr lang="zh-CN" altLang="en-US" sz="2400" dirty="0"/>
              </a:p>
            </p:txBody>
          </p:sp>
          <p:sp>
            <p:nvSpPr>
              <p:cNvPr id="21" name="矩形: 圆角 20">
                <a:extLst>
                  <a:ext uri="{FF2B5EF4-FFF2-40B4-BE49-F238E27FC236}">
                    <a16:creationId xmlns:a16="http://schemas.microsoft.com/office/drawing/2014/main" id="{9EE53551-007F-4929-9C91-F17F397ECF9C}"/>
                  </a:ext>
                </a:extLst>
              </p:cNvPr>
              <p:cNvSpPr/>
              <p:nvPr/>
            </p:nvSpPr>
            <p:spPr>
              <a:xfrm>
                <a:off x="8610610" y="2898593"/>
                <a:ext cx="1612948" cy="457777"/>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4:B,E</a:t>
                </a:r>
                <a:endParaRPr lang="zh-CN" altLang="en-US" sz="2400" dirty="0"/>
              </a:p>
            </p:txBody>
          </p:sp>
          <p:sp>
            <p:nvSpPr>
              <p:cNvPr id="22" name="矩形: 圆角 21">
                <a:extLst>
                  <a:ext uri="{FF2B5EF4-FFF2-40B4-BE49-F238E27FC236}">
                    <a16:creationId xmlns:a16="http://schemas.microsoft.com/office/drawing/2014/main" id="{40DD7B00-25EF-4D75-BF5F-44BB6FEC8AD0}"/>
                  </a:ext>
                </a:extLst>
              </p:cNvPr>
              <p:cNvSpPr/>
              <p:nvPr/>
            </p:nvSpPr>
            <p:spPr>
              <a:xfrm>
                <a:off x="8610610"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5:D,E</a:t>
                </a:r>
                <a:endParaRPr lang="zh-CN" altLang="en-US" sz="2400" dirty="0"/>
              </a:p>
            </p:txBody>
          </p:sp>
          <p:sp>
            <p:nvSpPr>
              <p:cNvPr id="23" name="矩形: 圆角 22">
                <a:extLst>
                  <a:ext uri="{FF2B5EF4-FFF2-40B4-BE49-F238E27FC236}">
                    <a16:creationId xmlns:a16="http://schemas.microsoft.com/office/drawing/2014/main" id="{CA0DA3D6-AB55-47A3-911D-1517A1D68A70}"/>
                  </a:ext>
                </a:extLst>
              </p:cNvPr>
              <p:cNvSpPr/>
              <p:nvPr/>
            </p:nvSpPr>
            <p:spPr>
              <a:xfrm>
                <a:off x="5394084" y="4566189"/>
                <a:ext cx="1612948" cy="457777"/>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2:B,C,D</a:t>
                </a:r>
                <a:endParaRPr lang="zh-CN" altLang="en-US" sz="2400" dirty="0"/>
              </a:p>
            </p:txBody>
          </p:sp>
          <p:cxnSp>
            <p:nvCxnSpPr>
              <p:cNvPr id="24" name="直接连接符 23">
                <a:extLst>
                  <a:ext uri="{FF2B5EF4-FFF2-40B4-BE49-F238E27FC236}">
                    <a16:creationId xmlns:a16="http://schemas.microsoft.com/office/drawing/2014/main" id="{63D96A3E-AF70-4086-BD52-7A101140989C}"/>
                  </a:ext>
                </a:extLst>
              </p:cNvPr>
              <p:cNvCxnSpPr>
                <a:stCxn id="20" idx="3"/>
                <a:endCxn id="16" idx="1"/>
              </p:cNvCxnSpPr>
              <p:nvPr/>
            </p:nvCxnSpPr>
            <p:spPr>
              <a:xfrm flipV="1">
                <a:off x="7007032" y="3062257"/>
                <a:ext cx="562638"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B9FD292-07A7-4B74-AD4C-CA8575687FF5}"/>
                  </a:ext>
                </a:extLst>
              </p:cNvPr>
              <p:cNvCxnSpPr>
                <a:cxnSpLocks/>
                <a:stCxn id="16" idx="3"/>
              </p:cNvCxnSpPr>
              <p:nvPr/>
            </p:nvCxnSpPr>
            <p:spPr>
              <a:xfrm flipV="1">
                <a:off x="8047972" y="3062256"/>
                <a:ext cx="562638"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CF6EDD3-DA38-48F8-BBA7-D22EFF1D9BF0}"/>
                  </a:ext>
                </a:extLst>
              </p:cNvPr>
              <p:cNvCxnSpPr>
                <a:stCxn id="20" idx="2"/>
                <a:endCxn id="17" idx="0"/>
              </p:cNvCxnSpPr>
              <p:nvPr/>
            </p:nvCxnSpPr>
            <p:spPr>
              <a:xfrm>
                <a:off x="6200558" y="3291146"/>
                <a:ext cx="0" cy="39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6F45D43-B51D-4936-A930-6A656A70586E}"/>
                  </a:ext>
                </a:extLst>
              </p:cNvPr>
              <p:cNvCxnSpPr>
                <a:stCxn id="17" idx="2"/>
                <a:endCxn id="23" idx="0"/>
              </p:cNvCxnSpPr>
              <p:nvPr/>
            </p:nvCxnSpPr>
            <p:spPr>
              <a:xfrm>
                <a:off x="6200558" y="4141953"/>
                <a:ext cx="0" cy="42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550C374-6A4C-4B0F-AB63-03F90C6D3C55}"/>
                  </a:ext>
                </a:extLst>
              </p:cNvPr>
              <p:cNvCxnSpPr>
                <a:cxnSpLocks/>
                <a:stCxn id="23" idx="3"/>
                <a:endCxn id="19" idx="1"/>
              </p:cNvCxnSpPr>
              <p:nvPr/>
            </p:nvCxnSpPr>
            <p:spPr>
              <a:xfrm>
                <a:off x="700703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ACC474C-3DE6-45AF-8417-D77723663F6C}"/>
                  </a:ext>
                </a:extLst>
              </p:cNvPr>
              <p:cNvCxnSpPr>
                <a:stCxn id="19" idx="3"/>
                <a:endCxn id="22" idx="1"/>
              </p:cNvCxnSpPr>
              <p:nvPr/>
            </p:nvCxnSpPr>
            <p:spPr>
              <a:xfrm flipV="1">
                <a:off x="804797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3D93BB0-76F6-402D-BD7A-AD254601E4AF}"/>
                  </a:ext>
                </a:extLst>
              </p:cNvPr>
              <p:cNvCxnSpPr>
                <a:stCxn id="22" idx="0"/>
                <a:endCxn id="18" idx="2"/>
              </p:cNvCxnSpPr>
              <p:nvPr/>
            </p:nvCxnSpPr>
            <p:spPr>
              <a:xfrm flipV="1">
                <a:off x="9417084" y="4129917"/>
                <a:ext cx="0" cy="43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8ACC2EB-3E11-4EB4-8622-F0604DD933BC}"/>
                  </a:ext>
                </a:extLst>
              </p:cNvPr>
              <p:cNvCxnSpPr>
                <a:stCxn id="18" idx="0"/>
                <a:endCxn id="21" idx="2"/>
              </p:cNvCxnSpPr>
              <p:nvPr/>
            </p:nvCxnSpPr>
            <p:spPr>
              <a:xfrm flipV="1">
                <a:off x="9417084" y="3356370"/>
                <a:ext cx="0" cy="3157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BDC1C746-05DE-483F-87FB-892C14042A70}"/>
                </a:ext>
              </a:extLst>
            </p:cNvPr>
            <p:cNvSpPr/>
            <p:nvPr/>
          </p:nvSpPr>
          <p:spPr>
            <a:xfrm>
              <a:off x="9469637" y="3677086"/>
              <a:ext cx="1612948" cy="504439"/>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3:B,D,F</a:t>
              </a:r>
              <a:endParaRPr lang="zh-CN" altLang="en-US" sz="2400" dirty="0"/>
            </a:p>
          </p:txBody>
        </p:sp>
        <p:sp>
          <p:nvSpPr>
            <p:cNvPr id="7" name="矩形 6">
              <a:extLst>
                <a:ext uri="{FF2B5EF4-FFF2-40B4-BE49-F238E27FC236}">
                  <a16:creationId xmlns:a16="http://schemas.microsoft.com/office/drawing/2014/main" id="{DED2F28B-CBF7-42E4-BAB3-F0AE6020816A}"/>
                </a:ext>
              </a:extLst>
            </p:cNvPr>
            <p:cNvSpPr/>
            <p:nvPr/>
          </p:nvSpPr>
          <p:spPr>
            <a:xfrm>
              <a:off x="5699179" y="3434752"/>
              <a:ext cx="478302" cy="45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8" name="矩形 7">
              <a:extLst>
                <a:ext uri="{FF2B5EF4-FFF2-40B4-BE49-F238E27FC236}">
                  <a16:creationId xmlns:a16="http://schemas.microsoft.com/office/drawing/2014/main" id="{F044C77D-F564-4790-B032-90F9DEB86FC4}"/>
                </a:ext>
              </a:extLst>
            </p:cNvPr>
            <p:cNvSpPr/>
            <p:nvPr/>
          </p:nvSpPr>
          <p:spPr>
            <a:xfrm>
              <a:off x="8712745" y="3121404"/>
              <a:ext cx="478302" cy="45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9" name="矩形 8">
              <a:extLst>
                <a:ext uri="{FF2B5EF4-FFF2-40B4-BE49-F238E27FC236}">
                  <a16:creationId xmlns:a16="http://schemas.microsoft.com/office/drawing/2014/main" id="{360213C1-BC5E-497D-A4A9-6C46C69171FF}"/>
                </a:ext>
              </a:extLst>
            </p:cNvPr>
            <p:cNvSpPr/>
            <p:nvPr/>
          </p:nvSpPr>
          <p:spPr>
            <a:xfrm>
              <a:off x="8720120" y="4176605"/>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cxnSp>
          <p:nvCxnSpPr>
            <p:cNvPr id="10" name="直接连接符 9">
              <a:extLst>
                <a:ext uri="{FF2B5EF4-FFF2-40B4-BE49-F238E27FC236}">
                  <a16:creationId xmlns:a16="http://schemas.microsoft.com/office/drawing/2014/main" id="{B7C232CD-F0E5-407D-B2BE-4F054B515B49}"/>
                </a:ext>
              </a:extLst>
            </p:cNvPr>
            <p:cNvCxnSpPr>
              <a:cxnSpLocks/>
            </p:cNvCxnSpPr>
            <p:nvPr/>
          </p:nvCxnSpPr>
          <p:spPr>
            <a:xfrm flipV="1">
              <a:off x="5087346" y="3892529"/>
              <a:ext cx="611833" cy="5129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A1F6530-C879-41D2-9E5F-2B1B61B90E38}"/>
                </a:ext>
              </a:extLst>
            </p:cNvPr>
            <p:cNvCxnSpPr/>
            <p:nvPr/>
          </p:nvCxnSpPr>
          <p:spPr>
            <a:xfrm flipV="1">
              <a:off x="6133916" y="3110802"/>
              <a:ext cx="684083" cy="3239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CE52E56-39DB-455D-9FC8-C8B65CB35587}"/>
                </a:ext>
              </a:extLst>
            </p:cNvPr>
            <p:cNvCxnSpPr>
              <a:stCxn id="21" idx="3"/>
            </p:cNvCxnSpPr>
            <p:nvPr/>
          </p:nvCxnSpPr>
          <p:spPr>
            <a:xfrm>
              <a:off x="8353067" y="2957576"/>
              <a:ext cx="359678" cy="163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4E2E09F-A1E8-44C6-BB9F-0018BB874408}"/>
                </a:ext>
              </a:extLst>
            </p:cNvPr>
            <p:cNvCxnSpPr/>
            <p:nvPr/>
          </p:nvCxnSpPr>
          <p:spPr>
            <a:xfrm>
              <a:off x="9191047" y="3579181"/>
              <a:ext cx="278590" cy="1303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98C5C50-070D-43F3-A75C-E8CEABEFA48E}"/>
                </a:ext>
              </a:extLst>
            </p:cNvPr>
            <p:cNvCxnSpPr>
              <a:cxnSpLocks/>
              <a:stCxn id="9" idx="3"/>
            </p:cNvCxnSpPr>
            <p:nvPr/>
          </p:nvCxnSpPr>
          <p:spPr>
            <a:xfrm flipV="1">
              <a:off x="9198422" y="4149011"/>
              <a:ext cx="328171" cy="256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802B58E-0168-4C4D-A21E-316A521F606C}"/>
                </a:ext>
              </a:extLst>
            </p:cNvPr>
            <p:cNvCxnSpPr>
              <a:endCxn id="9" idx="1"/>
            </p:cNvCxnSpPr>
            <p:nvPr/>
          </p:nvCxnSpPr>
          <p:spPr>
            <a:xfrm flipV="1">
              <a:off x="8372508" y="4405494"/>
              <a:ext cx="347612" cy="21967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F1B9AED2-E2AA-4251-8DA1-DA7582957BE5}"/>
              </a:ext>
            </a:extLst>
          </p:cNvPr>
          <p:cNvGrpSpPr/>
          <p:nvPr/>
        </p:nvGrpSpPr>
        <p:grpSpPr>
          <a:xfrm>
            <a:off x="2443115" y="2887321"/>
            <a:ext cx="7558992" cy="2199809"/>
            <a:chOff x="3523593" y="2663462"/>
            <a:chExt cx="7558992" cy="2199809"/>
          </a:xfrm>
        </p:grpSpPr>
        <p:grpSp>
          <p:nvGrpSpPr>
            <p:cNvPr id="59" name="组合 58">
              <a:extLst>
                <a:ext uri="{FF2B5EF4-FFF2-40B4-BE49-F238E27FC236}">
                  <a16:creationId xmlns:a16="http://schemas.microsoft.com/office/drawing/2014/main" id="{03107676-44D3-4FB0-89DF-C639CF301DB4}"/>
                </a:ext>
              </a:extLst>
            </p:cNvPr>
            <p:cNvGrpSpPr/>
            <p:nvPr/>
          </p:nvGrpSpPr>
          <p:grpSpPr>
            <a:xfrm>
              <a:off x="3523593" y="2663462"/>
              <a:ext cx="4829474" cy="2199809"/>
              <a:chOff x="5394084" y="2833368"/>
              <a:chExt cx="4829474" cy="2199809"/>
            </a:xfrm>
          </p:grpSpPr>
          <p:sp>
            <p:nvSpPr>
              <p:cNvPr id="70" name="矩形 69">
                <a:extLst>
                  <a:ext uri="{FF2B5EF4-FFF2-40B4-BE49-F238E27FC236}">
                    <a16:creationId xmlns:a16="http://schemas.microsoft.com/office/drawing/2014/main" id="{6EC887B7-F878-4FD8-8A13-E87586CDE1AF}"/>
                  </a:ext>
                </a:extLst>
              </p:cNvPr>
              <p:cNvSpPr/>
              <p:nvPr/>
            </p:nvSpPr>
            <p:spPr>
              <a:xfrm>
                <a:off x="7569670" y="2833368"/>
                <a:ext cx="478302" cy="45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B</a:t>
                </a:r>
                <a:endParaRPr lang="zh-CN" altLang="en-US" sz="2400" b="1" dirty="0">
                  <a:solidFill>
                    <a:schemeClr val="bg1"/>
                  </a:solidFill>
                </a:endParaRPr>
              </a:p>
            </p:txBody>
          </p:sp>
          <p:sp>
            <p:nvSpPr>
              <p:cNvPr id="71" name="矩形 70">
                <a:extLst>
                  <a:ext uri="{FF2B5EF4-FFF2-40B4-BE49-F238E27FC236}">
                    <a16:creationId xmlns:a16="http://schemas.microsoft.com/office/drawing/2014/main" id="{A9B9C84D-BFF8-4DE5-9883-F9F11B6C54A3}"/>
                  </a:ext>
                </a:extLst>
              </p:cNvPr>
              <p:cNvSpPr/>
              <p:nvPr/>
            </p:nvSpPr>
            <p:spPr>
              <a:xfrm>
                <a:off x="5961407" y="3684176"/>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72" name="矩形 71">
                <a:extLst>
                  <a:ext uri="{FF2B5EF4-FFF2-40B4-BE49-F238E27FC236}">
                    <a16:creationId xmlns:a16="http://schemas.microsoft.com/office/drawing/2014/main" id="{78DF911E-56A6-47DE-B04C-EE566241EED0}"/>
                  </a:ext>
                </a:extLst>
              </p:cNvPr>
              <p:cNvSpPr/>
              <p:nvPr/>
            </p:nvSpPr>
            <p:spPr>
              <a:xfrm>
                <a:off x="9177933" y="367214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E</a:t>
                </a:r>
                <a:endParaRPr lang="zh-CN" altLang="en-US" sz="2400" b="1" dirty="0"/>
              </a:p>
            </p:txBody>
          </p:sp>
          <p:sp>
            <p:nvSpPr>
              <p:cNvPr id="73" name="矩形 72">
                <a:extLst>
                  <a:ext uri="{FF2B5EF4-FFF2-40B4-BE49-F238E27FC236}">
                    <a16:creationId xmlns:a16="http://schemas.microsoft.com/office/drawing/2014/main" id="{DD276EA5-68D1-4019-99AD-A5E06D906CB4}"/>
                  </a:ext>
                </a:extLst>
              </p:cNvPr>
              <p:cNvSpPr/>
              <p:nvPr/>
            </p:nvSpPr>
            <p:spPr>
              <a:xfrm>
                <a:off x="7569670" y="457540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sp>
            <p:nvSpPr>
              <p:cNvPr id="74" name="矩形: 圆角 73">
                <a:extLst>
                  <a:ext uri="{FF2B5EF4-FFF2-40B4-BE49-F238E27FC236}">
                    <a16:creationId xmlns:a16="http://schemas.microsoft.com/office/drawing/2014/main" id="{CABE9395-AAAF-4E10-96B5-B8B67AA30140}"/>
                  </a:ext>
                </a:extLst>
              </p:cNvPr>
              <p:cNvSpPr/>
              <p:nvPr/>
            </p:nvSpPr>
            <p:spPr>
              <a:xfrm>
                <a:off x="5394084" y="2833369"/>
                <a:ext cx="1612948" cy="457777"/>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1:A,B,C</a:t>
                </a:r>
                <a:endParaRPr lang="zh-CN" altLang="en-US" sz="2400" dirty="0"/>
              </a:p>
            </p:txBody>
          </p:sp>
          <p:sp>
            <p:nvSpPr>
              <p:cNvPr id="75" name="矩形: 圆角 74">
                <a:extLst>
                  <a:ext uri="{FF2B5EF4-FFF2-40B4-BE49-F238E27FC236}">
                    <a16:creationId xmlns:a16="http://schemas.microsoft.com/office/drawing/2014/main" id="{700720E9-7E9F-44E9-A3B2-9A7940AC6906}"/>
                  </a:ext>
                </a:extLst>
              </p:cNvPr>
              <p:cNvSpPr/>
              <p:nvPr/>
            </p:nvSpPr>
            <p:spPr>
              <a:xfrm>
                <a:off x="8610610" y="2898593"/>
                <a:ext cx="1612948" cy="457777"/>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4:B,E</a:t>
                </a:r>
                <a:endParaRPr lang="zh-CN" altLang="en-US" sz="2400" dirty="0"/>
              </a:p>
            </p:txBody>
          </p:sp>
          <p:sp>
            <p:nvSpPr>
              <p:cNvPr id="76" name="矩形: 圆角 75">
                <a:extLst>
                  <a:ext uri="{FF2B5EF4-FFF2-40B4-BE49-F238E27FC236}">
                    <a16:creationId xmlns:a16="http://schemas.microsoft.com/office/drawing/2014/main" id="{93E3474A-08E5-4995-8893-9FA446539E14}"/>
                  </a:ext>
                </a:extLst>
              </p:cNvPr>
              <p:cNvSpPr/>
              <p:nvPr/>
            </p:nvSpPr>
            <p:spPr>
              <a:xfrm>
                <a:off x="8610610"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5:D,E</a:t>
                </a:r>
                <a:endParaRPr lang="zh-CN" altLang="en-US" sz="2400" dirty="0"/>
              </a:p>
            </p:txBody>
          </p:sp>
          <p:sp>
            <p:nvSpPr>
              <p:cNvPr id="77" name="矩形: 圆角 76">
                <a:extLst>
                  <a:ext uri="{FF2B5EF4-FFF2-40B4-BE49-F238E27FC236}">
                    <a16:creationId xmlns:a16="http://schemas.microsoft.com/office/drawing/2014/main" id="{DCB03E45-C5FF-4B25-9CA7-C42ADE676789}"/>
                  </a:ext>
                </a:extLst>
              </p:cNvPr>
              <p:cNvSpPr/>
              <p:nvPr/>
            </p:nvSpPr>
            <p:spPr>
              <a:xfrm>
                <a:off x="5394084" y="4566189"/>
                <a:ext cx="1612948" cy="457777"/>
              </a:xfrm>
              <a:prstGeom prst="roundRect">
                <a:avLst/>
              </a:prstGeom>
              <a:solidFill>
                <a:srgbClr val="5B9BD5"/>
              </a:solidFill>
              <a:ln>
                <a:solidFill>
                  <a:srgbClr val="5B9BD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2:B,C,D</a:t>
                </a:r>
                <a:endParaRPr lang="zh-CN" altLang="en-US" sz="2400" dirty="0"/>
              </a:p>
            </p:txBody>
          </p:sp>
          <p:cxnSp>
            <p:nvCxnSpPr>
              <p:cNvPr id="78" name="直接连接符 77">
                <a:extLst>
                  <a:ext uri="{FF2B5EF4-FFF2-40B4-BE49-F238E27FC236}">
                    <a16:creationId xmlns:a16="http://schemas.microsoft.com/office/drawing/2014/main" id="{65C349C4-8D94-49E5-AE10-CD2DADB54005}"/>
                  </a:ext>
                </a:extLst>
              </p:cNvPr>
              <p:cNvCxnSpPr>
                <a:stCxn id="74" idx="3"/>
                <a:endCxn id="70" idx="1"/>
              </p:cNvCxnSpPr>
              <p:nvPr/>
            </p:nvCxnSpPr>
            <p:spPr>
              <a:xfrm flipV="1">
                <a:off x="7007032" y="3062257"/>
                <a:ext cx="562638"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2216FA37-73FD-48F6-9500-50B4EA2C0D84}"/>
                  </a:ext>
                </a:extLst>
              </p:cNvPr>
              <p:cNvCxnSpPr>
                <a:cxnSpLocks/>
                <a:stCxn id="70" idx="3"/>
              </p:cNvCxnSpPr>
              <p:nvPr/>
            </p:nvCxnSpPr>
            <p:spPr>
              <a:xfrm flipV="1">
                <a:off x="8047972" y="3062256"/>
                <a:ext cx="562638"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D7F61C9-82A3-47B3-806C-C980DDA54AE3}"/>
                  </a:ext>
                </a:extLst>
              </p:cNvPr>
              <p:cNvCxnSpPr>
                <a:stCxn id="74" idx="2"/>
                <a:endCxn id="71" idx="0"/>
              </p:cNvCxnSpPr>
              <p:nvPr/>
            </p:nvCxnSpPr>
            <p:spPr>
              <a:xfrm>
                <a:off x="6200558" y="3291146"/>
                <a:ext cx="0" cy="39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482DB23-0B85-40EC-BA08-F350877426E8}"/>
                  </a:ext>
                </a:extLst>
              </p:cNvPr>
              <p:cNvCxnSpPr>
                <a:stCxn id="71" idx="2"/>
                <a:endCxn id="77" idx="0"/>
              </p:cNvCxnSpPr>
              <p:nvPr/>
            </p:nvCxnSpPr>
            <p:spPr>
              <a:xfrm>
                <a:off x="6200558" y="4141953"/>
                <a:ext cx="0" cy="42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70E51C10-FB4C-49EF-9F4A-D671F1D2B15F}"/>
                  </a:ext>
                </a:extLst>
              </p:cNvPr>
              <p:cNvCxnSpPr>
                <a:cxnSpLocks/>
                <a:stCxn id="77" idx="3"/>
                <a:endCxn id="73" idx="1"/>
              </p:cNvCxnSpPr>
              <p:nvPr/>
            </p:nvCxnSpPr>
            <p:spPr>
              <a:xfrm>
                <a:off x="700703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88F41829-963A-4624-A826-4881B81DBA34}"/>
                  </a:ext>
                </a:extLst>
              </p:cNvPr>
              <p:cNvCxnSpPr>
                <a:stCxn id="73" idx="3"/>
                <a:endCxn id="76" idx="1"/>
              </p:cNvCxnSpPr>
              <p:nvPr/>
            </p:nvCxnSpPr>
            <p:spPr>
              <a:xfrm flipV="1">
                <a:off x="804797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30CD28E-0BA9-49C2-9E86-5225B06764C3}"/>
                  </a:ext>
                </a:extLst>
              </p:cNvPr>
              <p:cNvCxnSpPr>
                <a:stCxn id="76" idx="0"/>
                <a:endCxn id="72" idx="2"/>
              </p:cNvCxnSpPr>
              <p:nvPr/>
            </p:nvCxnSpPr>
            <p:spPr>
              <a:xfrm flipV="1">
                <a:off x="9417084" y="4129917"/>
                <a:ext cx="0" cy="43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67CA546-ACE1-4A4A-8492-688289B9EB65}"/>
                  </a:ext>
                </a:extLst>
              </p:cNvPr>
              <p:cNvCxnSpPr>
                <a:stCxn id="72" idx="0"/>
                <a:endCxn id="75" idx="2"/>
              </p:cNvCxnSpPr>
              <p:nvPr/>
            </p:nvCxnSpPr>
            <p:spPr>
              <a:xfrm flipV="1">
                <a:off x="9417084" y="3356370"/>
                <a:ext cx="0" cy="3157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矩形: 圆角 59">
              <a:extLst>
                <a:ext uri="{FF2B5EF4-FFF2-40B4-BE49-F238E27FC236}">
                  <a16:creationId xmlns:a16="http://schemas.microsoft.com/office/drawing/2014/main" id="{14A0FA36-7E84-45AF-86ED-2312D72A95A5}"/>
                </a:ext>
              </a:extLst>
            </p:cNvPr>
            <p:cNvSpPr/>
            <p:nvPr/>
          </p:nvSpPr>
          <p:spPr>
            <a:xfrm>
              <a:off x="9469637" y="3677086"/>
              <a:ext cx="1612948" cy="504439"/>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3:B,D,F</a:t>
              </a:r>
              <a:endParaRPr lang="zh-CN" altLang="en-US" sz="2400" dirty="0"/>
            </a:p>
          </p:txBody>
        </p:sp>
        <p:sp>
          <p:nvSpPr>
            <p:cNvPr id="62" name="矩形 61">
              <a:extLst>
                <a:ext uri="{FF2B5EF4-FFF2-40B4-BE49-F238E27FC236}">
                  <a16:creationId xmlns:a16="http://schemas.microsoft.com/office/drawing/2014/main" id="{6A7D90B1-AB07-412B-A373-95ECF8B035B2}"/>
                </a:ext>
              </a:extLst>
            </p:cNvPr>
            <p:cNvSpPr/>
            <p:nvPr/>
          </p:nvSpPr>
          <p:spPr>
            <a:xfrm>
              <a:off x="8712745" y="3121404"/>
              <a:ext cx="478302" cy="45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63" name="矩形 62">
              <a:extLst>
                <a:ext uri="{FF2B5EF4-FFF2-40B4-BE49-F238E27FC236}">
                  <a16:creationId xmlns:a16="http://schemas.microsoft.com/office/drawing/2014/main" id="{1A35EA35-0B9A-447E-887B-92CF9924AD31}"/>
                </a:ext>
              </a:extLst>
            </p:cNvPr>
            <p:cNvSpPr/>
            <p:nvPr/>
          </p:nvSpPr>
          <p:spPr>
            <a:xfrm>
              <a:off x="8720120" y="4176605"/>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cxnSp>
          <p:nvCxnSpPr>
            <p:cNvPr id="66" name="直接连接符 65">
              <a:extLst>
                <a:ext uri="{FF2B5EF4-FFF2-40B4-BE49-F238E27FC236}">
                  <a16:creationId xmlns:a16="http://schemas.microsoft.com/office/drawing/2014/main" id="{C20166DA-9F36-446E-BC69-1148597EB196}"/>
                </a:ext>
              </a:extLst>
            </p:cNvPr>
            <p:cNvCxnSpPr>
              <a:stCxn id="75" idx="3"/>
            </p:cNvCxnSpPr>
            <p:nvPr/>
          </p:nvCxnSpPr>
          <p:spPr>
            <a:xfrm>
              <a:off x="8353067" y="2957576"/>
              <a:ext cx="359678" cy="163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7CA6208-849A-445C-AAFD-485E3346F25F}"/>
                </a:ext>
              </a:extLst>
            </p:cNvPr>
            <p:cNvCxnSpPr/>
            <p:nvPr/>
          </p:nvCxnSpPr>
          <p:spPr>
            <a:xfrm>
              <a:off x="9191047" y="3579181"/>
              <a:ext cx="278590" cy="1303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F0FF24E-3D17-4667-8E84-C200B275E4E2}"/>
                </a:ext>
              </a:extLst>
            </p:cNvPr>
            <p:cNvCxnSpPr>
              <a:cxnSpLocks/>
              <a:stCxn id="63" idx="3"/>
            </p:cNvCxnSpPr>
            <p:nvPr/>
          </p:nvCxnSpPr>
          <p:spPr>
            <a:xfrm flipV="1">
              <a:off x="9198422" y="4149011"/>
              <a:ext cx="328171" cy="256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2F44E57-C9FA-475F-A66E-F93945C8BE92}"/>
                </a:ext>
              </a:extLst>
            </p:cNvPr>
            <p:cNvCxnSpPr>
              <a:endCxn id="63" idx="1"/>
            </p:cNvCxnSpPr>
            <p:nvPr/>
          </p:nvCxnSpPr>
          <p:spPr>
            <a:xfrm flipV="1">
              <a:off x="8372508" y="4405494"/>
              <a:ext cx="347612" cy="21967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01513149-0592-4288-9028-B9AE16458584}"/>
              </a:ext>
            </a:extLst>
          </p:cNvPr>
          <p:cNvGrpSpPr/>
          <p:nvPr/>
        </p:nvGrpSpPr>
        <p:grpSpPr>
          <a:xfrm>
            <a:off x="2457183" y="2887321"/>
            <a:ext cx="7558992" cy="2199809"/>
            <a:chOff x="3523593" y="2663462"/>
            <a:chExt cx="7558992" cy="2199809"/>
          </a:xfrm>
        </p:grpSpPr>
        <p:grpSp>
          <p:nvGrpSpPr>
            <p:cNvPr id="87" name="组合 86">
              <a:extLst>
                <a:ext uri="{FF2B5EF4-FFF2-40B4-BE49-F238E27FC236}">
                  <a16:creationId xmlns:a16="http://schemas.microsoft.com/office/drawing/2014/main" id="{AB02EC58-7749-4BD2-821B-27784DE50F62}"/>
                </a:ext>
              </a:extLst>
            </p:cNvPr>
            <p:cNvGrpSpPr/>
            <p:nvPr/>
          </p:nvGrpSpPr>
          <p:grpSpPr>
            <a:xfrm>
              <a:off x="3523593" y="2663462"/>
              <a:ext cx="4829474" cy="2199809"/>
              <a:chOff x="5394084" y="2833368"/>
              <a:chExt cx="4829474" cy="2199809"/>
            </a:xfrm>
          </p:grpSpPr>
          <p:sp>
            <p:nvSpPr>
              <p:cNvPr id="98" name="矩形 97">
                <a:extLst>
                  <a:ext uri="{FF2B5EF4-FFF2-40B4-BE49-F238E27FC236}">
                    <a16:creationId xmlns:a16="http://schemas.microsoft.com/office/drawing/2014/main" id="{B81604AB-D99E-4813-BBDE-D586B44FFD28}"/>
                  </a:ext>
                </a:extLst>
              </p:cNvPr>
              <p:cNvSpPr/>
              <p:nvPr/>
            </p:nvSpPr>
            <p:spPr>
              <a:xfrm>
                <a:off x="7569670" y="2833368"/>
                <a:ext cx="478302" cy="45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B</a:t>
                </a:r>
                <a:endParaRPr lang="zh-CN" altLang="en-US" sz="2400" b="1" dirty="0">
                  <a:solidFill>
                    <a:schemeClr val="bg1"/>
                  </a:solidFill>
                </a:endParaRPr>
              </a:p>
            </p:txBody>
          </p:sp>
          <p:sp>
            <p:nvSpPr>
              <p:cNvPr id="99" name="矩形 98">
                <a:extLst>
                  <a:ext uri="{FF2B5EF4-FFF2-40B4-BE49-F238E27FC236}">
                    <a16:creationId xmlns:a16="http://schemas.microsoft.com/office/drawing/2014/main" id="{3FDBF37B-DAAF-4B5B-839C-459D4BC152C5}"/>
                  </a:ext>
                </a:extLst>
              </p:cNvPr>
              <p:cNvSpPr/>
              <p:nvPr/>
            </p:nvSpPr>
            <p:spPr>
              <a:xfrm>
                <a:off x="5859194" y="3683866"/>
                <a:ext cx="667194" cy="45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B,C</a:t>
                </a:r>
                <a:endParaRPr lang="zh-CN" altLang="en-US" sz="2400" b="1" dirty="0"/>
              </a:p>
            </p:txBody>
          </p:sp>
          <p:sp>
            <p:nvSpPr>
              <p:cNvPr id="100" name="矩形 99">
                <a:extLst>
                  <a:ext uri="{FF2B5EF4-FFF2-40B4-BE49-F238E27FC236}">
                    <a16:creationId xmlns:a16="http://schemas.microsoft.com/office/drawing/2014/main" id="{9F8DDF81-5B36-473B-B3B4-494CAC4652DB}"/>
                  </a:ext>
                </a:extLst>
              </p:cNvPr>
              <p:cNvSpPr/>
              <p:nvPr/>
            </p:nvSpPr>
            <p:spPr>
              <a:xfrm>
                <a:off x="9177933" y="367214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E</a:t>
                </a:r>
                <a:endParaRPr lang="zh-CN" altLang="en-US" sz="2400" b="1" dirty="0"/>
              </a:p>
            </p:txBody>
          </p:sp>
          <p:sp>
            <p:nvSpPr>
              <p:cNvPr id="101" name="矩形 100">
                <a:extLst>
                  <a:ext uri="{FF2B5EF4-FFF2-40B4-BE49-F238E27FC236}">
                    <a16:creationId xmlns:a16="http://schemas.microsoft.com/office/drawing/2014/main" id="{5D41C1EA-CA57-4E58-A0D7-49B3AB0113F1}"/>
                  </a:ext>
                </a:extLst>
              </p:cNvPr>
              <p:cNvSpPr/>
              <p:nvPr/>
            </p:nvSpPr>
            <p:spPr>
              <a:xfrm>
                <a:off x="7569670" y="457540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sp>
            <p:nvSpPr>
              <p:cNvPr id="102" name="矩形: 圆角 101">
                <a:extLst>
                  <a:ext uri="{FF2B5EF4-FFF2-40B4-BE49-F238E27FC236}">
                    <a16:creationId xmlns:a16="http://schemas.microsoft.com/office/drawing/2014/main" id="{2FD93E5B-2959-4F05-9980-BA607BB6438B}"/>
                  </a:ext>
                </a:extLst>
              </p:cNvPr>
              <p:cNvSpPr/>
              <p:nvPr/>
            </p:nvSpPr>
            <p:spPr>
              <a:xfrm>
                <a:off x="5394084" y="2833369"/>
                <a:ext cx="1612948" cy="457777"/>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1:A,B,C</a:t>
                </a:r>
                <a:endParaRPr lang="zh-CN" altLang="en-US" sz="2400" dirty="0"/>
              </a:p>
            </p:txBody>
          </p:sp>
          <p:sp>
            <p:nvSpPr>
              <p:cNvPr id="103" name="矩形: 圆角 102">
                <a:extLst>
                  <a:ext uri="{FF2B5EF4-FFF2-40B4-BE49-F238E27FC236}">
                    <a16:creationId xmlns:a16="http://schemas.microsoft.com/office/drawing/2014/main" id="{6D36D2E0-C310-4429-868F-DB1D3100CF45}"/>
                  </a:ext>
                </a:extLst>
              </p:cNvPr>
              <p:cNvSpPr/>
              <p:nvPr/>
            </p:nvSpPr>
            <p:spPr>
              <a:xfrm>
                <a:off x="8610610" y="2898593"/>
                <a:ext cx="1612948" cy="457777"/>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4:B,E</a:t>
                </a:r>
                <a:endParaRPr lang="zh-CN" altLang="en-US" sz="2400" dirty="0"/>
              </a:p>
            </p:txBody>
          </p:sp>
          <p:sp>
            <p:nvSpPr>
              <p:cNvPr id="104" name="矩形: 圆角 103">
                <a:extLst>
                  <a:ext uri="{FF2B5EF4-FFF2-40B4-BE49-F238E27FC236}">
                    <a16:creationId xmlns:a16="http://schemas.microsoft.com/office/drawing/2014/main" id="{73D78C62-1A9D-48C8-AEC3-E98BA38759DF}"/>
                  </a:ext>
                </a:extLst>
              </p:cNvPr>
              <p:cNvSpPr/>
              <p:nvPr/>
            </p:nvSpPr>
            <p:spPr>
              <a:xfrm>
                <a:off x="8610610"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5:D,E</a:t>
                </a:r>
                <a:endParaRPr lang="zh-CN" altLang="en-US" sz="2400" dirty="0"/>
              </a:p>
            </p:txBody>
          </p:sp>
          <p:sp>
            <p:nvSpPr>
              <p:cNvPr id="105" name="矩形: 圆角 104">
                <a:extLst>
                  <a:ext uri="{FF2B5EF4-FFF2-40B4-BE49-F238E27FC236}">
                    <a16:creationId xmlns:a16="http://schemas.microsoft.com/office/drawing/2014/main" id="{C2AAF1FE-AAFB-4826-9F0D-388BC53825D5}"/>
                  </a:ext>
                </a:extLst>
              </p:cNvPr>
              <p:cNvSpPr/>
              <p:nvPr/>
            </p:nvSpPr>
            <p:spPr>
              <a:xfrm>
                <a:off x="5394084" y="4566189"/>
                <a:ext cx="1612948" cy="457777"/>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2:B,C,D</a:t>
                </a:r>
                <a:endParaRPr lang="zh-CN" altLang="en-US" sz="2400" dirty="0"/>
              </a:p>
            </p:txBody>
          </p:sp>
          <p:cxnSp>
            <p:nvCxnSpPr>
              <p:cNvPr id="106" name="直接连接符 105">
                <a:extLst>
                  <a:ext uri="{FF2B5EF4-FFF2-40B4-BE49-F238E27FC236}">
                    <a16:creationId xmlns:a16="http://schemas.microsoft.com/office/drawing/2014/main" id="{AADFC94E-A570-4715-B0F2-F380C8342932}"/>
                  </a:ext>
                </a:extLst>
              </p:cNvPr>
              <p:cNvCxnSpPr>
                <a:stCxn id="102" idx="3"/>
                <a:endCxn id="98" idx="1"/>
              </p:cNvCxnSpPr>
              <p:nvPr/>
            </p:nvCxnSpPr>
            <p:spPr>
              <a:xfrm flipV="1">
                <a:off x="7007032" y="3062257"/>
                <a:ext cx="562638"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866CAC90-0918-47D0-AB29-DBBED4E2F85C}"/>
                  </a:ext>
                </a:extLst>
              </p:cNvPr>
              <p:cNvCxnSpPr>
                <a:cxnSpLocks/>
                <a:stCxn id="98" idx="3"/>
              </p:cNvCxnSpPr>
              <p:nvPr/>
            </p:nvCxnSpPr>
            <p:spPr>
              <a:xfrm flipV="1">
                <a:off x="8047972" y="3062256"/>
                <a:ext cx="562638"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93916ECE-FC88-4E98-9FF6-F858D4CCFDAB}"/>
                  </a:ext>
                </a:extLst>
              </p:cNvPr>
              <p:cNvCxnSpPr>
                <a:cxnSpLocks/>
                <a:stCxn id="102" idx="2"/>
                <a:endCxn id="99" idx="0"/>
              </p:cNvCxnSpPr>
              <p:nvPr/>
            </p:nvCxnSpPr>
            <p:spPr>
              <a:xfrm flipH="1">
                <a:off x="6192791" y="3291146"/>
                <a:ext cx="7767" cy="3927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89AA202A-B632-4E95-9FBC-4E88AFB04BFE}"/>
                  </a:ext>
                </a:extLst>
              </p:cNvPr>
              <p:cNvCxnSpPr>
                <a:cxnSpLocks/>
                <a:stCxn id="99" idx="2"/>
                <a:endCxn id="105" idx="0"/>
              </p:cNvCxnSpPr>
              <p:nvPr/>
            </p:nvCxnSpPr>
            <p:spPr>
              <a:xfrm>
                <a:off x="6192791" y="4141643"/>
                <a:ext cx="7767" cy="4245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68F0080-786C-45F4-8233-6AE40573DE56}"/>
                  </a:ext>
                </a:extLst>
              </p:cNvPr>
              <p:cNvCxnSpPr>
                <a:cxnSpLocks/>
                <a:stCxn id="105" idx="3"/>
                <a:endCxn id="101" idx="1"/>
              </p:cNvCxnSpPr>
              <p:nvPr/>
            </p:nvCxnSpPr>
            <p:spPr>
              <a:xfrm>
                <a:off x="700703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9D9F54CD-929E-4881-AA0E-0B8C5DCFA1B4}"/>
                  </a:ext>
                </a:extLst>
              </p:cNvPr>
              <p:cNvCxnSpPr>
                <a:stCxn id="101" idx="3"/>
                <a:endCxn id="104" idx="1"/>
              </p:cNvCxnSpPr>
              <p:nvPr/>
            </p:nvCxnSpPr>
            <p:spPr>
              <a:xfrm flipV="1">
                <a:off x="804797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F459CFE8-5662-4272-BD46-9920F4A18FAB}"/>
                  </a:ext>
                </a:extLst>
              </p:cNvPr>
              <p:cNvCxnSpPr>
                <a:stCxn id="104" idx="0"/>
                <a:endCxn id="100" idx="2"/>
              </p:cNvCxnSpPr>
              <p:nvPr/>
            </p:nvCxnSpPr>
            <p:spPr>
              <a:xfrm flipV="1">
                <a:off x="9417084" y="4129917"/>
                <a:ext cx="0" cy="43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5AC6695D-D07C-4790-9C77-A6CC4A158FAC}"/>
                  </a:ext>
                </a:extLst>
              </p:cNvPr>
              <p:cNvCxnSpPr>
                <a:stCxn id="100" idx="0"/>
                <a:endCxn id="103" idx="2"/>
              </p:cNvCxnSpPr>
              <p:nvPr/>
            </p:nvCxnSpPr>
            <p:spPr>
              <a:xfrm flipV="1">
                <a:off x="9417084" y="3356370"/>
                <a:ext cx="0" cy="3157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8" name="矩形: 圆角 87">
              <a:extLst>
                <a:ext uri="{FF2B5EF4-FFF2-40B4-BE49-F238E27FC236}">
                  <a16:creationId xmlns:a16="http://schemas.microsoft.com/office/drawing/2014/main" id="{DC78662E-19F4-4452-ABA5-D78D472DD50E}"/>
                </a:ext>
              </a:extLst>
            </p:cNvPr>
            <p:cNvSpPr/>
            <p:nvPr/>
          </p:nvSpPr>
          <p:spPr>
            <a:xfrm>
              <a:off x="9469637" y="3677086"/>
              <a:ext cx="1612948" cy="504439"/>
            </a:xfrm>
            <a:prstGeom prst="roundRect">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3:B,D,F</a:t>
              </a:r>
              <a:endParaRPr lang="zh-CN" altLang="en-US" sz="2400" dirty="0"/>
            </a:p>
          </p:txBody>
        </p:sp>
        <p:sp>
          <p:nvSpPr>
            <p:cNvPr id="89" name="矩形 88">
              <a:extLst>
                <a:ext uri="{FF2B5EF4-FFF2-40B4-BE49-F238E27FC236}">
                  <a16:creationId xmlns:a16="http://schemas.microsoft.com/office/drawing/2014/main" id="{9EF4F795-5459-419A-88DF-17B43BEA874E}"/>
                </a:ext>
              </a:extLst>
            </p:cNvPr>
            <p:cNvSpPr/>
            <p:nvPr/>
          </p:nvSpPr>
          <p:spPr>
            <a:xfrm>
              <a:off x="5699179" y="3434752"/>
              <a:ext cx="478302" cy="45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90" name="矩形 89">
              <a:extLst>
                <a:ext uri="{FF2B5EF4-FFF2-40B4-BE49-F238E27FC236}">
                  <a16:creationId xmlns:a16="http://schemas.microsoft.com/office/drawing/2014/main" id="{29964038-8031-4E1D-ABC9-1B6314FF1238}"/>
                </a:ext>
              </a:extLst>
            </p:cNvPr>
            <p:cNvSpPr/>
            <p:nvPr/>
          </p:nvSpPr>
          <p:spPr>
            <a:xfrm>
              <a:off x="8712745" y="3121404"/>
              <a:ext cx="478302" cy="45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91" name="矩形 90">
              <a:extLst>
                <a:ext uri="{FF2B5EF4-FFF2-40B4-BE49-F238E27FC236}">
                  <a16:creationId xmlns:a16="http://schemas.microsoft.com/office/drawing/2014/main" id="{7F7AB5E9-B858-4825-8523-ED7D8D5FDD61}"/>
                </a:ext>
              </a:extLst>
            </p:cNvPr>
            <p:cNvSpPr/>
            <p:nvPr/>
          </p:nvSpPr>
          <p:spPr>
            <a:xfrm>
              <a:off x="8720120" y="4176605"/>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cxnSp>
          <p:nvCxnSpPr>
            <p:cNvPr id="92" name="直接连接符 91">
              <a:extLst>
                <a:ext uri="{FF2B5EF4-FFF2-40B4-BE49-F238E27FC236}">
                  <a16:creationId xmlns:a16="http://schemas.microsoft.com/office/drawing/2014/main" id="{BCDDA91B-C084-4AD6-BA0B-931ED551BBB7}"/>
                </a:ext>
              </a:extLst>
            </p:cNvPr>
            <p:cNvCxnSpPr>
              <a:cxnSpLocks/>
            </p:cNvCxnSpPr>
            <p:nvPr/>
          </p:nvCxnSpPr>
          <p:spPr>
            <a:xfrm flipV="1">
              <a:off x="5087346" y="3892529"/>
              <a:ext cx="611833" cy="5129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EFBB505-15F6-4061-9B41-200B4F4F2E3D}"/>
                </a:ext>
              </a:extLst>
            </p:cNvPr>
            <p:cNvCxnSpPr/>
            <p:nvPr/>
          </p:nvCxnSpPr>
          <p:spPr>
            <a:xfrm flipV="1">
              <a:off x="6133916" y="3110802"/>
              <a:ext cx="684083" cy="3239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3B657F0-C72A-45B2-855A-88947AA68693}"/>
                </a:ext>
              </a:extLst>
            </p:cNvPr>
            <p:cNvCxnSpPr>
              <a:stCxn id="103" idx="3"/>
            </p:cNvCxnSpPr>
            <p:nvPr/>
          </p:nvCxnSpPr>
          <p:spPr>
            <a:xfrm>
              <a:off x="8353067" y="2957576"/>
              <a:ext cx="359678" cy="163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D5CC272-ADED-4B1B-A33E-2340592881D2}"/>
                </a:ext>
              </a:extLst>
            </p:cNvPr>
            <p:cNvCxnSpPr/>
            <p:nvPr/>
          </p:nvCxnSpPr>
          <p:spPr>
            <a:xfrm>
              <a:off x="9191047" y="3579181"/>
              <a:ext cx="278590" cy="1303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2B9629E1-935E-4E95-9C29-0D3DF96B73BA}"/>
                </a:ext>
              </a:extLst>
            </p:cNvPr>
            <p:cNvCxnSpPr>
              <a:cxnSpLocks/>
              <a:stCxn id="91" idx="3"/>
            </p:cNvCxnSpPr>
            <p:nvPr/>
          </p:nvCxnSpPr>
          <p:spPr>
            <a:xfrm flipV="1">
              <a:off x="9198422" y="4149011"/>
              <a:ext cx="328171" cy="256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2ECDBBD-75D8-40DB-AB7A-AA8CE53FF5FD}"/>
                </a:ext>
              </a:extLst>
            </p:cNvPr>
            <p:cNvCxnSpPr>
              <a:endCxn id="91" idx="1"/>
            </p:cNvCxnSpPr>
            <p:nvPr/>
          </p:nvCxnSpPr>
          <p:spPr>
            <a:xfrm flipV="1">
              <a:off x="8372508" y="4405494"/>
              <a:ext cx="347612" cy="21967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95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58"/>
                                        </p:tgtEl>
                                      </p:cBhvr>
                                    </p:animEffect>
                                    <p:set>
                                      <p:cBhvr>
                                        <p:cTn id="15" dur="1" fill="hold">
                                          <p:stCondLst>
                                            <p:cond delay="499"/>
                                          </p:stCondLst>
                                        </p:cTn>
                                        <p:tgtEl>
                                          <p:spTgt spid="58"/>
                                        </p:tgtEl>
                                        <p:attrNameLst>
                                          <p:attrName>style.visibility</p:attrName>
                                        </p:attrNameLst>
                                      </p:cBhvr>
                                      <p:to>
                                        <p:strVal val="hidden"/>
                                      </p:to>
                                    </p:set>
                                  </p:childTnLst>
                                </p:cTn>
                              </p:par>
                              <p:par>
                                <p:cTn id="16" presetID="22" presetClass="entr" presetSubtype="4" fill="hold"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wipe(down)">
                                      <p:cBhvr>
                                        <p:cTn id="1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E65B8-B845-4DB9-8F17-0F2CBB26721B}"/>
              </a:ext>
            </a:extLst>
          </p:cNvPr>
          <p:cNvSpPr>
            <a:spLocks noGrp="1"/>
          </p:cNvSpPr>
          <p:nvPr>
            <p:ph type="title"/>
          </p:nvPr>
        </p:nvSpPr>
        <p:spPr/>
        <p:txBody>
          <a:bodyPr/>
          <a:lstStyle/>
          <a:p>
            <a:r>
              <a:rPr lang="en-US" altLang="zh-CN" dirty="0"/>
              <a:t>Bethe</a:t>
            </a:r>
            <a:r>
              <a:rPr lang="zh-CN" altLang="en-US" dirty="0"/>
              <a:t>聚类图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2E874C-BCCB-4243-9E64-8BD691AFD303}"/>
                  </a:ext>
                </a:extLst>
              </p:cNvPr>
              <p:cNvSpPr>
                <a:spLocks noGrp="1"/>
              </p:cNvSpPr>
              <p:nvPr>
                <p:ph idx="1"/>
              </p:nvPr>
            </p:nvSpPr>
            <p:spPr/>
            <p:txBody>
              <a:bodyPr/>
              <a:lstStyle/>
              <a:p>
                <a:r>
                  <a:rPr lang="zh-CN" altLang="en-US" dirty="0"/>
                  <a:t>每个因子</a:t>
                </a:r>
                <a14:m>
                  <m:oMath xmlns:m="http://schemas.openxmlformats.org/officeDocument/2006/math">
                    <m:sSub>
                      <m:sSubPr>
                        <m:ctrlPr>
                          <a:rPr lang="en-US" altLang="zh-CN" i="1">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i="1">
                            <a:latin typeface="Cambria Math" panose="02040503050406030204" pitchFamily="18" charset="0"/>
                          </a:rPr>
                          <m:t>𝑘</m:t>
                        </m:r>
                      </m:sub>
                    </m:sSub>
                  </m:oMath>
                </a14:m>
                <a:r>
                  <a:rPr lang="zh-CN" altLang="en-US" dirty="0"/>
                  <a:t>分配给一个</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m:rPr>
                            <m:sty m:val="p"/>
                          </m:rPr>
                          <a:rPr lang="en-US" altLang="zh-CN" i="1">
                            <a:latin typeface="Cambria Math" panose="02040503050406030204" pitchFamily="18" charset="0"/>
                            <a:ea typeface="Cambria Math" panose="02040503050406030204" pitchFamily="18" charset="0"/>
                          </a:rPr>
                          <m:t>k</m:t>
                        </m:r>
                      </m:sub>
                    </m:sSub>
                    <m:r>
                      <a:rPr lang="en-US" altLang="zh-CN" i="1">
                        <a:latin typeface="Cambria Math" panose="02040503050406030204" pitchFamily="18" charset="0"/>
                        <a:ea typeface="Cambria Math" panose="02040503050406030204" pitchFamily="18" charset="0"/>
                      </a:rPr>
                      <m:t> </m:t>
                    </m:r>
                  </m:oMath>
                </a14:m>
                <a:r>
                  <a:rPr lang="zh-CN" altLang="en-US" dirty="0"/>
                  <a:t>，</a:t>
                </a:r>
                <a14:m>
                  <m:oMath xmlns:m="http://schemas.openxmlformats.org/officeDocument/2006/math">
                    <m:r>
                      <a:rPr lang="en-US" altLang="zh-CN" i="1">
                        <a:latin typeface="Cambria Math" panose="02040503050406030204" pitchFamily="18" charset="0"/>
                        <a:ea typeface="Cambria Math" panose="02040503050406030204" pitchFamily="18" charset="0"/>
                      </a:rPr>
                      <m:t>𝑆</m:t>
                    </m:r>
                    <m:r>
                      <m:rPr>
                        <m:sty m:val="p"/>
                      </m:rPr>
                      <a:rPr lang="en-US" altLang="zh-CN" i="1">
                        <a:latin typeface="Cambria Math" panose="02040503050406030204" pitchFamily="18" charset="0"/>
                        <a:ea typeface="Cambria Math" panose="02040503050406030204" pitchFamily="18" charset="0"/>
                      </a:rPr>
                      <m:t>cope</m:t>
                    </m:r>
                    <m:d>
                      <m:dPr>
                        <m:begChr m:val="["/>
                        <m:endChr m:val="]"/>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i="1">
                                <a:latin typeface="Cambria Math" panose="02040503050406030204" pitchFamily="18" charset="0"/>
                              </a:rPr>
                              <m:t>𝑘</m:t>
                            </m:r>
                          </m:sub>
                        </m:sSub>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m:rPr>
                            <m:sty m:val="p"/>
                          </m:rPr>
                          <a:rPr lang="en-US" altLang="zh-CN" i="1" smtClean="0">
                            <a:latin typeface="Cambria Math" panose="02040503050406030204" pitchFamily="18" charset="0"/>
                            <a:ea typeface="Cambria Math" panose="02040503050406030204" pitchFamily="18" charset="0"/>
                          </a:rPr>
                          <m:t>k</m:t>
                        </m:r>
                      </m:sub>
                    </m:sSub>
                  </m:oMath>
                </a14:m>
                <a:endParaRPr lang="en-US" altLang="zh-CN" dirty="0"/>
              </a:p>
              <a:p>
                <a:r>
                  <a:rPr lang="zh-CN" altLang="en-US" dirty="0"/>
                  <a:t>对每个变量够造单独的聚类</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e>
                    </m:d>
                  </m:oMath>
                </a14:m>
                <a:endParaRPr lang="en-US" altLang="zh-CN" dirty="0"/>
              </a:p>
              <a:p>
                <a:r>
                  <a:rPr lang="zh-CN" altLang="en-US" dirty="0"/>
                  <a:t>如果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m:rPr>
                            <m:sty m:val="p"/>
                          </m:rPr>
                          <a:rPr lang="en-US" altLang="zh-CN" i="1">
                            <a:latin typeface="Cambria Math" panose="02040503050406030204" pitchFamily="18" charset="0"/>
                            <a:ea typeface="Cambria Math" panose="02040503050406030204" pitchFamily="18" charset="0"/>
                          </a:rPr>
                          <m:t>k</m:t>
                        </m:r>
                      </m:sub>
                    </m:sSub>
                  </m:oMath>
                </a14:m>
                <a:r>
                  <a:rPr lang="zh-CN" altLang="en-US" dirty="0"/>
                  <a:t>，够造边</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m:rPr>
                            <m:sty m:val="p"/>
                          </m:rPr>
                          <a:rPr lang="en-US" altLang="zh-CN" i="1">
                            <a:latin typeface="Cambria Math" panose="02040503050406030204" pitchFamily="18" charset="0"/>
                            <a:ea typeface="Cambria Math" panose="02040503050406030204" pitchFamily="18" charset="0"/>
                          </a:rPr>
                          <m:t>k</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52E874C-BCCB-4243-9E64-8BD691AFD303}"/>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
        <p:nvSpPr>
          <p:cNvPr id="4" name="矩形: 圆角 3">
            <a:extLst>
              <a:ext uri="{FF2B5EF4-FFF2-40B4-BE49-F238E27FC236}">
                <a16:creationId xmlns:a16="http://schemas.microsoft.com/office/drawing/2014/main" id="{DEC06142-4B5A-4148-887B-4E7B95BF022D}"/>
              </a:ext>
            </a:extLst>
          </p:cNvPr>
          <p:cNvSpPr/>
          <p:nvPr/>
        </p:nvSpPr>
        <p:spPr>
          <a:xfrm>
            <a:off x="750377" y="4108964"/>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1:A,B,C</a:t>
            </a:r>
            <a:endParaRPr lang="zh-CN" altLang="en-US" sz="2400" dirty="0"/>
          </a:p>
        </p:txBody>
      </p:sp>
      <p:sp>
        <p:nvSpPr>
          <p:cNvPr id="5" name="矩形: 圆角 4">
            <a:extLst>
              <a:ext uri="{FF2B5EF4-FFF2-40B4-BE49-F238E27FC236}">
                <a16:creationId xmlns:a16="http://schemas.microsoft.com/office/drawing/2014/main" id="{69EF8282-8B17-4CB9-BF45-0805616C799C}"/>
              </a:ext>
            </a:extLst>
          </p:cNvPr>
          <p:cNvSpPr/>
          <p:nvPr/>
        </p:nvSpPr>
        <p:spPr>
          <a:xfrm>
            <a:off x="7499526" y="4107294"/>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4:B,E</a:t>
            </a:r>
            <a:endParaRPr lang="zh-CN" altLang="en-US" sz="2400" dirty="0"/>
          </a:p>
        </p:txBody>
      </p:sp>
      <p:sp>
        <p:nvSpPr>
          <p:cNvPr id="6" name="矩形: 圆角 5">
            <a:extLst>
              <a:ext uri="{FF2B5EF4-FFF2-40B4-BE49-F238E27FC236}">
                <a16:creationId xmlns:a16="http://schemas.microsoft.com/office/drawing/2014/main" id="{415E75F8-7579-4640-9F47-2EA1935C4B35}"/>
              </a:ext>
            </a:extLst>
          </p:cNvPr>
          <p:cNvSpPr/>
          <p:nvPr/>
        </p:nvSpPr>
        <p:spPr>
          <a:xfrm>
            <a:off x="9814647" y="4118225"/>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5:D,E</a:t>
            </a:r>
            <a:endParaRPr lang="zh-CN" altLang="en-US" sz="2400" dirty="0"/>
          </a:p>
        </p:txBody>
      </p:sp>
      <p:sp>
        <p:nvSpPr>
          <p:cNvPr id="7" name="矩形: 圆角 6">
            <a:extLst>
              <a:ext uri="{FF2B5EF4-FFF2-40B4-BE49-F238E27FC236}">
                <a16:creationId xmlns:a16="http://schemas.microsoft.com/office/drawing/2014/main" id="{6B46A16C-36FE-4368-B773-AF7F120BF64E}"/>
              </a:ext>
            </a:extLst>
          </p:cNvPr>
          <p:cNvSpPr/>
          <p:nvPr/>
        </p:nvSpPr>
        <p:spPr>
          <a:xfrm>
            <a:off x="2947648" y="410896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2:B,C,D</a:t>
            </a:r>
            <a:endParaRPr lang="zh-CN" altLang="en-US" sz="2400" dirty="0"/>
          </a:p>
        </p:txBody>
      </p:sp>
      <p:sp>
        <p:nvSpPr>
          <p:cNvPr id="8" name="矩形: 圆角 7">
            <a:extLst>
              <a:ext uri="{FF2B5EF4-FFF2-40B4-BE49-F238E27FC236}">
                <a16:creationId xmlns:a16="http://schemas.microsoft.com/office/drawing/2014/main" id="{0FC73A65-6C22-46A3-B698-3F09C4AF58DB}"/>
              </a:ext>
            </a:extLst>
          </p:cNvPr>
          <p:cNvSpPr/>
          <p:nvPr/>
        </p:nvSpPr>
        <p:spPr>
          <a:xfrm>
            <a:off x="5184405" y="4094895"/>
            <a:ext cx="1612948" cy="5044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3:B,D,F</a:t>
            </a:r>
            <a:endParaRPr lang="zh-CN" altLang="en-US" sz="2400" dirty="0"/>
          </a:p>
        </p:txBody>
      </p:sp>
      <p:sp>
        <p:nvSpPr>
          <p:cNvPr id="13" name="矩形 12">
            <a:extLst>
              <a:ext uri="{FF2B5EF4-FFF2-40B4-BE49-F238E27FC236}">
                <a16:creationId xmlns:a16="http://schemas.microsoft.com/office/drawing/2014/main" id="{72B71B44-23F3-4060-AFA2-BB4DDDCC32B8}"/>
              </a:ext>
            </a:extLst>
          </p:cNvPr>
          <p:cNvSpPr/>
          <p:nvPr/>
        </p:nvSpPr>
        <p:spPr>
          <a:xfrm>
            <a:off x="1090285" y="5236589"/>
            <a:ext cx="933131"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6</a:t>
            </a:r>
            <a:r>
              <a:rPr lang="zh-CN" altLang="en-US" sz="2400" b="1" dirty="0"/>
              <a:t>：</a:t>
            </a:r>
            <a:r>
              <a:rPr lang="en-US" altLang="zh-CN" sz="2400" b="1" dirty="0"/>
              <a:t>A</a:t>
            </a:r>
            <a:endParaRPr lang="zh-CN" altLang="en-US" sz="2400" b="1" dirty="0"/>
          </a:p>
        </p:txBody>
      </p:sp>
      <p:sp>
        <p:nvSpPr>
          <p:cNvPr id="14" name="矩形 13">
            <a:extLst>
              <a:ext uri="{FF2B5EF4-FFF2-40B4-BE49-F238E27FC236}">
                <a16:creationId xmlns:a16="http://schemas.microsoft.com/office/drawing/2014/main" id="{B9D1F820-4952-4426-AD54-422B0E1B6E43}"/>
              </a:ext>
            </a:extLst>
          </p:cNvPr>
          <p:cNvSpPr/>
          <p:nvPr/>
        </p:nvSpPr>
        <p:spPr>
          <a:xfrm>
            <a:off x="7952748" y="5250445"/>
            <a:ext cx="1077631"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10</a:t>
            </a:r>
            <a:r>
              <a:rPr lang="zh-CN" altLang="en-US" sz="2400" b="1" dirty="0"/>
              <a:t>：</a:t>
            </a:r>
            <a:r>
              <a:rPr lang="en-US" altLang="zh-CN" sz="2400" b="1" dirty="0"/>
              <a:t>E</a:t>
            </a:r>
            <a:endParaRPr lang="zh-CN" altLang="en-US" sz="2400" b="1" dirty="0"/>
          </a:p>
        </p:txBody>
      </p:sp>
      <p:sp>
        <p:nvSpPr>
          <p:cNvPr id="15" name="矩形 14">
            <a:extLst>
              <a:ext uri="{FF2B5EF4-FFF2-40B4-BE49-F238E27FC236}">
                <a16:creationId xmlns:a16="http://schemas.microsoft.com/office/drawing/2014/main" id="{6FFF9393-3267-4785-BF82-82FF55DF0387}"/>
              </a:ext>
            </a:extLst>
          </p:cNvPr>
          <p:cNvSpPr/>
          <p:nvPr/>
        </p:nvSpPr>
        <p:spPr>
          <a:xfrm>
            <a:off x="6222042" y="5236377"/>
            <a:ext cx="933131"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9</a:t>
            </a:r>
            <a:r>
              <a:rPr lang="zh-CN" altLang="en-US" sz="2400" b="1" dirty="0"/>
              <a:t>：</a:t>
            </a:r>
            <a:r>
              <a:rPr lang="en-US" altLang="zh-CN" sz="2400" b="1" dirty="0"/>
              <a:t>D</a:t>
            </a:r>
            <a:endParaRPr lang="zh-CN" altLang="en-US" sz="2400" b="1" dirty="0"/>
          </a:p>
        </p:txBody>
      </p:sp>
      <p:sp>
        <p:nvSpPr>
          <p:cNvPr id="16" name="矩形 15">
            <a:extLst>
              <a:ext uri="{FF2B5EF4-FFF2-40B4-BE49-F238E27FC236}">
                <a16:creationId xmlns:a16="http://schemas.microsoft.com/office/drawing/2014/main" id="{3A311D12-61C9-48E3-9178-2079916EF38F}"/>
              </a:ext>
            </a:extLst>
          </p:cNvPr>
          <p:cNvSpPr/>
          <p:nvPr/>
        </p:nvSpPr>
        <p:spPr>
          <a:xfrm>
            <a:off x="4551697" y="5236587"/>
            <a:ext cx="933131"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8</a:t>
            </a:r>
            <a:r>
              <a:rPr lang="zh-CN" altLang="en-US" sz="2400" b="1" dirty="0"/>
              <a:t>：</a:t>
            </a:r>
            <a:r>
              <a:rPr lang="en-US" altLang="zh-CN" sz="2400" b="1" dirty="0"/>
              <a:t>C</a:t>
            </a:r>
            <a:endParaRPr lang="zh-CN" altLang="en-US" sz="2400" b="1" dirty="0"/>
          </a:p>
        </p:txBody>
      </p:sp>
      <p:sp>
        <p:nvSpPr>
          <p:cNvPr id="17" name="矩形 16">
            <a:extLst>
              <a:ext uri="{FF2B5EF4-FFF2-40B4-BE49-F238E27FC236}">
                <a16:creationId xmlns:a16="http://schemas.microsoft.com/office/drawing/2014/main" id="{220B960E-8D58-4D52-A274-669C3ED189D7}"/>
              </a:ext>
            </a:extLst>
          </p:cNvPr>
          <p:cNvSpPr/>
          <p:nvPr/>
        </p:nvSpPr>
        <p:spPr>
          <a:xfrm>
            <a:off x="2820991" y="5236588"/>
            <a:ext cx="933131"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7</a:t>
            </a:r>
            <a:r>
              <a:rPr lang="zh-CN" altLang="en-US" sz="2400" b="1" dirty="0"/>
              <a:t>：</a:t>
            </a:r>
            <a:r>
              <a:rPr lang="en-US" altLang="zh-CN" sz="2400" b="1" dirty="0"/>
              <a:t>B</a:t>
            </a:r>
            <a:endParaRPr lang="zh-CN" altLang="en-US" sz="2400" b="1" dirty="0"/>
          </a:p>
        </p:txBody>
      </p:sp>
      <p:sp>
        <p:nvSpPr>
          <p:cNvPr id="18" name="矩形 17">
            <a:extLst>
              <a:ext uri="{FF2B5EF4-FFF2-40B4-BE49-F238E27FC236}">
                <a16:creationId xmlns:a16="http://schemas.microsoft.com/office/drawing/2014/main" id="{4F11F50A-C987-4EB7-BBE0-6A7457D71672}"/>
              </a:ext>
            </a:extLst>
          </p:cNvPr>
          <p:cNvSpPr/>
          <p:nvPr/>
        </p:nvSpPr>
        <p:spPr>
          <a:xfrm>
            <a:off x="9774251" y="5250444"/>
            <a:ext cx="1077631"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11</a:t>
            </a:r>
            <a:r>
              <a:rPr lang="zh-CN" altLang="en-US" sz="2400" b="1" dirty="0"/>
              <a:t>：</a:t>
            </a:r>
            <a:r>
              <a:rPr lang="en-US" altLang="zh-CN" sz="2400" b="1" dirty="0"/>
              <a:t>F</a:t>
            </a:r>
            <a:endParaRPr lang="zh-CN" altLang="en-US" sz="2400" b="1" dirty="0"/>
          </a:p>
        </p:txBody>
      </p:sp>
      <p:cxnSp>
        <p:nvCxnSpPr>
          <p:cNvPr id="20" name="直接连接符 19">
            <a:extLst>
              <a:ext uri="{FF2B5EF4-FFF2-40B4-BE49-F238E27FC236}">
                <a16:creationId xmlns:a16="http://schemas.microsoft.com/office/drawing/2014/main" id="{1B956CF3-8F86-484E-A1B0-34F221522BB2}"/>
              </a:ext>
            </a:extLst>
          </p:cNvPr>
          <p:cNvCxnSpPr>
            <a:stCxn id="4" idx="2"/>
          </p:cNvCxnSpPr>
          <p:nvPr/>
        </p:nvCxnSpPr>
        <p:spPr>
          <a:xfrm flipH="1">
            <a:off x="1556850" y="4566741"/>
            <a:ext cx="1" cy="898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33982E2-9B8A-4258-915A-B54111FDFA3D}"/>
              </a:ext>
            </a:extLst>
          </p:cNvPr>
          <p:cNvCxnSpPr>
            <a:stCxn id="4" idx="2"/>
            <a:endCxn id="17" idx="0"/>
          </p:cNvCxnSpPr>
          <p:nvPr/>
        </p:nvCxnSpPr>
        <p:spPr>
          <a:xfrm>
            <a:off x="1556851" y="4566741"/>
            <a:ext cx="1730706" cy="669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DC03FBB-5240-4BAC-AF18-A8E07C3B5E8B}"/>
              </a:ext>
            </a:extLst>
          </p:cNvPr>
          <p:cNvCxnSpPr>
            <a:stCxn id="4" idx="2"/>
            <a:endCxn id="16" idx="0"/>
          </p:cNvCxnSpPr>
          <p:nvPr/>
        </p:nvCxnSpPr>
        <p:spPr>
          <a:xfrm>
            <a:off x="1556851" y="4566741"/>
            <a:ext cx="3461412" cy="66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8D223A8-B86C-4197-AF4B-42EE30822963}"/>
              </a:ext>
            </a:extLst>
          </p:cNvPr>
          <p:cNvCxnSpPr>
            <a:stCxn id="7" idx="2"/>
            <a:endCxn id="17" idx="0"/>
          </p:cNvCxnSpPr>
          <p:nvPr/>
        </p:nvCxnSpPr>
        <p:spPr>
          <a:xfrm flipH="1">
            <a:off x="3287557" y="4566740"/>
            <a:ext cx="466565" cy="669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F357CF8-C3D2-4941-A83B-DF8106104823}"/>
              </a:ext>
            </a:extLst>
          </p:cNvPr>
          <p:cNvCxnSpPr>
            <a:stCxn id="7" idx="2"/>
            <a:endCxn id="16" idx="0"/>
          </p:cNvCxnSpPr>
          <p:nvPr/>
        </p:nvCxnSpPr>
        <p:spPr>
          <a:xfrm>
            <a:off x="3754122" y="4566740"/>
            <a:ext cx="1264141" cy="669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A61D65C-5D15-41A4-BC91-77394C9BCE32}"/>
              </a:ext>
            </a:extLst>
          </p:cNvPr>
          <p:cNvCxnSpPr>
            <a:stCxn id="7" idx="2"/>
            <a:endCxn id="15" idx="0"/>
          </p:cNvCxnSpPr>
          <p:nvPr/>
        </p:nvCxnSpPr>
        <p:spPr>
          <a:xfrm>
            <a:off x="3754122" y="4566740"/>
            <a:ext cx="2934486" cy="669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FA91B15-093C-4AAD-9762-1B187EAB6183}"/>
              </a:ext>
            </a:extLst>
          </p:cNvPr>
          <p:cNvCxnSpPr>
            <a:stCxn id="8" idx="2"/>
            <a:endCxn id="16" idx="0"/>
          </p:cNvCxnSpPr>
          <p:nvPr/>
        </p:nvCxnSpPr>
        <p:spPr>
          <a:xfrm flipH="1">
            <a:off x="5018263" y="4599334"/>
            <a:ext cx="972616" cy="637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90AD138-E312-4F15-8094-1FD5BAB8B683}"/>
              </a:ext>
            </a:extLst>
          </p:cNvPr>
          <p:cNvCxnSpPr>
            <a:stCxn id="8" idx="2"/>
            <a:endCxn id="15" idx="0"/>
          </p:cNvCxnSpPr>
          <p:nvPr/>
        </p:nvCxnSpPr>
        <p:spPr>
          <a:xfrm>
            <a:off x="5990879" y="4599334"/>
            <a:ext cx="697729" cy="637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8F03152-DB55-49ED-A6B8-752761EED283}"/>
              </a:ext>
            </a:extLst>
          </p:cNvPr>
          <p:cNvCxnSpPr>
            <a:stCxn id="8" idx="2"/>
            <a:endCxn id="18" idx="0"/>
          </p:cNvCxnSpPr>
          <p:nvPr/>
        </p:nvCxnSpPr>
        <p:spPr>
          <a:xfrm>
            <a:off x="5990879" y="4599334"/>
            <a:ext cx="4322188" cy="65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EEDD760-7505-4A53-A0A2-D26CD17309EE}"/>
              </a:ext>
            </a:extLst>
          </p:cNvPr>
          <p:cNvCxnSpPr>
            <a:stCxn id="5" idx="2"/>
            <a:endCxn id="17" idx="0"/>
          </p:cNvCxnSpPr>
          <p:nvPr/>
        </p:nvCxnSpPr>
        <p:spPr>
          <a:xfrm flipH="1">
            <a:off x="3287557" y="4565071"/>
            <a:ext cx="5018443" cy="671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879FFD6-5A8C-4584-985D-0E4BEBA66576}"/>
              </a:ext>
            </a:extLst>
          </p:cNvPr>
          <p:cNvCxnSpPr>
            <a:stCxn id="5" idx="2"/>
            <a:endCxn id="14" idx="0"/>
          </p:cNvCxnSpPr>
          <p:nvPr/>
        </p:nvCxnSpPr>
        <p:spPr>
          <a:xfrm>
            <a:off x="8306000" y="4565071"/>
            <a:ext cx="185564" cy="685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10FBABF-11DC-4241-AB2E-EAD1D9D394E6}"/>
              </a:ext>
            </a:extLst>
          </p:cNvPr>
          <p:cNvCxnSpPr>
            <a:stCxn id="6" idx="2"/>
            <a:endCxn id="15" idx="0"/>
          </p:cNvCxnSpPr>
          <p:nvPr/>
        </p:nvCxnSpPr>
        <p:spPr>
          <a:xfrm flipH="1">
            <a:off x="6688608" y="4576002"/>
            <a:ext cx="3932513" cy="66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CA45D1E-F8F3-4F3E-BF4C-4BA726A24CF9}"/>
              </a:ext>
            </a:extLst>
          </p:cNvPr>
          <p:cNvCxnSpPr>
            <a:stCxn id="6" idx="2"/>
            <a:endCxn id="14" idx="0"/>
          </p:cNvCxnSpPr>
          <p:nvPr/>
        </p:nvCxnSpPr>
        <p:spPr>
          <a:xfrm flipH="1">
            <a:off x="8491564" y="4576002"/>
            <a:ext cx="2129557" cy="674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551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02F6-5914-44CE-9CB1-0064B8003146}"/>
              </a:ext>
            </a:extLst>
          </p:cNvPr>
          <p:cNvSpPr>
            <a:spLocks noGrp="1"/>
          </p:cNvSpPr>
          <p:nvPr>
            <p:ph type="title"/>
          </p:nvPr>
        </p:nvSpPr>
        <p:spPr/>
        <p:txBody>
          <a:bodyPr/>
          <a:lstStyle/>
          <a:p>
            <a:r>
              <a:rPr lang="zh-CN" altLang="en-US" dirty="0"/>
              <a:t>传递信息</a:t>
            </a:r>
          </a:p>
        </p:txBody>
      </p:sp>
      <p:sp>
        <p:nvSpPr>
          <p:cNvPr id="3" name="内容占位符 2">
            <a:extLst>
              <a:ext uri="{FF2B5EF4-FFF2-40B4-BE49-F238E27FC236}">
                <a16:creationId xmlns:a16="http://schemas.microsoft.com/office/drawing/2014/main" id="{D58B0484-656D-42E4-B312-DAAD83314CBD}"/>
              </a:ext>
            </a:extLst>
          </p:cNvPr>
          <p:cNvSpPr>
            <a:spLocks noGrp="1"/>
          </p:cNvSpPr>
          <p:nvPr>
            <p:ph idx="1"/>
          </p:nvPr>
        </p:nvSpPr>
        <p:spPr/>
        <p:txBody>
          <a:bodyPr/>
          <a:lstStyle/>
          <a:p>
            <a:endParaRPr lang="zh-CN" altLang="en-US" b="1" dirty="0"/>
          </a:p>
        </p:txBody>
      </p:sp>
      <p:grpSp>
        <p:nvGrpSpPr>
          <p:cNvPr id="71" name="组合 70">
            <a:extLst>
              <a:ext uri="{FF2B5EF4-FFF2-40B4-BE49-F238E27FC236}">
                <a16:creationId xmlns:a16="http://schemas.microsoft.com/office/drawing/2014/main" id="{D4409EBE-8E84-43DE-8023-11E9999F189B}"/>
              </a:ext>
            </a:extLst>
          </p:cNvPr>
          <p:cNvGrpSpPr/>
          <p:nvPr/>
        </p:nvGrpSpPr>
        <p:grpSpPr>
          <a:xfrm>
            <a:off x="3481389" y="2465283"/>
            <a:ext cx="5353121" cy="2388063"/>
            <a:chOff x="5394084" y="2833368"/>
            <a:chExt cx="4829474" cy="2199809"/>
          </a:xfrm>
        </p:grpSpPr>
        <p:sp>
          <p:nvSpPr>
            <p:cNvPr id="42" name="矩形 41">
              <a:extLst>
                <a:ext uri="{FF2B5EF4-FFF2-40B4-BE49-F238E27FC236}">
                  <a16:creationId xmlns:a16="http://schemas.microsoft.com/office/drawing/2014/main" id="{1AB8BF39-D541-4378-B148-E72DB3F83E81}"/>
                </a:ext>
              </a:extLst>
            </p:cNvPr>
            <p:cNvSpPr/>
            <p:nvPr/>
          </p:nvSpPr>
          <p:spPr>
            <a:xfrm>
              <a:off x="7569670" y="2833368"/>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A</a:t>
              </a:r>
              <a:endParaRPr lang="zh-CN" altLang="en-US" sz="2400" b="1" dirty="0"/>
            </a:p>
          </p:txBody>
        </p:sp>
        <p:sp>
          <p:nvSpPr>
            <p:cNvPr id="43" name="矩形 42">
              <a:extLst>
                <a:ext uri="{FF2B5EF4-FFF2-40B4-BE49-F238E27FC236}">
                  <a16:creationId xmlns:a16="http://schemas.microsoft.com/office/drawing/2014/main" id="{FB0A94F5-8B36-44C3-9AC3-C1690B701FC4}"/>
                </a:ext>
              </a:extLst>
            </p:cNvPr>
            <p:cNvSpPr/>
            <p:nvPr/>
          </p:nvSpPr>
          <p:spPr>
            <a:xfrm>
              <a:off x="5961407" y="3684176"/>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44" name="矩形 43">
              <a:extLst>
                <a:ext uri="{FF2B5EF4-FFF2-40B4-BE49-F238E27FC236}">
                  <a16:creationId xmlns:a16="http://schemas.microsoft.com/office/drawing/2014/main" id="{ED145C33-8291-4876-ACB8-7035529E5E14}"/>
                </a:ext>
              </a:extLst>
            </p:cNvPr>
            <p:cNvSpPr/>
            <p:nvPr/>
          </p:nvSpPr>
          <p:spPr>
            <a:xfrm>
              <a:off x="9177933" y="367214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sp>
          <p:nvSpPr>
            <p:cNvPr id="45" name="矩形 44">
              <a:extLst>
                <a:ext uri="{FF2B5EF4-FFF2-40B4-BE49-F238E27FC236}">
                  <a16:creationId xmlns:a16="http://schemas.microsoft.com/office/drawing/2014/main" id="{D333C76A-58FC-4425-9455-4F3A40DD5657}"/>
                </a:ext>
              </a:extLst>
            </p:cNvPr>
            <p:cNvSpPr/>
            <p:nvPr/>
          </p:nvSpPr>
          <p:spPr>
            <a:xfrm>
              <a:off x="7569670" y="4575400"/>
              <a:ext cx="478302" cy="45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46" name="矩形: 圆角 45">
              <a:extLst>
                <a:ext uri="{FF2B5EF4-FFF2-40B4-BE49-F238E27FC236}">
                  <a16:creationId xmlns:a16="http://schemas.microsoft.com/office/drawing/2014/main" id="{56A363E0-7D0F-41A8-A174-B6E0D81994E0}"/>
                </a:ext>
              </a:extLst>
            </p:cNvPr>
            <p:cNvSpPr/>
            <p:nvPr/>
          </p:nvSpPr>
          <p:spPr>
            <a:xfrm>
              <a:off x="5394084" y="283336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a:t>
              </a:r>
              <a:endParaRPr lang="zh-CN" altLang="en-US" sz="2400" dirty="0"/>
            </a:p>
          </p:txBody>
        </p:sp>
        <p:sp>
          <p:nvSpPr>
            <p:cNvPr id="47" name="矩形: 圆角 46">
              <a:extLst>
                <a:ext uri="{FF2B5EF4-FFF2-40B4-BE49-F238E27FC236}">
                  <a16:creationId xmlns:a16="http://schemas.microsoft.com/office/drawing/2014/main" id="{22986354-8DFB-497C-B738-BB0F479F74AB}"/>
                </a:ext>
              </a:extLst>
            </p:cNvPr>
            <p:cNvSpPr/>
            <p:nvPr/>
          </p:nvSpPr>
          <p:spPr>
            <a:xfrm>
              <a:off x="8610610" y="289859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4:A,D</a:t>
              </a:r>
              <a:endParaRPr lang="zh-CN" altLang="en-US" sz="2400" dirty="0"/>
            </a:p>
          </p:txBody>
        </p:sp>
        <p:sp>
          <p:nvSpPr>
            <p:cNvPr id="48" name="矩形: 圆角 47">
              <a:extLst>
                <a:ext uri="{FF2B5EF4-FFF2-40B4-BE49-F238E27FC236}">
                  <a16:creationId xmlns:a16="http://schemas.microsoft.com/office/drawing/2014/main" id="{DF74CF72-D31C-4D6C-939C-2EA321372D05}"/>
                </a:ext>
              </a:extLst>
            </p:cNvPr>
            <p:cNvSpPr/>
            <p:nvPr/>
          </p:nvSpPr>
          <p:spPr>
            <a:xfrm>
              <a:off x="8610610"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3:C,D</a:t>
              </a:r>
              <a:endParaRPr lang="zh-CN" altLang="en-US" sz="2400" dirty="0"/>
            </a:p>
          </p:txBody>
        </p:sp>
        <p:sp>
          <p:nvSpPr>
            <p:cNvPr id="49" name="矩形: 圆角 48">
              <a:extLst>
                <a:ext uri="{FF2B5EF4-FFF2-40B4-BE49-F238E27FC236}">
                  <a16:creationId xmlns:a16="http://schemas.microsoft.com/office/drawing/2014/main" id="{6A364F58-F9F5-4F3E-B3E0-C0B39AC891DA}"/>
                </a:ext>
              </a:extLst>
            </p:cNvPr>
            <p:cNvSpPr/>
            <p:nvPr/>
          </p:nvSpPr>
          <p:spPr>
            <a:xfrm>
              <a:off x="5394084" y="45661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a:t>
              </a:r>
              <a:endParaRPr lang="zh-CN" altLang="en-US" sz="2400" dirty="0"/>
            </a:p>
          </p:txBody>
        </p:sp>
        <p:cxnSp>
          <p:nvCxnSpPr>
            <p:cNvPr id="51" name="直接连接符 50">
              <a:extLst>
                <a:ext uri="{FF2B5EF4-FFF2-40B4-BE49-F238E27FC236}">
                  <a16:creationId xmlns:a16="http://schemas.microsoft.com/office/drawing/2014/main" id="{0CCE8186-5821-41A2-A984-D7AA8F89E548}"/>
                </a:ext>
              </a:extLst>
            </p:cNvPr>
            <p:cNvCxnSpPr>
              <a:stCxn id="46" idx="3"/>
              <a:endCxn id="42" idx="1"/>
            </p:cNvCxnSpPr>
            <p:nvPr/>
          </p:nvCxnSpPr>
          <p:spPr>
            <a:xfrm flipV="1">
              <a:off x="7007032" y="3062257"/>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221AE0A-8DCC-45E4-90F6-0780292473AD}"/>
                </a:ext>
              </a:extLst>
            </p:cNvPr>
            <p:cNvCxnSpPr>
              <a:cxnSpLocks/>
              <a:stCxn id="42" idx="3"/>
            </p:cNvCxnSpPr>
            <p:nvPr/>
          </p:nvCxnSpPr>
          <p:spPr>
            <a:xfrm flipV="1">
              <a:off x="8047972" y="3062256"/>
              <a:ext cx="56263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26A7A0F-4D82-4ECF-AEA7-2AF13FFF352D}"/>
                </a:ext>
              </a:extLst>
            </p:cNvPr>
            <p:cNvCxnSpPr>
              <a:stCxn id="46" idx="2"/>
              <a:endCxn id="43" idx="0"/>
            </p:cNvCxnSpPr>
            <p:nvPr/>
          </p:nvCxnSpPr>
          <p:spPr>
            <a:xfrm>
              <a:off x="6200558" y="3291146"/>
              <a:ext cx="0" cy="39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D122D8C-30DC-4BA9-AA89-701E8D6B6FF8}"/>
                </a:ext>
              </a:extLst>
            </p:cNvPr>
            <p:cNvCxnSpPr>
              <a:stCxn id="43" idx="2"/>
              <a:endCxn id="49" idx="0"/>
            </p:cNvCxnSpPr>
            <p:nvPr/>
          </p:nvCxnSpPr>
          <p:spPr>
            <a:xfrm>
              <a:off x="6200558" y="4141953"/>
              <a:ext cx="0" cy="42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A84C5FB-55B1-4457-B265-2B0711A20867}"/>
                </a:ext>
              </a:extLst>
            </p:cNvPr>
            <p:cNvCxnSpPr>
              <a:cxnSpLocks/>
              <a:stCxn id="49" idx="3"/>
              <a:endCxn id="45" idx="1"/>
            </p:cNvCxnSpPr>
            <p:nvPr/>
          </p:nvCxnSpPr>
          <p:spPr>
            <a:xfrm>
              <a:off x="700703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C112548-AC99-40FB-B2DE-44F9D9463F77}"/>
                </a:ext>
              </a:extLst>
            </p:cNvPr>
            <p:cNvCxnSpPr>
              <a:stCxn id="45" idx="3"/>
              <a:endCxn id="48" idx="1"/>
            </p:cNvCxnSpPr>
            <p:nvPr/>
          </p:nvCxnSpPr>
          <p:spPr>
            <a:xfrm flipV="1">
              <a:off x="8047972" y="4795078"/>
              <a:ext cx="562638" cy="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E06190D-6E97-4785-9D1D-A0ED6CE5EB89}"/>
                </a:ext>
              </a:extLst>
            </p:cNvPr>
            <p:cNvCxnSpPr>
              <a:stCxn id="48" idx="0"/>
              <a:endCxn id="44" idx="2"/>
            </p:cNvCxnSpPr>
            <p:nvPr/>
          </p:nvCxnSpPr>
          <p:spPr>
            <a:xfrm flipV="1">
              <a:off x="9417084" y="4129917"/>
              <a:ext cx="0" cy="43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FBAB964-F0D3-4169-9C6C-87B107644C51}"/>
                </a:ext>
              </a:extLst>
            </p:cNvPr>
            <p:cNvCxnSpPr>
              <a:stCxn id="44" idx="0"/>
              <a:endCxn id="47" idx="2"/>
            </p:cNvCxnSpPr>
            <p:nvPr/>
          </p:nvCxnSpPr>
          <p:spPr>
            <a:xfrm flipV="1">
              <a:off x="9417084" y="3356370"/>
              <a:ext cx="0" cy="31577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768B0500-C7C1-4869-AE2E-AA1C82518D3F}"/>
                  </a:ext>
                </a:extLst>
              </p:cNvPr>
              <p:cNvSpPr txBox="1"/>
              <p:nvPr/>
            </p:nvSpPr>
            <p:spPr>
              <a:xfrm>
                <a:off x="4375306" y="1206139"/>
                <a:ext cx="3618692" cy="12270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𝛿</m:t>
                          </m:r>
                        </m:e>
                        <m:sub>
                          <m:r>
                            <a:rPr lang="en-US" altLang="zh-CN" sz="2000" b="0" i="1" smtClean="0">
                              <a:latin typeface="Cambria Math" panose="02040503050406030204" pitchFamily="18" charset="0"/>
                            </a:rPr>
                            <m:t>1,4</m:t>
                          </m:r>
                        </m:sub>
                      </m:sSub>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𝐵</m:t>
                          </m:r>
                        </m:sub>
                        <m:sup/>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𝛿</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𝜑</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e>
                      </m:nary>
                    </m:oMath>
                  </m:oMathPara>
                </a14:m>
                <a:endParaRPr lang="en-US" altLang="zh-CN" sz="2000" b="0" dirty="0"/>
              </a:p>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b="0" i="1" smtClean="0">
                              <a:latin typeface="Cambria Math" panose="02040503050406030204" pitchFamily="18" charset="0"/>
                            </a:rPr>
                            <m:t>4,1</m:t>
                          </m:r>
                        </m:sub>
                      </m:sSub>
                      <m:r>
                        <a:rPr lang="en-US" altLang="zh-CN" sz="2000" i="1">
                          <a:latin typeface="Cambria Math" panose="02040503050406030204" pitchFamily="18" charset="0"/>
                        </a:rPr>
                        <m:t>=</m:t>
                      </m:r>
                      <m:nary>
                        <m:naryPr>
                          <m:chr m:val="∑"/>
                          <m:limLoc m:val="subSup"/>
                          <m:supHide m:val="on"/>
                          <m:ctrlPr>
                            <a:rPr lang="en-US" altLang="zh-CN" sz="2000" i="1">
                              <a:latin typeface="Cambria Math" panose="02040503050406030204" pitchFamily="18" charset="0"/>
                            </a:rPr>
                          </m:ctrlPr>
                        </m:naryPr>
                        <m:sub>
                          <m:r>
                            <a:rPr lang="en-US" altLang="zh-CN" sz="2000" b="0" i="1" smtClean="0">
                              <a:latin typeface="Cambria Math" panose="02040503050406030204" pitchFamily="18" charset="0"/>
                            </a:rPr>
                            <m:t>𝐷</m:t>
                          </m:r>
                        </m:sub>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b="0" i="1" smtClean="0">
                                  <a:latin typeface="Cambria Math" panose="02040503050406030204" pitchFamily="18" charset="0"/>
                                </a:rPr>
                                <m:t>3,4</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𝐷</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𝜑</m:t>
                              </m:r>
                            </m:e>
                            <m:sub>
                              <m:r>
                                <a:rPr lang="en-US" altLang="zh-CN" sz="2000" b="0" i="1" smtClean="0">
                                  <a:latin typeface="Cambria Math" panose="02040503050406030204" pitchFamily="18" charset="0"/>
                                </a:rPr>
                                <m:t>4</m:t>
                              </m:r>
                            </m:sub>
                          </m:sSub>
                          <m: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b="0" i="1" smtClean="0">
                              <a:latin typeface="Cambria Math" panose="02040503050406030204" pitchFamily="18" charset="0"/>
                            </a:rPr>
                            <m:t>𝐷</m:t>
                          </m:r>
                          <m:r>
                            <a:rPr lang="en-US" altLang="zh-CN" sz="2000" i="1">
                              <a:latin typeface="Cambria Math" panose="02040503050406030204" pitchFamily="18" charset="0"/>
                            </a:rPr>
                            <m:t>)</m:t>
                          </m:r>
                        </m:e>
                      </m:nary>
                    </m:oMath>
                  </m:oMathPara>
                </a14:m>
                <a:endParaRPr lang="zh-CN" altLang="en-US" sz="2000" dirty="0"/>
              </a:p>
            </p:txBody>
          </p:sp>
        </mc:Choice>
        <mc:Fallback xmlns="">
          <p:sp>
            <p:nvSpPr>
              <p:cNvPr id="72" name="文本框 71">
                <a:extLst>
                  <a:ext uri="{FF2B5EF4-FFF2-40B4-BE49-F238E27FC236}">
                    <a16:creationId xmlns:a16="http://schemas.microsoft.com/office/drawing/2014/main" id="{768B0500-C7C1-4869-AE2E-AA1C82518D3F}"/>
                  </a:ext>
                </a:extLst>
              </p:cNvPr>
              <p:cNvSpPr txBox="1">
                <a:spLocks noRot="1" noChangeAspect="1" noMove="1" noResize="1" noEditPoints="1" noAdjustHandles="1" noChangeArrowheads="1" noChangeShapeType="1" noTextEdit="1"/>
              </p:cNvSpPr>
              <p:nvPr/>
            </p:nvSpPr>
            <p:spPr>
              <a:xfrm>
                <a:off x="4375306" y="1206139"/>
                <a:ext cx="3618692" cy="122700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A344ACC-A8F1-41E4-9C8E-6A9D2BF7921D}"/>
                  </a:ext>
                </a:extLst>
              </p:cNvPr>
              <p:cNvSpPr txBox="1"/>
              <p:nvPr/>
            </p:nvSpPr>
            <p:spPr>
              <a:xfrm>
                <a:off x="8205672" y="3004040"/>
                <a:ext cx="3618692" cy="12270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𝛿</m:t>
                          </m:r>
                        </m:e>
                        <m:sub>
                          <m:r>
                            <a:rPr lang="en-US" altLang="zh-CN" sz="2000" b="0" i="1" smtClean="0">
                              <a:latin typeface="Cambria Math" panose="02040503050406030204" pitchFamily="18" charset="0"/>
                            </a:rPr>
                            <m:t>4,3</m:t>
                          </m:r>
                        </m:sub>
                      </m:sSub>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𝐴</m:t>
                          </m:r>
                        </m:sub>
                        <m:sup/>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𝛿</m:t>
                              </m:r>
                            </m:e>
                            <m:sub>
                              <m:r>
                                <a:rPr lang="en-US" altLang="zh-CN" sz="2000" b="0" i="1" smtClean="0">
                                  <a:latin typeface="Cambria Math" panose="02040503050406030204" pitchFamily="18" charset="0"/>
                                </a:rPr>
                                <m:t>1,4</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𝜑</m:t>
                              </m:r>
                            </m:e>
                            <m:sub>
                              <m:r>
                                <a:rPr lang="en-US" altLang="zh-CN" sz="2000" b="0" i="1" smtClean="0">
                                  <a:latin typeface="Cambria Math" panose="02040503050406030204" pitchFamily="18" charset="0"/>
                                </a:rPr>
                                <m:t>4</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e>
                      </m:nary>
                    </m:oMath>
                  </m:oMathPara>
                </a14:m>
                <a:endParaRPr lang="en-US" altLang="zh-CN" sz="2000" b="0" dirty="0"/>
              </a:p>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b="0" i="1" smtClean="0">
                              <a:latin typeface="Cambria Math" panose="02040503050406030204" pitchFamily="18" charset="0"/>
                            </a:rPr>
                            <m:t>3,4</m:t>
                          </m:r>
                        </m:sub>
                      </m:sSub>
                      <m:r>
                        <a:rPr lang="en-US" altLang="zh-CN" sz="2000" i="1">
                          <a:latin typeface="Cambria Math" panose="02040503050406030204" pitchFamily="18" charset="0"/>
                        </a:rPr>
                        <m:t>=</m:t>
                      </m:r>
                      <m:nary>
                        <m:naryPr>
                          <m:chr m:val="∑"/>
                          <m:limLoc m:val="subSup"/>
                          <m:supHide m:val="on"/>
                          <m:ctrlPr>
                            <a:rPr lang="en-US" altLang="zh-CN" sz="2000" i="1">
                              <a:latin typeface="Cambria Math" panose="02040503050406030204" pitchFamily="18" charset="0"/>
                            </a:rPr>
                          </m:ctrlPr>
                        </m:naryPr>
                        <m:sub>
                          <m:r>
                            <a:rPr lang="en-US" altLang="zh-CN" sz="2000" b="0" i="1" smtClean="0">
                              <a:latin typeface="Cambria Math" panose="02040503050406030204" pitchFamily="18" charset="0"/>
                            </a:rPr>
                            <m:t>𝐶</m:t>
                          </m:r>
                        </m:sub>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b="0" i="1" smtClean="0">
                                  <a:latin typeface="Cambria Math" panose="02040503050406030204" pitchFamily="18" charset="0"/>
                                </a:rPr>
                                <m:t>2,3</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𝐶</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𝜑</m:t>
                              </m:r>
                            </m:e>
                            <m:sub>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𝐶</m:t>
                          </m:r>
                          <m:r>
                            <a:rPr lang="en-US" altLang="zh-CN" sz="2000" i="1">
                              <a:latin typeface="Cambria Math" panose="02040503050406030204" pitchFamily="18" charset="0"/>
                            </a:rPr>
                            <m:t>,</m:t>
                          </m:r>
                          <m:r>
                            <a:rPr lang="en-US" altLang="zh-CN" sz="2000" b="0" i="1" smtClean="0">
                              <a:latin typeface="Cambria Math" panose="02040503050406030204" pitchFamily="18" charset="0"/>
                            </a:rPr>
                            <m:t>𝐷</m:t>
                          </m:r>
                          <m:r>
                            <a:rPr lang="en-US" altLang="zh-CN" sz="2000" i="1">
                              <a:latin typeface="Cambria Math" panose="02040503050406030204" pitchFamily="18" charset="0"/>
                            </a:rPr>
                            <m:t>)</m:t>
                          </m:r>
                        </m:e>
                      </m:nary>
                    </m:oMath>
                  </m:oMathPara>
                </a14:m>
                <a:endParaRPr lang="zh-CN" altLang="en-US" sz="2000" dirty="0"/>
              </a:p>
            </p:txBody>
          </p:sp>
        </mc:Choice>
        <mc:Fallback xmlns="">
          <p:sp>
            <p:nvSpPr>
              <p:cNvPr id="40" name="文本框 39">
                <a:extLst>
                  <a:ext uri="{FF2B5EF4-FFF2-40B4-BE49-F238E27FC236}">
                    <a16:creationId xmlns:a16="http://schemas.microsoft.com/office/drawing/2014/main" id="{BA344ACC-A8F1-41E4-9C8E-6A9D2BF7921D}"/>
                  </a:ext>
                </a:extLst>
              </p:cNvPr>
              <p:cNvSpPr txBox="1">
                <a:spLocks noRot="1" noChangeAspect="1" noMove="1" noResize="1" noEditPoints="1" noAdjustHandles="1" noChangeArrowheads="1" noChangeShapeType="1" noTextEdit="1"/>
              </p:cNvSpPr>
              <p:nvPr/>
            </p:nvSpPr>
            <p:spPr>
              <a:xfrm>
                <a:off x="8205672" y="3004040"/>
                <a:ext cx="3618692" cy="122700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FA99981-775E-4A85-9C4D-D2002B8E57E7}"/>
                  </a:ext>
                </a:extLst>
              </p:cNvPr>
              <p:cNvSpPr txBox="1"/>
              <p:nvPr/>
            </p:nvSpPr>
            <p:spPr>
              <a:xfrm>
                <a:off x="491533" y="2962235"/>
                <a:ext cx="3618692" cy="12270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𝛿</m:t>
                          </m:r>
                        </m:e>
                        <m:sub>
                          <m:r>
                            <a:rPr lang="en-US" altLang="zh-CN" sz="2000" b="0" i="1" smtClean="0">
                              <a:latin typeface="Cambria Math" panose="02040503050406030204" pitchFamily="18" charset="0"/>
                            </a:rPr>
                            <m:t>2,1 </m:t>
                          </m:r>
                        </m:sub>
                      </m:sSub>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𝐶</m:t>
                          </m:r>
                        </m:sub>
                        <m:sup/>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𝛿</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𝜑</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e>
                      </m:nary>
                    </m:oMath>
                  </m:oMathPara>
                </a14:m>
                <a:endParaRPr lang="en-US" altLang="zh-CN" sz="2000" b="0" dirty="0"/>
              </a:p>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b="0" i="1" smtClean="0">
                              <a:latin typeface="Cambria Math" panose="02040503050406030204" pitchFamily="18" charset="0"/>
                            </a:rPr>
                            <m:t>1,2</m:t>
                          </m:r>
                        </m:sub>
                      </m:sSub>
                      <m:r>
                        <a:rPr lang="en-US" altLang="zh-CN" sz="2000" i="1">
                          <a:latin typeface="Cambria Math" panose="02040503050406030204" pitchFamily="18" charset="0"/>
                        </a:rPr>
                        <m:t>=</m:t>
                      </m:r>
                      <m:nary>
                        <m:naryPr>
                          <m:chr m:val="∑"/>
                          <m:limLoc m:val="subSup"/>
                          <m:supHide m:val="on"/>
                          <m:ctrlPr>
                            <a:rPr lang="en-US" altLang="zh-CN" sz="2000" i="1">
                              <a:latin typeface="Cambria Math" panose="02040503050406030204" pitchFamily="18" charset="0"/>
                            </a:rPr>
                          </m:ctrlPr>
                        </m:naryPr>
                        <m:sub>
                          <m:r>
                            <a:rPr lang="en-US" altLang="zh-CN" sz="2000" b="0" i="1" smtClean="0">
                              <a:latin typeface="Cambria Math" panose="02040503050406030204" pitchFamily="18" charset="0"/>
                            </a:rPr>
                            <m:t>𝐴</m:t>
                          </m:r>
                        </m:sub>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b="0" i="1" smtClean="0">
                                  <a:latin typeface="Cambria Math" panose="02040503050406030204" pitchFamily="18" charset="0"/>
                                </a:rPr>
                                <m:t>4,1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𝐴</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𝜑</m:t>
                              </m:r>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b="0" i="1" smtClean="0">
                              <a:latin typeface="Cambria Math" panose="02040503050406030204" pitchFamily="18" charset="0"/>
                            </a:rPr>
                            <m:t>𝐵</m:t>
                          </m:r>
                          <m:r>
                            <a:rPr lang="en-US" altLang="zh-CN" sz="2000" i="1">
                              <a:latin typeface="Cambria Math" panose="02040503050406030204" pitchFamily="18" charset="0"/>
                            </a:rPr>
                            <m:t>)</m:t>
                          </m:r>
                        </m:e>
                      </m:nary>
                    </m:oMath>
                  </m:oMathPara>
                </a14:m>
                <a:endParaRPr lang="zh-CN" altLang="en-US" sz="2000" dirty="0"/>
              </a:p>
            </p:txBody>
          </p:sp>
        </mc:Choice>
        <mc:Fallback xmlns="">
          <p:sp>
            <p:nvSpPr>
              <p:cNvPr id="50" name="文本框 49">
                <a:extLst>
                  <a:ext uri="{FF2B5EF4-FFF2-40B4-BE49-F238E27FC236}">
                    <a16:creationId xmlns:a16="http://schemas.microsoft.com/office/drawing/2014/main" id="{7FA99981-775E-4A85-9C4D-D2002B8E57E7}"/>
                  </a:ext>
                </a:extLst>
              </p:cNvPr>
              <p:cNvSpPr txBox="1">
                <a:spLocks noRot="1" noChangeAspect="1" noMove="1" noResize="1" noEditPoints="1" noAdjustHandles="1" noChangeArrowheads="1" noChangeShapeType="1" noTextEdit="1"/>
              </p:cNvSpPr>
              <p:nvPr/>
            </p:nvSpPr>
            <p:spPr>
              <a:xfrm>
                <a:off x="491533" y="2962235"/>
                <a:ext cx="3618692" cy="122700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E147271E-9F6F-432D-B002-78CA93B8BAF6}"/>
                  </a:ext>
                </a:extLst>
              </p:cNvPr>
              <p:cNvSpPr txBox="1"/>
              <p:nvPr/>
            </p:nvSpPr>
            <p:spPr>
              <a:xfrm>
                <a:off x="4286654" y="4756085"/>
                <a:ext cx="3618692" cy="12270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𝛿</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𝐷</m:t>
                          </m:r>
                        </m:sub>
                        <m:sup/>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𝛿</m:t>
                              </m:r>
                            </m:e>
                            <m:sub>
                              <m:r>
                                <a:rPr lang="en-US" altLang="zh-CN" sz="2000" b="0" i="1" smtClean="0">
                                  <a:latin typeface="Cambria Math" panose="02040503050406030204" pitchFamily="18" charset="0"/>
                                </a:rPr>
                                <m:t>4,3</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𝜑</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e>
                      </m:nary>
                    </m:oMath>
                  </m:oMathPara>
                </a14:m>
                <a:endParaRPr lang="en-US" altLang="zh-CN" sz="2000" b="0" dirty="0"/>
              </a:p>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b="0" i="1" smtClean="0">
                              <a:latin typeface="Cambria Math" panose="02040503050406030204" pitchFamily="18" charset="0"/>
                            </a:rPr>
                            <m:t>2,3</m:t>
                          </m:r>
                        </m:sub>
                      </m:sSub>
                      <m:r>
                        <a:rPr lang="en-US" altLang="zh-CN" sz="2000" i="1">
                          <a:latin typeface="Cambria Math" panose="02040503050406030204" pitchFamily="18" charset="0"/>
                        </a:rPr>
                        <m:t>=</m:t>
                      </m:r>
                      <m:nary>
                        <m:naryPr>
                          <m:chr m:val="∑"/>
                          <m:limLoc m:val="subSup"/>
                          <m:supHide m:val="on"/>
                          <m:ctrlPr>
                            <a:rPr lang="en-US" altLang="zh-CN" sz="2000" i="1">
                              <a:latin typeface="Cambria Math" panose="02040503050406030204" pitchFamily="18" charset="0"/>
                            </a:rPr>
                          </m:ctrlPr>
                        </m:naryPr>
                        <m:sub>
                          <m:r>
                            <a:rPr lang="en-US" altLang="zh-CN" sz="2000" b="0" i="1" smtClean="0">
                              <a:latin typeface="Cambria Math" panose="02040503050406030204" pitchFamily="18" charset="0"/>
                            </a:rPr>
                            <m:t>𝐵</m:t>
                          </m:r>
                        </m:sub>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b="0" i="1" smtClean="0">
                                  <a:latin typeface="Cambria Math" panose="02040503050406030204" pitchFamily="18" charset="0"/>
                                </a:rPr>
                                <m:t>1,2</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𝐵</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𝜑</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r>
                            <a:rPr lang="en-US" altLang="zh-CN" sz="200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i="1">
                              <a:latin typeface="Cambria Math" panose="02040503050406030204" pitchFamily="18" charset="0"/>
                            </a:rPr>
                            <m:t>)</m:t>
                          </m:r>
                        </m:e>
                      </m:nary>
                    </m:oMath>
                  </m:oMathPara>
                </a14:m>
                <a:endParaRPr lang="zh-CN" altLang="en-US" sz="2000" dirty="0"/>
              </a:p>
            </p:txBody>
          </p:sp>
        </mc:Choice>
        <mc:Fallback xmlns="">
          <p:sp>
            <p:nvSpPr>
              <p:cNvPr id="52" name="文本框 51">
                <a:extLst>
                  <a:ext uri="{FF2B5EF4-FFF2-40B4-BE49-F238E27FC236}">
                    <a16:creationId xmlns:a16="http://schemas.microsoft.com/office/drawing/2014/main" id="{E147271E-9F6F-432D-B002-78CA93B8BAF6}"/>
                  </a:ext>
                </a:extLst>
              </p:cNvPr>
              <p:cNvSpPr txBox="1">
                <a:spLocks noRot="1" noChangeAspect="1" noMove="1" noResize="1" noEditPoints="1" noAdjustHandles="1" noChangeArrowheads="1" noChangeShapeType="1" noTextEdit="1"/>
              </p:cNvSpPr>
              <p:nvPr/>
            </p:nvSpPr>
            <p:spPr>
              <a:xfrm>
                <a:off x="4286654" y="4756085"/>
                <a:ext cx="3618692" cy="12270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BA47D8B-6660-437A-837A-B229A90331DC}"/>
                  </a:ext>
                </a:extLst>
              </p:cNvPr>
              <p:cNvSpPr/>
              <p:nvPr/>
            </p:nvSpPr>
            <p:spPr>
              <a:xfrm>
                <a:off x="2885096" y="5798140"/>
                <a:ext cx="6864059" cy="988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𝛿</m:t>
                          </m:r>
                        </m:e>
                        <m:sub>
                          <m:r>
                            <a:rPr lang="en-US" altLang="zh-CN" sz="2800" i="1">
                              <a:solidFill>
                                <a:srgbClr val="FF0000"/>
                              </a:solidFill>
                              <a:latin typeface="Cambria Math" panose="02040503050406030204" pitchFamily="18" charset="0"/>
                            </a:rPr>
                            <m:t>𝑖</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𝑗</m:t>
                          </m:r>
                        </m:sub>
                      </m:sSub>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𝑖</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𝑗</m:t>
                              </m:r>
                            </m:sub>
                          </m:sSub>
                        </m:e>
                      </m:d>
                      <m:r>
                        <a:rPr lang="en-US" altLang="zh-CN" sz="2800" i="1">
                          <a:solidFill>
                            <a:srgbClr val="FF0000"/>
                          </a:solidFill>
                          <a:latin typeface="Cambria Math" panose="02040503050406030204" pitchFamily="18" charset="0"/>
                          <a:ea typeface="Cambria Math" panose="02040503050406030204" pitchFamily="18" charset="0"/>
                        </a:rPr>
                        <m:t>=</m:t>
                      </m:r>
                      <m:nary>
                        <m:naryPr>
                          <m:chr m:val="∑"/>
                          <m:limLoc m:val="subSup"/>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𝑖</m:t>
                              </m:r>
                            </m:sub>
                          </m:sSub>
                          <m:r>
                            <m:rPr>
                              <m:brk m:alnAt="9"/>
                            </m:rP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𝑆</m:t>
                              </m:r>
                            </m:e>
                            <m:sub>
                              <m:r>
                                <a:rPr lang="en-US" altLang="zh-CN" sz="2800" i="1">
                                  <a:solidFill>
                                    <a:srgbClr val="FF0000"/>
                                  </a:solidFill>
                                  <a:latin typeface="Cambria Math" panose="02040503050406030204" pitchFamily="18" charset="0"/>
                                  <a:ea typeface="Cambria Math" panose="02040503050406030204" pitchFamily="18" charset="0"/>
                                </a:rPr>
                                <m:t>𝑖</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𝑗</m:t>
                              </m:r>
                            </m:sub>
                          </m:sSub>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𝜑</m:t>
                              </m:r>
                            </m:e>
                            <m:sub>
                              <m:r>
                                <a:rPr lang="en-US" altLang="zh-CN" sz="2800" i="1">
                                  <a:solidFill>
                                    <a:srgbClr val="FF0000"/>
                                  </a:solidFill>
                                  <a:latin typeface="Cambria Math" panose="02040503050406030204" pitchFamily="18" charset="0"/>
                                  <a:ea typeface="Cambria Math" panose="02040503050406030204" pitchFamily="18" charset="0"/>
                                </a:rPr>
                                <m:t>𝑖</m:t>
                              </m:r>
                            </m:sub>
                          </m:sSub>
                        </m:e>
                      </m:nary>
                      <m:r>
                        <a:rPr lang="en-US" altLang="zh-CN" sz="2800" i="1">
                          <a:solidFill>
                            <a:srgbClr val="FF0000"/>
                          </a:solidFill>
                          <a:latin typeface="Cambria Math" panose="02040503050406030204" pitchFamily="18" charset="0"/>
                          <a:ea typeface="Cambria Math" panose="02040503050406030204" pitchFamily="18" charset="0"/>
                        </a:rPr>
                        <m:t>×</m:t>
                      </m:r>
                      <m:nary>
                        <m:naryPr>
                          <m:chr m:val="∏"/>
                          <m:limLoc m:val="subSup"/>
                          <m:supHide m:val="on"/>
                          <m:ctrlPr>
                            <a:rPr lang="en-US" altLang="zh-CN" sz="2800" i="1" smtClean="0">
                              <a:solidFill>
                                <a:srgbClr val="FF0000"/>
                              </a:solidFill>
                              <a:latin typeface="Cambria Math" panose="02040503050406030204" pitchFamily="18" charset="0"/>
                              <a:ea typeface="Cambria Math" panose="02040503050406030204" pitchFamily="18" charset="0"/>
                            </a:rPr>
                          </m:ctrlPr>
                        </m:naryPr>
                        <m:sub>
                          <m:r>
                            <m:rPr>
                              <m:brk m:alnAt="9"/>
                            </m:rPr>
                            <a:rPr lang="en-US" altLang="zh-CN" sz="2800" i="1">
                              <a:solidFill>
                                <a:srgbClr val="FF0000"/>
                              </a:solidFill>
                              <a:latin typeface="Cambria Math" panose="02040503050406030204" pitchFamily="18" charset="0"/>
                              <a:ea typeface="Cambria Math" panose="02040503050406030204" pitchFamily="18" charset="0"/>
                            </a:rPr>
                            <m:t>𝑘</m:t>
                          </m:r>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𝑁</m:t>
                              </m:r>
                            </m:e>
                            <m:sub>
                              <m:r>
                                <a:rPr lang="en-US" altLang="zh-CN" sz="2800" i="1">
                                  <a:solidFill>
                                    <a:srgbClr val="FF0000"/>
                                  </a:solidFill>
                                  <a:latin typeface="Cambria Math" panose="02040503050406030204" pitchFamily="18" charset="0"/>
                                  <a:ea typeface="Cambria Math" panose="02040503050406030204" pitchFamily="18" charset="0"/>
                                </a:rPr>
                                <m:t>𝑖</m:t>
                              </m:r>
                            </m:sub>
                          </m:sSub>
                          <m:r>
                            <m:rPr>
                              <m:brk m:alnAt="9"/>
                            </m:rPr>
                            <a:rPr lang="en-US" altLang="zh-CN" sz="2800" i="1">
                              <a:solidFill>
                                <a:srgbClr val="FF0000"/>
                              </a:solidFill>
                              <a:latin typeface="Cambria Math" panose="02040503050406030204" pitchFamily="18" charset="0"/>
                              <a:ea typeface="Cambria Math" panose="02040503050406030204" pitchFamily="18" charset="0"/>
                            </a:rPr>
                            <m:t>−</m:t>
                          </m:r>
                          <m:d>
                            <m:dPr>
                              <m:begChr m:val="{"/>
                              <m:endChr m:val="}"/>
                              <m:ctrlPr>
                                <a:rPr lang="en-US" altLang="zh-CN" sz="2800" i="1">
                                  <a:solidFill>
                                    <a:srgbClr val="FF0000"/>
                                  </a:solidFill>
                                  <a:latin typeface="Cambria Math" panose="02040503050406030204" pitchFamily="18" charset="0"/>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𝑗</m:t>
                              </m:r>
                            </m:e>
                          </m:d>
                          <m:r>
                            <a:rPr lang="en-US" altLang="zh-CN" sz="2800" b="0" i="1" smtClean="0">
                              <a:solidFill>
                                <a:srgbClr val="FF0000"/>
                              </a:solidFill>
                              <a:latin typeface="Cambria Math" panose="02040503050406030204" pitchFamily="18" charset="0"/>
                              <a:ea typeface="Cambria Math" panose="02040503050406030204" pitchFamily="18" charset="0"/>
                            </a:rPr>
                            <m:t>)</m:t>
                          </m:r>
                        </m:sub>
                        <m:sup/>
                        <m:e>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𝛿</m:t>
                              </m:r>
                            </m:e>
                            <m:sub>
                              <m:r>
                                <a:rPr lang="en-US" altLang="zh-CN" sz="2800" i="1">
                                  <a:solidFill>
                                    <a:srgbClr val="FF0000"/>
                                  </a:solidFill>
                                  <a:latin typeface="Cambria Math" panose="02040503050406030204" pitchFamily="18" charset="0"/>
                                </a:rPr>
                                <m:t>𝑘</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𝑖</m:t>
                              </m:r>
                            </m:sub>
                          </m:sSub>
                        </m:e>
                      </m:nary>
                    </m:oMath>
                  </m:oMathPara>
                </a14:m>
                <a:endParaRPr lang="zh-CN" altLang="en-US" sz="2800" dirty="0"/>
              </a:p>
            </p:txBody>
          </p:sp>
        </mc:Choice>
        <mc:Fallback xmlns="">
          <p:sp>
            <p:nvSpPr>
              <p:cNvPr id="10" name="矩形 9">
                <a:extLst>
                  <a:ext uri="{FF2B5EF4-FFF2-40B4-BE49-F238E27FC236}">
                    <a16:creationId xmlns:a16="http://schemas.microsoft.com/office/drawing/2014/main" id="{6BA47D8B-6660-437A-837A-B229A90331DC}"/>
                  </a:ext>
                </a:extLst>
              </p:cNvPr>
              <p:cNvSpPr>
                <a:spLocks noRot="1" noChangeAspect="1" noMove="1" noResize="1" noEditPoints="1" noAdjustHandles="1" noChangeArrowheads="1" noChangeShapeType="1" noTextEdit="1"/>
              </p:cNvSpPr>
              <p:nvPr/>
            </p:nvSpPr>
            <p:spPr>
              <a:xfrm>
                <a:off x="2885096" y="5798140"/>
                <a:ext cx="6864059" cy="98834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12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animEffect transition="in" filter="barn(inVertical)">
                                      <p:cBhvr>
                                        <p:cTn id="7" dur="500"/>
                                        <p:tgtEl>
                                          <p:spTgt spid="72">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2">
                                            <p:txEl>
                                              <p:pRg st="0" end="0"/>
                                            </p:txEl>
                                          </p:spTgt>
                                        </p:tgtEl>
                                        <p:attrNameLst>
                                          <p:attrName>style.visibility</p:attrName>
                                        </p:attrNameLst>
                                      </p:cBhvr>
                                      <p:to>
                                        <p:strVal val="visible"/>
                                      </p:to>
                                    </p:set>
                                    <p:animEffect transition="in" filter="barn(inVertical)">
                                      <p:cBhvr>
                                        <p:cTn id="10" dur="500"/>
                                        <p:tgtEl>
                                          <p:spTgt spid="52">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2">
                                            <p:txEl>
                                              <p:pRg st="1" end="1"/>
                                            </p:txEl>
                                          </p:spTgt>
                                        </p:tgtEl>
                                        <p:attrNameLst>
                                          <p:attrName>style.visibility</p:attrName>
                                        </p:attrNameLst>
                                      </p:cBhvr>
                                      <p:to>
                                        <p:strVal val="visible"/>
                                      </p:to>
                                    </p:set>
                                    <p:animEffect transition="in" filter="barn(inVertical)">
                                      <p:cBhvr>
                                        <p:cTn id="13" dur="500"/>
                                        <p:tgtEl>
                                          <p:spTgt spid="52">
                                            <p:txEl>
                                              <p:pRg st="1" end="1"/>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barn(inVertical)">
                                      <p:cBhvr>
                                        <p:cTn id="16" dur="500"/>
                                        <p:tgtEl>
                                          <p:spTgt spid="4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barn(inVertical)">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0"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3544D-A05A-4A4F-AE65-514EE1D56091}"/>
              </a:ext>
            </a:extLst>
          </p:cNvPr>
          <p:cNvSpPr>
            <a:spLocks noGrp="1"/>
          </p:cNvSpPr>
          <p:nvPr>
            <p:ph type="title"/>
          </p:nvPr>
        </p:nvSpPr>
        <p:spPr/>
        <p:txBody>
          <a:bodyPr/>
          <a:lstStyle/>
          <a:p>
            <a:r>
              <a:rPr lang="zh-CN" altLang="en-US" dirty="0"/>
              <a:t>传递信息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D27E77-865F-43C0-B4BA-393BE378CB21}"/>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Sub>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d>
                    <m:r>
                      <a:rPr lang="en-US" altLang="zh-CN" i="1" smtClean="0">
                        <a:latin typeface="Cambria Math" panose="02040503050406030204" pitchFamily="18" charset="0"/>
                        <a:ea typeface="Cambria Math" panose="02040503050406030204" pitchFamily="18" charset="0"/>
                      </a:rPr>
                      <m:t>=</m:t>
                    </m:r>
                    <m:nary>
                      <m:naryPr>
                        <m:chr m:val="∑"/>
                        <m:limLoc m:val="subSup"/>
                        <m:supHide m:val="on"/>
                        <m:ctrlPr>
                          <a:rPr lang="en-US" altLang="zh-CN" i="1" smtClean="0">
                            <a:latin typeface="Cambria Math" panose="02040503050406030204" pitchFamily="18" charset="0"/>
                            <a:ea typeface="Cambria Math" panose="02040503050406030204" pitchFamily="18" charset="0"/>
                          </a:rPr>
                        </m:ctrlPr>
                      </m:naryPr>
                      <m:sub>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r>
                          <m:rPr>
                            <m:brk m:alnAt="9"/>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Sub>
                      </m:sub>
                      <m:sup/>
                      <m:e>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𝑖</m:t>
                            </m:r>
                          </m:sub>
                        </m:sSub>
                      </m:e>
                    </m:nary>
                    <m:r>
                      <a:rPr lang="en-US" altLang="zh-CN" i="1" smtClean="0">
                        <a:latin typeface="Cambria Math" panose="02040503050406030204" pitchFamily="18" charset="0"/>
                        <a:ea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ea typeface="Cambria Math" panose="02040503050406030204" pitchFamily="18" charset="0"/>
                          </a:rPr>
                        </m:ctrlPr>
                      </m:naryPr>
                      <m:sub>
                        <m:r>
                          <m:rPr>
                            <m:brk m:alnAt="9"/>
                          </m:rPr>
                          <a:rPr lang="en-US" altLang="zh-CN" i="1">
                            <a:solidFill>
                              <a:schemeClr val="tx1"/>
                            </a:solidFill>
                            <a:latin typeface="Cambria Math" panose="02040503050406030204" pitchFamily="18" charset="0"/>
                            <a:ea typeface="Cambria Math" panose="02040503050406030204" pitchFamily="18" charset="0"/>
                          </a:rPr>
                          <m:t>𝑘</m:t>
                        </m:r>
                        <m:r>
                          <a:rPr lang="en-US" altLang="zh-CN"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𝑁</m:t>
                            </m:r>
                          </m:e>
                          <m:sub>
                            <m:r>
                              <a:rPr lang="en-US" altLang="zh-CN" i="1">
                                <a:solidFill>
                                  <a:schemeClr val="tx1"/>
                                </a:solidFill>
                                <a:latin typeface="Cambria Math" panose="02040503050406030204" pitchFamily="18" charset="0"/>
                                <a:ea typeface="Cambria Math" panose="02040503050406030204" pitchFamily="18" charset="0"/>
                              </a:rPr>
                              <m:t>𝑖</m:t>
                            </m:r>
                          </m:sub>
                        </m:sSub>
                        <m:r>
                          <m:rPr>
                            <m:brk m:alnAt="9"/>
                          </m:rPr>
                          <a:rPr lang="en-US" altLang="zh-CN" i="1">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𝑗</m:t>
                            </m:r>
                          </m:e>
                        </m:d>
                        <m:r>
                          <a:rPr lang="en-US" altLang="zh-CN" i="1">
                            <a:solidFill>
                              <a:schemeClr val="tx1"/>
                            </a:solidFill>
                            <a:latin typeface="Cambria Math" panose="02040503050406030204" pitchFamily="18" charset="0"/>
                            <a:ea typeface="Cambria Math" panose="02040503050406030204" pitchFamily="18" charset="0"/>
                          </a:rPr>
                          <m:t>)</m:t>
                        </m:r>
                      </m:sub>
                      <m:sup/>
                      <m:e>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𝛿</m:t>
                            </m:r>
                          </m:e>
                          <m:sub>
                            <m:r>
                              <a:rPr lang="en-US" altLang="zh-CN" i="1">
                                <a:solidFill>
                                  <a:schemeClr val="tx1"/>
                                </a:solidFill>
                                <a:latin typeface="Cambria Math" panose="02040503050406030204" pitchFamily="18" charset="0"/>
                              </a:rPr>
                              <m:t>𝑘</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𝑖</m:t>
                            </m:r>
                          </m:sub>
                        </m:sSub>
                      </m:e>
                    </m:nary>
                  </m:oMath>
                </a14:m>
                <a:endParaRPr lang="en-US" altLang="zh-CN" dirty="0"/>
              </a:p>
              <a:p>
                <a:r>
                  <a:rPr lang="en-US" altLang="zh-CN" dirty="0" err="1"/>
                  <a:t>i</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altLang="zh-CN" dirty="0"/>
                  <a:t>j </a:t>
                </a:r>
                <a:r>
                  <a:rPr lang="zh-CN" altLang="zh-CN" dirty="0"/>
                  <a:t>表示消息从</a:t>
                </a:r>
                <a:r>
                  <a:rPr lang="en-US" altLang="zh-CN" dirty="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oMath>
                </a14:m>
                <a:r>
                  <a:rPr lang="zh-CN" altLang="zh-CN" dirty="0"/>
                  <a:t>传递到</a:t>
                </a:r>
                <a:r>
                  <a:rPr lang="en-US" altLang="zh-CN" dirty="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 </m:t>
                    </m:r>
                  </m:oMath>
                </a14:m>
                <a:r>
                  <a:rPr lang="zh-CN" altLang="zh-CN"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zh-CN" dirty="0"/>
                  <a:t>表示被传递的消息。</a:t>
                </a:r>
                <a:endParaRPr lang="en-US" altLang="zh-CN" dirty="0"/>
              </a:p>
              <a:p>
                <a:r>
                  <a:rPr lang="zh-CN" altLang="zh-CN" dirty="0"/>
                  <a:t>通式的物理意义有以下三点：</a:t>
                </a:r>
              </a:p>
              <a:p>
                <a:pPr lvl="1"/>
                <a:r>
                  <a:rPr lang="zh-CN" altLang="zh-CN" dirty="0"/>
                  <a:t>消息从</a:t>
                </a:r>
                <a:r>
                  <a:rPr lang="en-US" altLang="zh-CN" dirty="0"/>
                  <a:t> </a:t>
                </a:r>
                <a:r>
                  <a:rPr lang="en-US" altLang="zh-CN" dirty="0" err="1"/>
                  <a:t>i</a:t>
                </a:r>
                <a:r>
                  <a:rPr lang="en-US" altLang="zh-CN" dirty="0"/>
                  <a:t> </a:t>
                </a:r>
                <a:r>
                  <a:rPr lang="zh-CN" altLang="zh-CN" dirty="0"/>
                  <a:t>传递到</a:t>
                </a:r>
                <a:r>
                  <a:rPr lang="en-US" altLang="zh-CN" dirty="0"/>
                  <a:t> j</a:t>
                </a:r>
                <a:r>
                  <a:rPr lang="zh-CN" altLang="zh-CN" dirty="0"/>
                  <a:t>，</a:t>
                </a:r>
                <a:r>
                  <a:rPr lang="en-US" altLang="zh-CN" dirty="0"/>
                  <a:t> </a:t>
                </a:r>
                <a:r>
                  <a:rPr lang="en-US" altLang="zh-CN" dirty="0" err="1"/>
                  <a:t>i</a:t>
                </a:r>
                <a:r>
                  <a:rPr lang="en-US" altLang="zh-CN" dirty="0"/>
                  <a:t> </a:t>
                </a:r>
                <a:r>
                  <a:rPr lang="zh-CN" altLang="zh-CN" dirty="0"/>
                  <a:t>会综合所有人给他说的信息（把所有的</a:t>
                </a:r>
                <a:r>
                  <a:rPr lang="en-US" altLang="zh-CN" dirty="0"/>
                  <a:t>δ </a:t>
                </a:r>
                <a:r>
                  <a:rPr lang="zh-CN" altLang="zh-CN" dirty="0"/>
                  <a:t>相乘）</a:t>
                </a:r>
              </a:p>
              <a:p>
                <a:pPr lvl="1"/>
                <a:r>
                  <a:rPr lang="zh-CN" altLang="zh-CN" dirty="0"/>
                  <a:t>加上自己对消息组合的认知（把</a:t>
                </a:r>
                <a:r>
                  <a:rPr lang="en-US" altLang="zh-CN" dirty="0"/>
                  <a:t> δ </a:t>
                </a:r>
                <a:r>
                  <a:rPr lang="zh-CN" altLang="zh-CN" dirty="0"/>
                  <a:t>相乘 的结果乘以消息之间的关系）</a:t>
                </a:r>
              </a:p>
              <a:p>
                <a:pPr lvl="1"/>
                <a:r>
                  <a:rPr lang="en-US" altLang="zh-CN" dirty="0"/>
                  <a:t>3.</a:t>
                </a:r>
                <a:r>
                  <a:rPr lang="zh-CN" altLang="zh-CN" dirty="0"/>
                  <a:t>去除掉不需要传递的部分 （把其他变量边际掉）</a:t>
                </a:r>
              </a:p>
              <a:p>
                <a:r>
                  <a:rPr lang="zh-CN" altLang="zh-CN" dirty="0"/>
                  <a:t>以上循环一定次数后，达到某种稳定状态。</a:t>
                </a:r>
              </a:p>
              <a:p>
                <a:endParaRPr lang="zh-CN" altLang="en-US" dirty="0"/>
              </a:p>
            </p:txBody>
          </p:sp>
        </mc:Choice>
        <mc:Fallback xmlns="">
          <p:sp>
            <p:nvSpPr>
              <p:cNvPr id="3" name="内容占位符 2">
                <a:extLst>
                  <a:ext uri="{FF2B5EF4-FFF2-40B4-BE49-F238E27FC236}">
                    <a16:creationId xmlns:a16="http://schemas.microsoft.com/office/drawing/2014/main" id="{B6D27E77-865F-43C0-B4BA-393BE378CB21}"/>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3332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9B28-3338-4224-94FE-5B330E4BB68B}"/>
              </a:ext>
            </a:extLst>
          </p:cNvPr>
          <p:cNvSpPr>
            <a:spLocks noGrp="1"/>
          </p:cNvSpPr>
          <p:nvPr>
            <p:ph type="title"/>
          </p:nvPr>
        </p:nvSpPr>
        <p:spPr/>
        <p:txBody>
          <a:bodyPr/>
          <a:lstStyle/>
          <a:p>
            <a:r>
              <a:rPr lang="zh-CN" altLang="en-US" dirty="0"/>
              <a:t>信念传播算法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4347FE-3A88-4ECE-BA2F-5A31E2E3E88A}"/>
                  </a:ext>
                </a:extLst>
              </p:cNvPr>
              <p:cNvSpPr>
                <a:spLocks noGrp="1"/>
              </p:cNvSpPr>
              <p:nvPr>
                <p:ph idx="1"/>
              </p:nvPr>
            </p:nvSpPr>
            <p:spPr/>
            <p:txBody>
              <a:bodyPr/>
              <a:lstStyle/>
              <a:p>
                <a:r>
                  <a:rPr lang="zh-CN" altLang="en-US" dirty="0">
                    <a:latin typeface="Cambria Math" panose="02040503050406030204" pitchFamily="18" charset="0"/>
                    <a:ea typeface="Cambria Math" panose="02040503050406030204" pitchFamily="18" charset="0"/>
                  </a:rPr>
                  <a:t>把每个</a:t>
                </a:r>
                <a:r>
                  <a:rPr lang="el-GR" altLang="zh-CN" dirty="0">
                    <a:latin typeface="Cambria Math" panose="02040503050406030204" pitchFamily="18" charset="0"/>
                    <a:ea typeface="Cambria Math" panose="02040503050406030204" pitchFamily="18" charset="0"/>
                  </a:rPr>
                  <a:t>ϕ</a:t>
                </a:r>
                <a:r>
                  <a:rPr lang="zh-CN" altLang="el-GR" dirty="0">
                    <a:latin typeface="Cambria Math" panose="02040503050406030204" pitchFamily="18" charset="0"/>
                    <a:ea typeface="Cambria Math" panose="02040503050406030204" pitchFamily="18" charset="0"/>
                  </a:rPr>
                  <a:t>都</a:t>
                </a:r>
                <a:r>
                  <a:rPr lang="zh-CN" altLang="en-US" dirty="0">
                    <a:latin typeface="Cambria Math" panose="02040503050406030204" pitchFamily="18" charset="0"/>
                    <a:ea typeface="Cambria Math" panose="02040503050406030204" pitchFamily="18" charset="0"/>
                  </a:rPr>
                  <a:t>分配给唯一的一个聚类</a:t>
                </a:r>
                <a:endParaRPr lang="en-US" altLang="zh-CN" dirty="0">
                  <a:latin typeface="Cambria Math" panose="02040503050406030204" pitchFamily="18" charset="0"/>
                  <a:ea typeface="Cambria Math" panose="02040503050406030204" pitchFamily="18" charset="0"/>
                </a:endParaRPr>
              </a:p>
              <a:p>
                <a:r>
                  <a:rPr lang="zh-CN" altLang="en-US" dirty="0">
                    <a:latin typeface="Cambria Math" panose="02040503050406030204" pitchFamily="18" charset="0"/>
                  </a:rPr>
                  <a:t>够造初始的因子</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r>
                          <a:rPr lang="en-US" altLang="zh-CN" i="1">
                            <a:latin typeface="Cambria Math" panose="02040503050406030204" pitchFamily="18" charset="0"/>
                          </a:rPr>
                          <m:t>:</m:t>
                        </m:r>
                        <m:r>
                          <a:rPr lang="zh-CN" altLang="en-US" i="1">
                            <a:latin typeface="Cambria Math" panose="02040503050406030204" pitchFamily="18" charset="0"/>
                          </a:rPr>
                          <m:t>𝛼</m:t>
                        </m:r>
                        <m:d>
                          <m:dPr>
                            <m:ctrlPr>
                              <a:rPr lang="en-US" altLang="zh-CN" i="1">
                                <a:latin typeface="Cambria Math" panose="02040503050406030204" pitchFamily="18" charset="0"/>
                              </a:rPr>
                            </m:ctrlPr>
                          </m:dPr>
                          <m:e>
                            <m:r>
                              <a:rPr lang="en-US" altLang="zh-CN" i="1">
                                <a:latin typeface="Cambria Math" panose="02040503050406030204" pitchFamily="18" charset="0"/>
                              </a:rPr>
                              <m:t>𝑘</m:t>
                            </m:r>
                          </m:e>
                        </m:d>
                        <m:r>
                          <m:rPr>
                            <m:brk m:alnAt="7"/>
                          </m:rPr>
                          <a:rPr lang="en-US" altLang="zh-CN" i="1">
                            <a:latin typeface="Cambria Math" panose="02040503050406030204" pitchFamily="18" charset="0"/>
                          </a:rPr>
                          <m:t>=</m:t>
                        </m:r>
                        <m: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ϕ</m:t>
                            </m:r>
                          </m:e>
                          <m:sub>
                            <m:r>
                              <a:rPr lang="en-US" altLang="zh-CN" i="1">
                                <a:latin typeface="Cambria Math" panose="02040503050406030204" pitchFamily="18" charset="0"/>
                              </a:rPr>
                              <m:t>𝑘</m:t>
                            </m:r>
                          </m:sub>
                        </m:sSub>
                      </m:e>
                    </m:nary>
                  </m:oMath>
                </a14:m>
                <a:endParaRPr lang="en-US" altLang="zh-CN" dirty="0">
                  <a:latin typeface="Cambria Math" panose="02040503050406030204" pitchFamily="18" charset="0"/>
                </a:endParaRPr>
              </a:p>
              <a:p>
                <a:r>
                  <a:rPr lang="zh-CN" altLang="en-US" dirty="0">
                    <a:latin typeface="Cambria Math" panose="02040503050406030204" pitchFamily="18" charset="0"/>
                  </a:rPr>
                  <a:t>把所有消息都初始化为</a:t>
                </a:r>
                <a:r>
                  <a:rPr lang="en-US" altLang="zh-CN" dirty="0">
                    <a:latin typeface="Cambria Math" panose="02040503050406030204" pitchFamily="18" charset="0"/>
                  </a:rPr>
                  <a:t>1</a:t>
                </a:r>
              </a:p>
              <a:p>
                <a:r>
                  <a:rPr lang="zh-CN" altLang="en-US" dirty="0">
                    <a:latin typeface="Cambria Math" panose="02040503050406030204" pitchFamily="18" charset="0"/>
                  </a:rPr>
                  <a:t>循环</a:t>
                </a:r>
                <a:endParaRPr lang="en-US" altLang="zh-CN" dirty="0">
                  <a:latin typeface="Cambria Math" panose="02040503050406030204" pitchFamily="18" charset="0"/>
                </a:endParaRPr>
              </a:p>
              <a:p>
                <a:pPr lvl="1"/>
                <a:r>
                  <a:rPr lang="zh-CN" altLang="en-US" dirty="0">
                    <a:latin typeface="Cambria Math" panose="02040503050406030204" pitchFamily="18" charset="0"/>
                  </a:rPr>
                  <a:t>选择一条边来传递消息</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e>
                    </m:d>
                    <m:r>
                      <a:rPr lang="en-US" altLang="zh-CN" i="1">
                        <a:latin typeface="Cambria Math" panose="02040503050406030204" pitchFamily="18" charset="0"/>
                        <a:ea typeface="Cambria Math" panose="02040503050406030204" pitchFamily="18" charset="0"/>
                      </a:rPr>
                      <m:t>=</m:t>
                    </m:r>
                    <m:nary>
                      <m:naryPr>
                        <m:chr m:val="∑"/>
                        <m:limLoc m:val="subSup"/>
                        <m:supHide m:val="on"/>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r>
                          <m:rPr>
                            <m:brk m:alnAt="9"/>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sub>
                      <m:sup/>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𝑖</m:t>
                            </m:r>
                          </m:sub>
                        </m:sSub>
                      </m:e>
                    </m:nary>
                    <m:r>
                      <a:rPr lang="en-US" altLang="zh-CN" i="1">
                        <a:latin typeface="Cambria Math" panose="02040503050406030204" pitchFamily="18" charset="0"/>
                        <a:ea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ea typeface="Cambria Math" panose="02040503050406030204" pitchFamily="18" charset="0"/>
                          </a:rPr>
                        </m:ctrlPr>
                      </m:naryPr>
                      <m:sub>
                        <m:r>
                          <m:rPr>
                            <m:brk m:alnAt="9"/>
                          </m:rPr>
                          <a:rPr lang="en-US" altLang="zh-CN" i="1">
                            <a:solidFill>
                              <a:schemeClr val="tx1"/>
                            </a:solidFill>
                            <a:latin typeface="Cambria Math" panose="02040503050406030204" pitchFamily="18" charset="0"/>
                            <a:ea typeface="Cambria Math" panose="02040503050406030204" pitchFamily="18" charset="0"/>
                          </a:rPr>
                          <m:t>𝑘</m:t>
                        </m:r>
                        <m:r>
                          <a:rPr lang="en-US" altLang="zh-CN"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𝑁</m:t>
                            </m:r>
                          </m:e>
                          <m:sub>
                            <m:r>
                              <a:rPr lang="en-US" altLang="zh-CN" i="1">
                                <a:solidFill>
                                  <a:schemeClr val="tx1"/>
                                </a:solidFill>
                                <a:latin typeface="Cambria Math" panose="02040503050406030204" pitchFamily="18" charset="0"/>
                                <a:ea typeface="Cambria Math" panose="02040503050406030204" pitchFamily="18" charset="0"/>
                              </a:rPr>
                              <m:t>𝑖</m:t>
                            </m:r>
                          </m:sub>
                        </m:sSub>
                        <m:r>
                          <m:rPr>
                            <m:brk m:alnAt="9"/>
                          </m:rPr>
                          <a:rPr lang="en-US" altLang="zh-CN" i="1">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𝑗</m:t>
                            </m:r>
                          </m:e>
                        </m:d>
                        <m:r>
                          <a:rPr lang="en-US" altLang="zh-CN" i="1">
                            <a:solidFill>
                              <a:schemeClr val="tx1"/>
                            </a:solidFill>
                            <a:latin typeface="Cambria Math" panose="02040503050406030204" pitchFamily="18" charset="0"/>
                            <a:ea typeface="Cambria Math" panose="02040503050406030204" pitchFamily="18" charset="0"/>
                          </a:rPr>
                          <m:t>)</m:t>
                        </m:r>
                      </m:sub>
                      <m:sup/>
                      <m:e>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𝛿</m:t>
                            </m:r>
                          </m:e>
                          <m:sub>
                            <m:r>
                              <a:rPr lang="en-US" altLang="zh-CN" i="1">
                                <a:solidFill>
                                  <a:schemeClr val="tx1"/>
                                </a:solidFill>
                                <a:latin typeface="Cambria Math" panose="02040503050406030204" pitchFamily="18" charset="0"/>
                              </a:rPr>
                              <m:t>𝑘</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𝑖</m:t>
                            </m:r>
                          </m:sub>
                        </m:sSub>
                      </m:e>
                    </m:nary>
                  </m:oMath>
                </a14:m>
                <a:endParaRPr lang="en-US" altLang="zh-CN" dirty="0">
                  <a:latin typeface="Cambria Math" panose="02040503050406030204" pitchFamily="18" charset="0"/>
                </a:endParaRPr>
              </a:p>
              <a:p>
                <a:r>
                  <a:rPr lang="zh-CN" altLang="en-US" dirty="0">
                    <a:latin typeface="Cambria Math" panose="02040503050406030204" pitchFamily="18" charset="0"/>
                  </a:rPr>
                  <a:t>计算</a:t>
                </a:r>
                <a14:m>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𝛽</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𝜑</m:t>
                        </m:r>
                      </m:e>
                      <m:sub>
                        <m:r>
                          <a:rPr lang="en-US" altLang="zh-CN" i="1">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nary>
                      <m:naryPr>
                        <m:chr m:val="∏"/>
                        <m:limLoc m:val="subSup"/>
                        <m:supHide m:val="on"/>
                        <m:ctrlPr>
                          <a:rPr lang="en-US" altLang="zh-CN" i="1">
                            <a:latin typeface="Cambria Math" panose="02040503050406030204" pitchFamily="18" charset="0"/>
                            <a:ea typeface="Cambria Math" panose="02040503050406030204" pitchFamily="18" charset="0"/>
                          </a:rPr>
                        </m:ctrlPr>
                      </m:naryPr>
                      <m:sub>
                        <m:r>
                          <m:rPr>
                            <m:brk m:alnAt="9"/>
                          </m:rP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𝑁</m:t>
                            </m:r>
                          </m:e>
                          <m:sub>
                            <m:r>
                              <a:rPr lang="en-US" altLang="zh-CN" i="1">
                                <a:latin typeface="Cambria Math" panose="02040503050406030204" pitchFamily="18" charset="0"/>
                                <a:ea typeface="Cambria Math" panose="02040503050406030204" pitchFamily="18" charset="0"/>
                              </a:rPr>
                              <m:t>𝑖</m:t>
                            </m:r>
                          </m:sub>
                        </m:sSub>
                      </m:sub>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sub>
                        </m:sSub>
                      </m:e>
                    </m:nary>
                  </m:oMath>
                </a14:m>
                <a:endParaRPr lang="en-US" altLang="zh-CN"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604347FE-3A88-4ECE-BA2F-5A31E2E3E88A}"/>
                  </a:ext>
                </a:extLst>
              </p:cNvPr>
              <p:cNvSpPr>
                <a:spLocks noGrp="1" noRot="1" noChangeAspect="1" noMove="1" noResize="1" noEditPoints="1" noAdjustHandles="1" noChangeArrowheads="1" noChangeShapeType="1" noTextEdit="1"/>
              </p:cNvSpPr>
              <p:nvPr>
                <p:ph idx="1"/>
              </p:nvPr>
            </p:nvSpPr>
            <p:spPr>
              <a:blipFill>
                <a:blip r:embed="rId3"/>
                <a:stretch>
                  <a:fillRect l="-1043" t="-2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1011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9B62-1387-4D8A-BA1E-31179DEB46A1}"/>
              </a:ext>
            </a:extLst>
          </p:cNvPr>
          <p:cNvSpPr>
            <a:spLocks noGrp="1"/>
          </p:cNvSpPr>
          <p:nvPr>
            <p:ph type="title"/>
          </p:nvPr>
        </p:nvSpPr>
        <p:spPr/>
        <p:txBody>
          <a:bodyPr/>
          <a:lstStyle/>
          <a:p>
            <a:r>
              <a:rPr lang="zh-CN" altLang="en-US" dirty="0"/>
              <a:t>二次扫描</a:t>
            </a:r>
          </a:p>
        </p:txBody>
      </p:sp>
      <p:sp>
        <p:nvSpPr>
          <p:cNvPr id="3" name="内容占位符 2">
            <a:extLst>
              <a:ext uri="{FF2B5EF4-FFF2-40B4-BE49-F238E27FC236}">
                <a16:creationId xmlns:a16="http://schemas.microsoft.com/office/drawing/2014/main" id="{E398C0F4-E0AB-4AD2-821F-67F03F686D22}"/>
              </a:ext>
            </a:extLst>
          </p:cNvPr>
          <p:cNvSpPr>
            <a:spLocks noGrp="1"/>
          </p:cNvSpPr>
          <p:nvPr>
            <p:ph idx="1"/>
          </p:nvPr>
        </p:nvSpPr>
        <p:spPr/>
        <p:txBody>
          <a:bodyPr/>
          <a:lstStyle/>
          <a:p>
            <a:r>
              <a:rPr lang="zh-CN" altLang="en-US" dirty="0"/>
              <a:t>指定一个根节点，从所有叶节点开始向根节点传递消息，直到根节点收到所有邻接节点的消息</a:t>
            </a:r>
            <a:endParaRPr lang="en-US" altLang="zh-CN" dirty="0"/>
          </a:p>
          <a:p>
            <a:r>
              <a:rPr lang="zh-CN" altLang="en-US" dirty="0"/>
              <a:t>从根节点开始向叶节点传递消息，直到所有叶节点均收到消息</a:t>
            </a:r>
          </a:p>
        </p:txBody>
      </p:sp>
    </p:spTree>
    <p:extLst>
      <p:ext uri="{BB962C8B-B14F-4D97-AF65-F5344CB8AC3E}">
        <p14:creationId xmlns:p14="http://schemas.microsoft.com/office/powerpoint/2010/main" val="1948900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A2658-AD22-4D70-8AD0-42E393105727}"/>
              </a:ext>
            </a:extLst>
          </p:cNvPr>
          <p:cNvSpPr>
            <a:spLocks noGrp="1"/>
          </p:cNvSpPr>
          <p:nvPr>
            <p:ph type="title"/>
          </p:nvPr>
        </p:nvSpPr>
        <p:spPr/>
        <p:txBody>
          <a:bodyPr/>
          <a:lstStyle/>
          <a:p>
            <a:r>
              <a:rPr lang="zh-CN" altLang="en-US" dirty="0"/>
              <a:t>团树算法</a:t>
            </a:r>
          </a:p>
        </p:txBody>
      </p:sp>
      <p:sp>
        <p:nvSpPr>
          <p:cNvPr id="3" name="内容占位符 2">
            <a:extLst>
              <a:ext uri="{FF2B5EF4-FFF2-40B4-BE49-F238E27FC236}">
                <a16:creationId xmlns:a16="http://schemas.microsoft.com/office/drawing/2014/main" id="{42706D70-2E69-4A47-AE68-E14F06044EB5}"/>
              </a:ext>
            </a:extLst>
          </p:cNvPr>
          <p:cNvSpPr>
            <a:spLocks noGrp="1"/>
          </p:cNvSpPr>
          <p:nvPr>
            <p:ph idx="1"/>
          </p:nvPr>
        </p:nvSpPr>
        <p:spPr/>
        <p:txBody>
          <a:bodyPr/>
          <a:lstStyle/>
          <a:p>
            <a:r>
              <a:rPr lang="zh-CN" altLang="en-US" dirty="0"/>
              <a:t>在树上的信息传递</a:t>
            </a:r>
            <a:endParaRPr lang="en-US" altLang="zh-CN" dirty="0"/>
          </a:p>
          <a:p>
            <a:r>
              <a:rPr lang="zh-CN" altLang="en-US" dirty="0"/>
              <a:t>遵守聚类图的</a:t>
            </a:r>
            <a:r>
              <a:rPr lang="en-US" altLang="zh-CN" dirty="0"/>
              <a:t>family preservation </a:t>
            </a:r>
            <a:r>
              <a:rPr lang="zh-CN" altLang="en-US" dirty="0"/>
              <a:t>及</a:t>
            </a:r>
            <a:r>
              <a:rPr lang="en-US" altLang="zh-CN" dirty="0"/>
              <a:t>running intersection property</a:t>
            </a:r>
            <a:endParaRPr lang="zh-CN" altLang="en-US" dirty="0"/>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45A0D305-CDBA-416F-829F-6179D80931E7}"/>
                  </a:ext>
                </a:extLst>
              </p:cNvPr>
              <p:cNvSpPr txBox="1"/>
              <p:nvPr/>
            </p:nvSpPr>
            <p:spPr>
              <a:xfrm>
                <a:off x="3444111" y="4972794"/>
                <a:ext cx="4647016"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3</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𝐷</m:t>
                          </m:r>
                        </m:e>
                      </m:d>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zh-CN" altLang="en-US" sz="2400" i="1" smtClean="0">
                              <a:latin typeface="Cambria Math" panose="02040503050406030204" pitchFamily="18" charset="0"/>
                              <a:ea typeface="Cambria Math" panose="02040503050406030204" pitchFamily="18" charset="0"/>
                            </a:rPr>
                            <m:t>𝜑</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𝛿</m:t>
                          </m:r>
                        </m:e>
                        <m:sub>
                          <m:r>
                            <a:rPr lang="en-US" altLang="zh-CN" sz="2400" i="1">
                              <a:latin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→3</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𝛿</m:t>
                          </m:r>
                        </m:e>
                        <m:sub>
                          <m:r>
                            <a:rPr lang="en-US" altLang="zh-CN" sz="2400" b="0" i="1" smtClean="0">
                              <a:latin typeface="Cambria Math" panose="02040503050406030204" pitchFamily="18" charset="0"/>
                            </a:rPr>
                            <m:t>4</m:t>
                          </m:r>
                          <m:r>
                            <a:rPr lang="en-US" altLang="zh-CN" sz="2400" i="1">
                              <a:latin typeface="Cambria Math" panose="02040503050406030204" pitchFamily="18" charset="0"/>
                              <a:ea typeface="Cambria Math" panose="02040503050406030204" pitchFamily="18" charset="0"/>
                            </a:rPr>
                            <m:t>→3</m:t>
                          </m:r>
                        </m:sub>
                      </m:sSub>
                    </m:oMath>
                  </m:oMathPara>
                </a14:m>
                <a:endParaRPr lang="en-US" altLang="zh-CN" sz="2400" dirty="0"/>
              </a:p>
              <a:p>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ea typeface="Cambria Math" panose="02040503050406030204" pitchFamily="18" charset="0"/>
                  </a:rPr>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𝜑</m:t>
                        </m:r>
                      </m:e>
                      <m:sub>
                        <m:r>
                          <a:rPr lang="en-US" altLang="zh-CN" sz="2400" i="1">
                            <a:latin typeface="Cambria Math" panose="02040503050406030204" pitchFamily="18" charset="0"/>
                            <a:ea typeface="Cambria Math" panose="02040503050406030204" pitchFamily="18" charset="0"/>
                          </a:rPr>
                          <m:t>3</m:t>
                        </m:r>
                      </m:sub>
                    </m:sSub>
                    <m:r>
                      <a:rPr lang="en-US" altLang="zh-CN" sz="2400" i="1" smtClean="0">
                        <a:latin typeface="Cambria Math" panose="02040503050406030204" pitchFamily="18" charset="0"/>
                        <a:ea typeface="Cambria Math" panose="02040503050406030204" pitchFamily="18" charset="0"/>
                      </a:rPr>
                      <m:t>×</m:t>
                    </m:r>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𝐵</m:t>
                        </m:r>
                      </m:sub>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en-US" altLang="zh-CN" sz="2400" i="1">
                                <a:latin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𝛿</m:t>
                            </m:r>
                          </m:e>
                          <m:sub>
                            <m:r>
                              <a:rPr lang="en-US" altLang="zh-CN" sz="2400" i="1">
                                <a:latin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→2</m:t>
                            </m:r>
                          </m:sub>
                        </m:sSub>
                      </m:e>
                    </m:nary>
                    <m:r>
                      <a:rPr lang="en-US" altLang="zh-CN" sz="2400" i="1" smtClean="0">
                        <a:latin typeface="Cambria Math" panose="02040503050406030204" pitchFamily="18" charset="0"/>
                        <a:ea typeface="Cambria Math" panose="02040503050406030204" pitchFamily="18" charset="0"/>
                      </a:rPr>
                      <m:t>×</m:t>
                    </m:r>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𝐸</m:t>
                        </m:r>
                      </m:sub>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en-US" altLang="zh-CN" sz="2400" i="1">
                                <a:latin typeface="Cambria Math" panose="02040503050406030204" pitchFamily="18" charset="0"/>
                              </a:rPr>
                              <m:t>4</m:t>
                            </m:r>
                          </m:sub>
                        </m:sSub>
                      </m:e>
                    </m:nary>
                  </m:oMath>
                </a14:m>
                <a:endParaRPr lang="en-US" altLang="zh-CN" sz="2400" dirty="0"/>
              </a:p>
              <a:p>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ea typeface="Cambria Math" panose="02040503050406030204" pitchFamily="18" charset="0"/>
                  </a:rPr>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𝜑</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𝐵</m:t>
                        </m:r>
                      </m:sub>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en-US" altLang="zh-CN" sz="2400" i="1">
                                <a:latin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𝐴</m:t>
                            </m:r>
                          </m:sub>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en-US" altLang="zh-CN" sz="2400" i="1">
                                    <a:latin typeface="Cambria Math" panose="02040503050406030204" pitchFamily="18" charset="0"/>
                                  </a:rPr>
                                  <m:t>1</m:t>
                                </m:r>
                              </m:sub>
                            </m:sSub>
                          </m:e>
                        </m:nary>
                      </m:e>
                    </m:nary>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𝐸</m:t>
                        </m:r>
                      </m:sub>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en-US" altLang="zh-CN" sz="2400" i="1">
                                <a:latin typeface="Cambria Math" panose="02040503050406030204" pitchFamily="18" charset="0"/>
                              </a:rPr>
                              <m:t>4</m:t>
                            </m:r>
                          </m:sub>
                        </m:sSub>
                      </m:e>
                    </m:nary>
                  </m:oMath>
                </a14:m>
                <a:endParaRPr lang="zh-CN" altLang="en-US" sz="2400" dirty="0"/>
              </a:p>
            </p:txBody>
          </p:sp>
        </mc:Choice>
        <mc:Fallback xmlns="">
          <p:sp>
            <p:nvSpPr>
              <p:cNvPr id="67" name="文本框 66">
                <a:extLst>
                  <a:ext uri="{FF2B5EF4-FFF2-40B4-BE49-F238E27FC236}">
                    <a16:creationId xmlns:a16="http://schemas.microsoft.com/office/drawing/2014/main" id="{45A0D305-CDBA-416F-829F-6179D80931E7}"/>
                  </a:ext>
                </a:extLst>
              </p:cNvPr>
              <p:cNvSpPr txBox="1">
                <a:spLocks noRot="1" noChangeAspect="1" noMove="1" noResize="1" noEditPoints="1" noAdjustHandles="1" noChangeArrowheads="1" noChangeShapeType="1" noTextEdit="1"/>
              </p:cNvSpPr>
              <p:nvPr/>
            </p:nvSpPr>
            <p:spPr>
              <a:xfrm>
                <a:off x="3444111" y="4972794"/>
                <a:ext cx="4647016" cy="1200329"/>
              </a:xfrm>
              <a:prstGeom prst="rect">
                <a:avLst/>
              </a:prstGeom>
              <a:blipFill>
                <a:blip r:embed="rId3"/>
                <a:stretch>
                  <a:fillRect t="-19797" r="-5643" b="-74619"/>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EDAF6B35-6BBC-445A-A159-16C14CF57AEE}"/>
              </a:ext>
            </a:extLst>
          </p:cNvPr>
          <p:cNvSpPr txBox="1"/>
          <p:nvPr/>
        </p:nvSpPr>
        <p:spPr>
          <a:xfrm>
            <a:off x="5504336" y="4046361"/>
            <a:ext cx="530086" cy="461665"/>
          </a:xfrm>
          <a:prstGeom prst="rect">
            <a:avLst/>
          </a:prstGeom>
          <a:noFill/>
        </p:spPr>
        <p:txBody>
          <a:bodyPr wrap="square" rtlCol="0">
            <a:spAutoFit/>
          </a:bodyPr>
          <a:lstStyle/>
          <a:p>
            <a:r>
              <a:rPr lang="en-US" altLang="zh-CN" sz="2400" dirty="0"/>
              <a:t>C</a:t>
            </a:r>
            <a:endParaRPr lang="zh-CN" altLang="en-US" sz="2400" dirty="0"/>
          </a:p>
        </p:txBody>
      </p:sp>
      <p:sp>
        <p:nvSpPr>
          <p:cNvPr id="42" name="矩形: 圆角 41">
            <a:extLst>
              <a:ext uri="{FF2B5EF4-FFF2-40B4-BE49-F238E27FC236}">
                <a16:creationId xmlns:a16="http://schemas.microsoft.com/office/drawing/2014/main" id="{AF3D094D-6A6D-4BB4-BCB9-EC2E9F05C137}"/>
              </a:ext>
            </a:extLst>
          </p:cNvPr>
          <p:cNvSpPr/>
          <p:nvPr/>
        </p:nvSpPr>
        <p:spPr>
          <a:xfrm>
            <a:off x="5983612" y="4241132"/>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3:C,D</a:t>
            </a:r>
            <a:endParaRPr lang="zh-CN" altLang="en-US" sz="2400" dirty="0"/>
          </a:p>
        </p:txBody>
      </p:sp>
      <p:cxnSp>
        <p:nvCxnSpPr>
          <p:cNvPr id="45" name="直接连接符 44">
            <a:extLst>
              <a:ext uri="{FF2B5EF4-FFF2-40B4-BE49-F238E27FC236}">
                <a16:creationId xmlns:a16="http://schemas.microsoft.com/office/drawing/2014/main" id="{5050A722-6927-4417-B0A6-433226286172}"/>
              </a:ext>
            </a:extLst>
          </p:cNvPr>
          <p:cNvCxnSpPr>
            <a:stCxn id="39" idx="3"/>
            <a:endCxn id="43" idx="1"/>
          </p:cNvCxnSpPr>
          <p:nvPr/>
        </p:nvCxnSpPr>
        <p:spPr>
          <a:xfrm>
            <a:off x="3100494" y="4490649"/>
            <a:ext cx="547641" cy="1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C7999DF-79EE-4592-8922-F37F7A32ADDD}"/>
              </a:ext>
            </a:extLst>
          </p:cNvPr>
          <p:cNvCxnSpPr>
            <a:cxnSpLocks/>
            <a:stCxn id="43" idx="3"/>
            <a:endCxn id="42" idx="1"/>
          </p:cNvCxnSpPr>
          <p:nvPr/>
        </p:nvCxnSpPr>
        <p:spPr>
          <a:xfrm flipV="1">
            <a:off x="5435971" y="4489608"/>
            <a:ext cx="547641" cy="2326"/>
          </a:xfrm>
          <a:prstGeom prst="line">
            <a:avLst/>
          </a:prstGeom>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7B6B9F14-35D7-474B-98DE-679CEC0B2689}"/>
              </a:ext>
            </a:extLst>
          </p:cNvPr>
          <p:cNvSpPr/>
          <p:nvPr/>
        </p:nvSpPr>
        <p:spPr>
          <a:xfrm>
            <a:off x="1312658" y="4242173"/>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1:A,B</a:t>
            </a:r>
            <a:endParaRPr lang="zh-CN" altLang="en-US" sz="2400" dirty="0"/>
          </a:p>
        </p:txBody>
      </p:sp>
      <p:sp>
        <p:nvSpPr>
          <p:cNvPr id="41" name="矩形: 圆角 40">
            <a:extLst>
              <a:ext uri="{FF2B5EF4-FFF2-40B4-BE49-F238E27FC236}">
                <a16:creationId xmlns:a16="http://schemas.microsoft.com/office/drawing/2014/main" id="{E13BDA5D-9BBC-44D1-8B85-EDE691588E37}"/>
              </a:ext>
            </a:extLst>
          </p:cNvPr>
          <p:cNvSpPr/>
          <p:nvPr/>
        </p:nvSpPr>
        <p:spPr>
          <a:xfrm>
            <a:off x="8664603" y="4241132"/>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4:D,E</a:t>
            </a:r>
            <a:endParaRPr lang="zh-CN" altLang="en-US" sz="2400" dirty="0"/>
          </a:p>
        </p:txBody>
      </p:sp>
      <p:sp>
        <p:nvSpPr>
          <p:cNvPr id="43" name="矩形: 圆角 42">
            <a:extLst>
              <a:ext uri="{FF2B5EF4-FFF2-40B4-BE49-F238E27FC236}">
                <a16:creationId xmlns:a16="http://schemas.microsoft.com/office/drawing/2014/main" id="{F59DF824-7AF0-4D3A-931A-7F9167D1B7D7}"/>
              </a:ext>
            </a:extLst>
          </p:cNvPr>
          <p:cNvSpPr/>
          <p:nvPr/>
        </p:nvSpPr>
        <p:spPr>
          <a:xfrm>
            <a:off x="3648135" y="4243458"/>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2:B,C</a:t>
            </a:r>
            <a:endParaRPr lang="zh-CN" altLang="en-US" sz="2400" dirty="0"/>
          </a:p>
        </p:txBody>
      </p:sp>
      <p:sp>
        <p:nvSpPr>
          <p:cNvPr id="55" name="文本框 54">
            <a:extLst>
              <a:ext uri="{FF2B5EF4-FFF2-40B4-BE49-F238E27FC236}">
                <a16:creationId xmlns:a16="http://schemas.microsoft.com/office/drawing/2014/main" id="{ADC7C4B2-AE40-4DA5-AC84-A5320ABE6894}"/>
              </a:ext>
            </a:extLst>
          </p:cNvPr>
          <p:cNvSpPr txBox="1"/>
          <p:nvPr/>
        </p:nvSpPr>
        <p:spPr>
          <a:xfrm>
            <a:off x="3219771" y="4057971"/>
            <a:ext cx="269794" cy="461665"/>
          </a:xfrm>
          <a:prstGeom prst="rect">
            <a:avLst/>
          </a:prstGeom>
          <a:noFill/>
        </p:spPr>
        <p:txBody>
          <a:bodyPr wrap="square" rtlCol="0">
            <a:spAutoFit/>
          </a:bodyPr>
          <a:lstStyle/>
          <a:p>
            <a:r>
              <a:rPr lang="en-US" altLang="zh-CN" sz="2400" dirty="0"/>
              <a:t>B</a:t>
            </a:r>
            <a:endParaRPr lang="zh-CN" altLang="en-US" sz="2400" dirty="0"/>
          </a:p>
        </p:txBody>
      </p:sp>
      <p:sp>
        <p:nvSpPr>
          <p:cNvPr id="57" name="文本框 56">
            <a:extLst>
              <a:ext uri="{FF2B5EF4-FFF2-40B4-BE49-F238E27FC236}">
                <a16:creationId xmlns:a16="http://schemas.microsoft.com/office/drawing/2014/main" id="{E76B21BC-A3FC-45C0-9A48-3A67E367FD08}"/>
              </a:ext>
            </a:extLst>
          </p:cNvPr>
          <p:cNvSpPr txBox="1"/>
          <p:nvPr/>
        </p:nvSpPr>
        <p:spPr>
          <a:xfrm>
            <a:off x="8046198" y="4105510"/>
            <a:ext cx="619167" cy="461665"/>
          </a:xfrm>
          <a:prstGeom prst="rect">
            <a:avLst/>
          </a:prstGeom>
          <a:noFill/>
        </p:spPr>
        <p:txBody>
          <a:bodyPr wrap="square" rtlCol="0">
            <a:spAutoFit/>
          </a:bodyPr>
          <a:lstStyle/>
          <a:p>
            <a:r>
              <a:rPr lang="en-US" altLang="zh-CN" sz="2400" dirty="0"/>
              <a:t>D</a:t>
            </a:r>
            <a:endParaRPr lang="zh-CN" altLang="en-US" sz="2400" dirty="0"/>
          </a:p>
        </p:txBody>
      </p:sp>
      <mc:AlternateContent xmlns:mc="http://schemas.openxmlformats.org/markup-compatibility/2006" xmlns:a14="http://schemas.microsoft.com/office/drawing/2010/main">
        <mc:Choice Requires="a14">
          <p:sp>
            <p:nvSpPr>
              <p:cNvPr id="61" name="对话气泡: 圆角矩形 60">
                <a:extLst>
                  <a:ext uri="{FF2B5EF4-FFF2-40B4-BE49-F238E27FC236}">
                    <a16:creationId xmlns:a16="http://schemas.microsoft.com/office/drawing/2014/main" id="{338B215E-FA29-44A4-8240-16019532D11E}"/>
                  </a:ext>
                </a:extLst>
              </p:cNvPr>
              <p:cNvSpPr/>
              <p:nvPr/>
            </p:nvSpPr>
            <p:spPr>
              <a:xfrm>
                <a:off x="2328602" y="3082614"/>
                <a:ext cx="1131264" cy="902174"/>
              </a:xfrm>
              <a:prstGeom prst="wedgeRoundRectCallout">
                <a:avLst>
                  <a:gd name="adj1" fmla="val 33947"/>
                  <a:gd name="adj2" fmla="val 8121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1</m:t>
                          </m:r>
                          <m:r>
                            <a:rPr lang="en-US" altLang="zh-CN" b="0" i="1" smtClean="0">
                              <a:solidFill>
                                <a:schemeClr val="tx1"/>
                              </a:solidFill>
                              <a:latin typeface="Cambria Math" panose="02040503050406030204" pitchFamily="18" charset="0"/>
                              <a:ea typeface="Cambria Math" panose="02040503050406030204" pitchFamily="18" charset="0"/>
                            </a:rPr>
                            <m:t>→2</m:t>
                          </m:r>
                        </m:sub>
                      </m:sSub>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rPr>
                          </m:ctrlPr>
                        </m:naryPr>
                        <m:sub>
                          <m:r>
                            <m:rPr>
                              <m:brk m:alnAt="9"/>
                            </m:rPr>
                            <a:rPr lang="en-US" altLang="zh-CN" b="0" i="1" smtClean="0">
                              <a:solidFill>
                                <a:schemeClr val="tx1"/>
                              </a:solidFill>
                              <a:latin typeface="Cambria Math" panose="02040503050406030204" pitchFamily="18" charset="0"/>
                            </a:rPr>
                            <m:t>𝐴</m:t>
                          </m:r>
                        </m:sub>
                        <m:sup/>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1</m:t>
                              </m:r>
                            </m:sub>
                          </m:sSub>
                        </m:e>
                      </m:nary>
                    </m:oMath>
                  </m:oMathPara>
                </a14:m>
                <a:endParaRPr lang="zh-CN" altLang="en-US" dirty="0"/>
              </a:p>
            </p:txBody>
          </p:sp>
        </mc:Choice>
        <mc:Fallback xmlns="">
          <p:sp>
            <p:nvSpPr>
              <p:cNvPr id="61" name="对话气泡: 圆角矩形 60">
                <a:extLst>
                  <a:ext uri="{FF2B5EF4-FFF2-40B4-BE49-F238E27FC236}">
                    <a16:creationId xmlns:a16="http://schemas.microsoft.com/office/drawing/2014/main" id="{338B215E-FA29-44A4-8240-16019532D11E}"/>
                  </a:ext>
                </a:extLst>
              </p:cNvPr>
              <p:cNvSpPr>
                <a:spLocks noRot="1" noChangeAspect="1" noMove="1" noResize="1" noEditPoints="1" noAdjustHandles="1" noChangeArrowheads="1" noChangeShapeType="1" noTextEdit="1"/>
              </p:cNvSpPr>
              <p:nvPr/>
            </p:nvSpPr>
            <p:spPr>
              <a:xfrm>
                <a:off x="2328602" y="3082614"/>
                <a:ext cx="1131264" cy="902174"/>
              </a:xfrm>
              <a:prstGeom prst="wedgeRoundRectCallout">
                <a:avLst>
                  <a:gd name="adj1" fmla="val 33947"/>
                  <a:gd name="adj2" fmla="val 81212"/>
                  <a:gd name="adj3" fmla="val 16667"/>
                </a:avLst>
              </a:prstGeom>
              <a:blipFill>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对话气泡: 圆角矩形 61">
                <a:extLst>
                  <a:ext uri="{FF2B5EF4-FFF2-40B4-BE49-F238E27FC236}">
                    <a16:creationId xmlns:a16="http://schemas.microsoft.com/office/drawing/2014/main" id="{FA38AEBA-C7B7-431E-941D-9B154ABE8A4D}"/>
                  </a:ext>
                </a:extLst>
              </p:cNvPr>
              <p:cNvSpPr/>
              <p:nvPr/>
            </p:nvSpPr>
            <p:spPr>
              <a:xfrm>
                <a:off x="4108056" y="3057968"/>
                <a:ext cx="1948668" cy="902174"/>
              </a:xfrm>
              <a:prstGeom prst="wedgeRoundRectCallout">
                <a:avLst>
                  <a:gd name="adj1" fmla="val 40190"/>
                  <a:gd name="adj2" fmla="val 8121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ea typeface="Cambria Math" panose="02040503050406030204" pitchFamily="18" charset="0"/>
                            </a:rPr>
                            <m:t>→3</m:t>
                          </m:r>
                        </m:sub>
                      </m:sSub>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rPr>
                          </m:ctrlPr>
                        </m:naryPr>
                        <m:sub>
                          <m:r>
                            <m:rPr>
                              <m:brk m:alnAt="9"/>
                            </m:rPr>
                            <a:rPr lang="en-US" altLang="zh-CN" b="0" i="1" smtClean="0">
                              <a:solidFill>
                                <a:schemeClr val="tx1"/>
                              </a:solidFill>
                              <a:latin typeface="Cambria Math" panose="02040503050406030204" pitchFamily="18" charset="0"/>
                            </a:rPr>
                            <m:t>𝐵</m:t>
                          </m:r>
                        </m:sub>
                        <m:sup/>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2</m:t>
                              </m:r>
                            </m:sub>
                          </m:sSub>
                          <m:r>
                            <a:rPr lang="en-US" altLang="zh-CN" i="1" smtClean="0">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𝛿</m:t>
                              </m:r>
                            </m:e>
                            <m:sub>
                              <m:r>
                                <a:rPr lang="en-US" altLang="zh-CN" i="1">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ea typeface="Cambria Math" panose="02040503050406030204" pitchFamily="18" charset="0"/>
                                </a:rPr>
                                <m:t>→2</m:t>
                              </m:r>
                            </m:sub>
                          </m:sSub>
                        </m:e>
                      </m:nary>
                    </m:oMath>
                  </m:oMathPara>
                </a14:m>
                <a:endParaRPr lang="zh-CN" altLang="en-US" dirty="0"/>
              </a:p>
            </p:txBody>
          </p:sp>
        </mc:Choice>
        <mc:Fallback xmlns="">
          <p:sp>
            <p:nvSpPr>
              <p:cNvPr id="62" name="对话气泡: 圆角矩形 61">
                <a:extLst>
                  <a:ext uri="{FF2B5EF4-FFF2-40B4-BE49-F238E27FC236}">
                    <a16:creationId xmlns:a16="http://schemas.microsoft.com/office/drawing/2014/main" id="{FA38AEBA-C7B7-431E-941D-9B154ABE8A4D}"/>
                  </a:ext>
                </a:extLst>
              </p:cNvPr>
              <p:cNvSpPr>
                <a:spLocks noRot="1" noChangeAspect="1" noMove="1" noResize="1" noEditPoints="1" noAdjustHandles="1" noChangeArrowheads="1" noChangeShapeType="1" noTextEdit="1"/>
              </p:cNvSpPr>
              <p:nvPr/>
            </p:nvSpPr>
            <p:spPr>
              <a:xfrm>
                <a:off x="4108056" y="3057968"/>
                <a:ext cx="1948668" cy="902174"/>
              </a:xfrm>
              <a:prstGeom prst="wedgeRoundRectCallout">
                <a:avLst>
                  <a:gd name="adj1" fmla="val 40190"/>
                  <a:gd name="adj2" fmla="val 81212"/>
                  <a:gd name="adj3" fmla="val 16667"/>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对话气泡: 圆角矩形 62">
                <a:extLst>
                  <a:ext uri="{FF2B5EF4-FFF2-40B4-BE49-F238E27FC236}">
                    <a16:creationId xmlns:a16="http://schemas.microsoft.com/office/drawing/2014/main" id="{4F4F90BA-AA8F-4808-ABB4-DA6EC68E3125}"/>
                  </a:ext>
                </a:extLst>
              </p:cNvPr>
              <p:cNvSpPr/>
              <p:nvPr/>
            </p:nvSpPr>
            <p:spPr>
              <a:xfrm>
                <a:off x="8308417" y="3112687"/>
                <a:ext cx="1250104" cy="902174"/>
              </a:xfrm>
              <a:prstGeom prst="wedgeRoundRectCallout">
                <a:avLst>
                  <a:gd name="adj1" fmla="val -36674"/>
                  <a:gd name="adj2" fmla="val 9524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4</m:t>
                          </m:r>
                          <m:r>
                            <a:rPr lang="en-US" altLang="zh-CN" b="0" i="1" smtClean="0">
                              <a:solidFill>
                                <a:schemeClr val="tx1"/>
                              </a:solidFill>
                              <a:latin typeface="Cambria Math" panose="02040503050406030204" pitchFamily="18" charset="0"/>
                              <a:ea typeface="Cambria Math" panose="02040503050406030204" pitchFamily="18" charset="0"/>
                            </a:rPr>
                            <m:t>→3</m:t>
                          </m:r>
                        </m:sub>
                      </m:sSub>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𝐷</m:t>
                          </m:r>
                        </m:e>
                      </m:d>
                      <m:r>
                        <a:rPr lang="en-US" altLang="zh-CN" i="1">
                          <a:solidFill>
                            <a:schemeClr val="tx1"/>
                          </a:solidFill>
                          <a:latin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rPr>
                          </m:ctrlPr>
                        </m:naryPr>
                        <m:sub>
                          <m:r>
                            <m:rPr>
                              <m:brk m:alnAt="9"/>
                            </m:rPr>
                            <a:rPr lang="en-US" altLang="zh-CN" b="0" i="1" smtClean="0">
                              <a:solidFill>
                                <a:schemeClr val="tx1"/>
                              </a:solidFill>
                              <a:latin typeface="Cambria Math" panose="02040503050406030204" pitchFamily="18" charset="0"/>
                            </a:rPr>
                            <m:t>𝐸</m:t>
                          </m:r>
                        </m:sub>
                        <m:sup/>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4</m:t>
                              </m:r>
                            </m:sub>
                          </m:sSub>
                        </m:e>
                      </m:nary>
                    </m:oMath>
                  </m:oMathPara>
                </a14:m>
                <a:endParaRPr lang="zh-CN" altLang="en-US" dirty="0"/>
              </a:p>
            </p:txBody>
          </p:sp>
        </mc:Choice>
        <mc:Fallback xmlns="">
          <p:sp>
            <p:nvSpPr>
              <p:cNvPr id="63" name="对话气泡: 圆角矩形 62">
                <a:extLst>
                  <a:ext uri="{FF2B5EF4-FFF2-40B4-BE49-F238E27FC236}">
                    <a16:creationId xmlns:a16="http://schemas.microsoft.com/office/drawing/2014/main" id="{4F4F90BA-AA8F-4808-ABB4-DA6EC68E3125}"/>
                  </a:ext>
                </a:extLst>
              </p:cNvPr>
              <p:cNvSpPr>
                <a:spLocks noRot="1" noChangeAspect="1" noMove="1" noResize="1" noEditPoints="1" noAdjustHandles="1" noChangeArrowheads="1" noChangeShapeType="1" noTextEdit="1"/>
              </p:cNvSpPr>
              <p:nvPr/>
            </p:nvSpPr>
            <p:spPr>
              <a:xfrm>
                <a:off x="8308417" y="3112687"/>
                <a:ext cx="1250104" cy="902174"/>
              </a:xfrm>
              <a:prstGeom prst="wedgeRoundRectCallout">
                <a:avLst>
                  <a:gd name="adj1" fmla="val -36674"/>
                  <a:gd name="adj2" fmla="val 95245"/>
                  <a:gd name="adj3" fmla="val 16667"/>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51" name="直接连接符 50">
            <a:extLst>
              <a:ext uri="{FF2B5EF4-FFF2-40B4-BE49-F238E27FC236}">
                <a16:creationId xmlns:a16="http://schemas.microsoft.com/office/drawing/2014/main" id="{4050BAF6-9103-41EF-9CED-4BE7FBA8A195}"/>
              </a:ext>
            </a:extLst>
          </p:cNvPr>
          <p:cNvCxnSpPr>
            <a:cxnSpLocks/>
            <a:endCxn id="41" idx="1"/>
          </p:cNvCxnSpPr>
          <p:nvPr/>
        </p:nvCxnSpPr>
        <p:spPr>
          <a:xfrm flipV="1">
            <a:off x="7802194" y="4489608"/>
            <a:ext cx="862409" cy="300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53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p:cTn id="19" dur="500" fill="hold"/>
                                        <p:tgtEl>
                                          <p:spTgt spid="62"/>
                                        </p:tgtEl>
                                        <p:attrNameLst>
                                          <p:attrName>ppt_w</p:attrName>
                                        </p:attrNameLst>
                                      </p:cBhvr>
                                      <p:tavLst>
                                        <p:tav tm="0">
                                          <p:val>
                                            <p:fltVal val="0"/>
                                          </p:val>
                                        </p:tav>
                                        <p:tav tm="100000">
                                          <p:val>
                                            <p:strVal val="#ppt_w"/>
                                          </p:val>
                                        </p:tav>
                                      </p:tavLst>
                                    </p:anim>
                                    <p:anim calcmode="lin" valueType="num">
                                      <p:cBhvr>
                                        <p:cTn id="20" dur="500" fill="hold"/>
                                        <p:tgtEl>
                                          <p:spTgt spid="62"/>
                                        </p:tgtEl>
                                        <p:attrNameLst>
                                          <p:attrName>ppt_h</p:attrName>
                                        </p:attrNameLst>
                                      </p:cBhvr>
                                      <p:tavLst>
                                        <p:tav tm="0">
                                          <p:val>
                                            <p:fltVal val="0"/>
                                          </p:val>
                                        </p:tav>
                                        <p:tav tm="100000">
                                          <p:val>
                                            <p:strVal val="#ppt_h"/>
                                          </p:val>
                                        </p:tav>
                                      </p:tavLst>
                                    </p:anim>
                                    <p:animEffect transition="in" filter="fade">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anim calcmode="lin" valueType="num">
                                      <p:cBhvr>
                                        <p:cTn id="26" dur="500" fill="hold"/>
                                        <p:tgtEl>
                                          <p:spTgt spid="67"/>
                                        </p:tgtEl>
                                        <p:attrNameLst>
                                          <p:attrName>ppt_w</p:attrName>
                                        </p:attrNameLst>
                                      </p:cBhvr>
                                      <p:tavLst>
                                        <p:tav tm="0">
                                          <p:val>
                                            <p:fltVal val="0"/>
                                          </p:val>
                                        </p:tav>
                                        <p:tav tm="100000">
                                          <p:val>
                                            <p:strVal val="#ppt_w"/>
                                          </p:val>
                                        </p:tav>
                                      </p:tavLst>
                                    </p:anim>
                                    <p:anim calcmode="lin" valueType="num">
                                      <p:cBhvr>
                                        <p:cTn id="27" dur="500" fill="hold"/>
                                        <p:tgtEl>
                                          <p:spTgt spid="67"/>
                                        </p:tgtEl>
                                        <p:attrNameLst>
                                          <p:attrName>ppt_h</p:attrName>
                                        </p:attrNameLst>
                                      </p:cBhvr>
                                      <p:tavLst>
                                        <p:tav tm="0">
                                          <p:val>
                                            <p:fltVal val="0"/>
                                          </p:val>
                                        </p:tav>
                                        <p:tav tm="100000">
                                          <p:val>
                                            <p:strVal val="#ppt_h"/>
                                          </p:val>
                                        </p:tav>
                                      </p:tavLst>
                                    </p:anim>
                                    <p:animEffect transition="in" filter="fade">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animBg="1"/>
      <p:bldP spid="62" grpId="0" animBg="1"/>
      <p:bldP spid="6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A2658-AD22-4D70-8AD0-42E393105727}"/>
              </a:ext>
            </a:extLst>
          </p:cNvPr>
          <p:cNvSpPr>
            <a:spLocks noGrp="1"/>
          </p:cNvSpPr>
          <p:nvPr>
            <p:ph type="title"/>
          </p:nvPr>
        </p:nvSpPr>
        <p:spPr/>
        <p:txBody>
          <a:bodyPr/>
          <a:lstStyle/>
          <a:p>
            <a:r>
              <a:rPr lang="zh-CN" altLang="en-US" dirty="0"/>
              <a:t>团树算法</a:t>
            </a:r>
          </a:p>
        </p:txBody>
      </p:sp>
      <p:sp>
        <p:nvSpPr>
          <p:cNvPr id="3" name="内容占位符 2">
            <a:extLst>
              <a:ext uri="{FF2B5EF4-FFF2-40B4-BE49-F238E27FC236}">
                <a16:creationId xmlns:a16="http://schemas.microsoft.com/office/drawing/2014/main" id="{42706D70-2E69-4A47-AE68-E14F06044EB5}"/>
              </a:ext>
            </a:extLst>
          </p:cNvPr>
          <p:cNvSpPr>
            <a:spLocks noGrp="1"/>
          </p:cNvSpPr>
          <p:nvPr>
            <p:ph idx="1"/>
          </p:nvPr>
        </p:nvSpPr>
        <p:spPr/>
        <p:txBody>
          <a:bodyPr/>
          <a:lstStyle/>
          <a:p>
            <a:endParaRPr lang="zh-CN" altLang="en-US" dirty="0"/>
          </a:p>
        </p:txBody>
      </p:sp>
      <p:grpSp>
        <p:nvGrpSpPr>
          <p:cNvPr id="4" name="组合 3">
            <a:extLst>
              <a:ext uri="{FF2B5EF4-FFF2-40B4-BE49-F238E27FC236}">
                <a16:creationId xmlns:a16="http://schemas.microsoft.com/office/drawing/2014/main" id="{5E5F7549-9958-41FC-B6A9-C1D145F810E5}"/>
              </a:ext>
            </a:extLst>
          </p:cNvPr>
          <p:cNvGrpSpPr/>
          <p:nvPr/>
        </p:nvGrpSpPr>
        <p:grpSpPr>
          <a:xfrm>
            <a:off x="8918883" y="2248204"/>
            <a:ext cx="2982558" cy="3890202"/>
            <a:chOff x="7959579" y="2595138"/>
            <a:chExt cx="2982558" cy="3890202"/>
          </a:xfrm>
        </p:grpSpPr>
        <p:cxnSp>
          <p:nvCxnSpPr>
            <p:cNvPr id="5" name="直接箭头连接符 4">
              <a:extLst>
                <a:ext uri="{FF2B5EF4-FFF2-40B4-BE49-F238E27FC236}">
                  <a16:creationId xmlns:a16="http://schemas.microsoft.com/office/drawing/2014/main" id="{739967F3-BAD5-4E3C-A7DE-E90F9996CD78}"/>
                </a:ext>
              </a:extLst>
            </p:cNvPr>
            <p:cNvCxnSpPr>
              <a:stCxn id="29" idx="4"/>
              <a:endCxn id="31"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DCFE476-87D2-436F-9C0B-8F9B2B514B15}"/>
                </a:ext>
              </a:extLst>
            </p:cNvPr>
            <p:cNvGrpSpPr/>
            <p:nvPr/>
          </p:nvGrpSpPr>
          <p:grpSpPr>
            <a:xfrm>
              <a:off x="7959579" y="2595138"/>
              <a:ext cx="2982558" cy="3890202"/>
              <a:chOff x="7959579" y="2595138"/>
              <a:chExt cx="2982558" cy="3890202"/>
            </a:xfrm>
          </p:grpSpPr>
          <p:grpSp>
            <p:nvGrpSpPr>
              <p:cNvPr id="7" name="组合 6">
                <a:extLst>
                  <a:ext uri="{FF2B5EF4-FFF2-40B4-BE49-F238E27FC236}">
                    <a16:creationId xmlns:a16="http://schemas.microsoft.com/office/drawing/2014/main" id="{BDD2059D-CBF0-479F-99F0-4307CC03A676}"/>
                  </a:ext>
                </a:extLst>
              </p:cNvPr>
              <p:cNvGrpSpPr/>
              <p:nvPr/>
            </p:nvGrpSpPr>
            <p:grpSpPr>
              <a:xfrm>
                <a:off x="7959581" y="2595138"/>
                <a:ext cx="530087" cy="530087"/>
                <a:chOff x="5950226" y="3617843"/>
                <a:chExt cx="530087" cy="530087"/>
              </a:xfrm>
            </p:grpSpPr>
            <p:sp>
              <p:nvSpPr>
                <p:cNvPr id="37" name="椭圆 36">
                  <a:extLst>
                    <a:ext uri="{FF2B5EF4-FFF2-40B4-BE49-F238E27FC236}">
                      <a16:creationId xmlns:a16="http://schemas.microsoft.com/office/drawing/2014/main" id="{4C75AB9B-3BAD-4578-920B-4D7748D3EB3B}"/>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8" name="文本框 37">
                  <a:extLst>
                    <a:ext uri="{FF2B5EF4-FFF2-40B4-BE49-F238E27FC236}">
                      <a16:creationId xmlns:a16="http://schemas.microsoft.com/office/drawing/2014/main" id="{A94DB09D-DA0D-46A4-B432-215C0D936C56}"/>
                    </a:ext>
                  </a:extLst>
                </p:cNvPr>
                <p:cNvSpPr txBox="1"/>
                <p:nvPr/>
              </p:nvSpPr>
              <p:spPr>
                <a:xfrm>
                  <a:off x="6029738"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8" name="组合 7">
                <a:extLst>
                  <a:ext uri="{FF2B5EF4-FFF2-40B4-BE49-F238E27FC236}">
                    <a16:creationId xmlns:a16="http://schemas.microsoft.com/office/drawing/2014/main" id="{193DA43F-4B85-4182-B87A-A39CA298F396}"/>
                  </a:ext>
                </a:extLst>
              </p:cNvPr>
              <p:cNvGrpSpPr/>
              <p:nvPr/>
            </p:nvGrpSpPr>
            <p:grpSpPr>
              <a:xfrm>
                <a:off x="9552323" y="5523286"/>
                <a:ext cx="530087" cy="530087"/>
                <a:chOff x="5950226" y="3617843"/>
                <a:chExt cx="530087" cy="530087"/>
              </a:xfrm>
            </p:grpSpPr>
            <p:sp>
              <p:nvSpPr>
                <p:cNvPr id="35" name="椭圆 34">
                  <a:extLst>
                    <a:ext uri="{FF2B5EF4-FFF2-40B4-BE49-F238E27FC236}">
                      <a16:creationId xmlns:a16="http://schemas.microsoft.com/office/drawing/2014/main" id="{C0B9DD8A-E1D0-443B-8229-50C7C36BBFAE}"/>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6" name="文本框 35">
                  <a:extLst>
                    <a:ext uri="{FF2B5EF4-FFF2-40B4-BE49-F238E27FC236}">
                      <a16:creationId xmlns:a16="http://schemas.microsoft.com/office/drawing/2014/main" id="{331F9D73-3ADC-4FC0-9C6B-D19825A234D3}"/>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9" name="组合 8">
                <a:extLst>
                  <a:ext uri="{FF2B5EF4-FFF2-40B4-BE49-F238E27FC236}">
                    <a16:creationId xmlns:a16="http://schemas.microsoft.com/office/drawing/2014/main" id="{58534809-FE66-4C14-92AE-EE1330E5D306}"/>
                  </a:ext>
                </a:extLst>
              </p:cNvPr>
              <p:cNvGrpSpPr/>
              <p:nvPr/>
            </p:nvGrpSpPr>
            <p:grpSpPr>
              <a:xfrm>
                <a:off x="10412050" y="4119152"/>
                <a:ext cx="530087" cy="530087"/>
                <a:chOff x="5950226" y="3617843"/>
                <a:chExt cx="530087" cy="530087"/>
              </a:xfrm>
            </p:grpSpPr>
            <p:sp>
              <p:nvSpPr>
                <p:cNvPr id="33" name="椭圆 32">
                  <a:extLst>
                    <a:ext uri="{FF2B5EF4-FFF2-40B4-BE49-F238E27FC236}">
                      <a16:creationId xmlns:a16="http://schemas.microsoft.com/office/drawing/2014/main" id="{01D3D247-168D-42E9-84C4-023B566F7A9C}"/>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4" name="文本框 33">
                  <a:extLst>
                    <a:ext uri="{FF2B5EF4-FFF2-40B4-BE49-F238E27FC236}">
                      <a16:creationId xmlns:a16="http://schemas.microsoft.com/office/drawing/2014/main" id="{8081A264-D752-4DCF-8BCB-3D2136DF3C41}"/>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10" name="组合 9">
                <a:extLst>
                  <a:ext uri="{FF2B5EF4-FFF2-40B4-BE49-F238E27FC236}">
                    <a16:creationId xmlns:a16="http://schemas.microsoft.com/office/drawing/2014/main" id="{20F237D0-49B0-42DB-B184-FCF753E258C1}"/>
                  </a:ext>
                </a:extLst>
              </p:cNvPr>
              <p:cNvGrpSpPr/>
              <p:nvPr/>
            </p:nvGrpSpPr>
            <p:grpSpPr>
              <a:xfrm>
                <a:off x="8755950" y="4941657"/>
                <a:ext cx="530087" cy="530087"/>
                <a:chOff x="5950226" y="3617843"/>
                <a:chExt cx="530087" cy="530087"/>
              </a:xfrm>
            </p:grpSpPr>
            <p:sp>
              <p:nvSpPr>
                <p:cNvPr id="31" name="椭圆 30">
                  <a:extLst>
                    <a:ext uri="{FF2B5EF4-FFF2-40B4-BE49-F238E27FC236}">
                      <a16:creationId xmlns:a16="http://schemas.microsoft.com/office/drawing/2014/main" id="{2309E973-B9D7-493B-AC66-0B177BCC7179}"/>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2" name="文本框 31">
                  <a:extLst>
                    <a:ext uri="{FF2B5EF4-FFF2-40B4-BE49-F238E27FC236}">
                      <a16:creationId xmlns:a16="http://schemas.microsoft.com/office/drawing/2014/main" id="{80A028AF-A10A-426F-A6B9-809723A1A043}"/>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11" name="组合 10">
                <a:extLst>
                  <a:ext uri="{FF2B5EF4-FFF2-40B4-BE49-F238E27FC236}">
                    <a16:creationId xmlns:a16="http://schemas.microsoft.com/office/drawing/2014/main" id="{85D7E1AA-6E79-4574-8510-57029C63B381}"/>
                  </a:ext>
                </a:extLst>
              </p:cNvPr>
              <p:cNvGrpSpPr/>
              <p:nvPr/>
            </p:nvGrpSpPr>
            <p:grpSpPr>
              <a:xfrm>
                <a:off x="8755952" y="4119153"/>
                <a:ext cx="530087" cy="530087"/>
                <a:chOff x="5950226" y="3617843"/>
                <a:chExt cx="530087" cy="530087"/>
              </a:xfrm>
            </p:grpSpPr>
            <p:sp>
              <p:nvSpPr>
                <p:cNvPr id="29" name="椭圆 28">
                  <a:extLst>
                    <a:ext uri="{FF2B5EF4-FFF2-40B4-BE49-F238E27FC236}">
                      <a16:creationId xmlns:a16="http://schemas.microsoft.com/office/drawing/2014/main" id="{03551CBA-7AE2-458A-840D-6F929605EB44}"/>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0" name="文本框 29">
                  <a:extLst>
                    <a:ext uri="{FF2B5EF4-FFF2-40B4-BE49-F238E27FC236}">
                      <a16:creationId xmlns:a16="http://schemas.microsoft.com/office/drawing/2014/main" id="{C0F5339B-7B99-4FE9-B42B-7C571BA1F813}"/>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12" name="组合 11">
                <a:extLst>
                  <a:ext uri="{FF2B5EF4-FFF2-40B4-BE49-F238E27FC236}">
                    <a16:creationId xmlns:a16="http://schemas.microsoft.com/office/drawing/2014/main" id="{57F7B182-ACFD-4995-80E3-3A2A99E0865C}"/>
                  </a:ext>
                </a:extLst>
              </p:cNvPr>
              <p:cNvGrpSpPr/>
              <p:nvPr/>
            </p:nvGrpSpPr>
            <p:grpSpPr>
              <a:xfrm>
                <a:off x="9552325" y="3541934"/>
                <a:ext cx="530087" cy="530087"/>
                <a:chOff x="5950226" y="3617843"/>
                <a:chExt cx="530087" cy="530087"/>
              </a:xfrm>
            </p:grpSpPr>
            <p:sp>
              <p:nvSpPr>
                <p:cNvPr id="27" name="椭圆 26">
                  <a:extLst>
                    <a:ext uri="{FF2B5EF4-FFF2-40B4-BE49-F238E27FC236}">
                      <a16:creationId xmlns:a16="http://schemas.microsoft.com/office/drawing/2014/main" id="{EDC1A5A1-B0D2-44CC-B510-B698329E3A44}"/>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8" name="文本框 27">
                  <a:extLst>
                    <a:ext uri="{FF2B5EF4-FFF2-40B4-BE49-F238E27FC236}">
                      <a16:creationId xmlns:a16="http://schemas.microsoft.com/office/drawing/2014/main" id="{87815387-E7ED-4355-9B5E-B350E30A584F}"/>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13" name="组合 12">
                <a:extLst>
                  <a:ext uri="{FF2B5EF4-FFF2-40B4-BE49-F238E27FC236}">
                    <a16:creationId xmlns:a16="http://schemas.microsoft.com/office/drawing/2014/main" id="{754810E1-773F-452C-8A32-47BD7F3261A1}"/>
                  </a:ext>
                </a:extLst>
              </p:cNvPr>
              <p:cNvGrpSpPr/>
              <p:nvPr/>
            </p:nvGrpSpPr>
            <p:grpSpPr>
              <a:xfrm>
                <a:off x="7959579" y="3541934"/>
                <a:ext cx="530087" cy="530087"/>
                <a:chOff x="5950226" y="3617843"/>
                <a:chExt cx="530087" cy="530087"/>
              </a:xfrm>
            </p:grpSpPr>
            <p:sp>
              <p:nvSpPr>
                <p:cNvPr id="25" name="椭圆 24">
                  <a:extLst>
                    <a:ext uri="{FF2B5EF4-FFF2-40B4-BE49-F238E27FC236}">
                      <a16:creationId xmlns:a16="http://schemas.microsoft.com/office/drawing/2014/main" id="{16BDE152-3378-462C-9C2C-6A5041E9CCAE}"/>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6" name="文本框 25">
                  <a:extLst>
                    <a:ext uri="{FF2B5EF4-FFF2-40B4-BE49-F238E27FC236}">
                      <a16:creationId xmlns:a16="http://schemas.microsoft.com/office/drawing/2014/main" id="{DA116050-A635-4EE6-9AB9-718C33912831}"/>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14" name="组合 13">
                <a:extLst>
                  <a:ext uri="{FF2B5EF4-FFF2-40B4-BE49-F238E27FC236}">
                    <a16:creationId xmlns:a16="http://schemas.microsoft.com/office/drawing/2014/main" id="{876F8A15-F768-43F5-96F1-204A2312080A}"/>
                  </a:ext>
                </a:extLst>
              </p:cNvPr>
              <p:cNvGrpSpPr/>
              <p:nvPr/>
            </p:nvGrpSpPr>
            <p:grpSpPr>
              <a:xfrm>
                <a:off x="8225863" y="5955253"/>
                <a:ext cx="530087" cy="530087"/>
                <a:chOff x="5950226" y="3617843"/>
                <a:chExt cx="530087" cy="530087"/>
              </a:xfrm>
            </p:grpSpPr>
            <p:sp>
              <p:nvSpPr>
                <p:cNvPr id="23" name="椭圆 22">
                  <a:extLst>
                    <a:ext uri="{FF2B5EF4-FFF2-40B4-BE49-F238E27FC236}">
                      <a16:creationId xmlns:a16="http://schemas.microsoft.com/office/drawing/2014/main" id="{AC7AB71D-DC32-4DE3-9AFC-408B522077C8}"/>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 name="文本框 23">
                  <a:extLst>
                    <a:ext uri="{FF2B5EF4-FFF2-40B4-BE49-F238E27FC236}">
                      <a16:creationId xmlns:a16="http://schemas.microsoft.com/office/drawing/2014/main" id="{38121807-C992-4FE3-B5B5-8FDDB7A99A66}"/>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15" name="直接箭头连接符 14">
                <a:extLst>
                  <a:ext uri="{FF2B5EF4-FFF2-40B4-BE49-F238E27FC236}">
                    <a16:creationId xmlns:a16="http://schemas.microsoft.com/office/drawing/2014/main" id="{935C8D06-5536-42D1-8B76-8F5D8F6A3C99}"/>
                  </a:ext>
                </a:extLst>
              </p:cNvPr>
              <p:cNvCxnSpPr>
                <a:stCxn id="37" idx="4"/>
                <a:endCxn id="25" idx="0"/>
              </p:cNvCxnSpPr>
              <p:nvPr/>
            </p:nvCxnSpPr>
            <p:spPr>
              <a:xfrm flipH="1">
                <a:off x="8224623" y="3125225"/>
                <a:ext cx="2" cy="4167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直接箭头连接符 15">
                <a:extLst>
                  <a:ext uri="{FF2B5EF4-FFF2-40B4-BE49-F238E27FC236}">
                    <a16:creationId xmlns:a16="http://schemas.microsoft.com/office/drawing/2014/main" id="{A0359E25-E500-4D22-8FC0-FAFBF3CEF832}"/>
                  </a:ext>
                </a:extLst>
              </p:cNvPr>
              <p:cNvCxnSpPr>
                <a:stCxn id="25" idx="5"/>
                <a:endCxn id="29"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7E430E8-624B-4088-8226-3D42035BDC50}"/>
                  </a:ext>
                </a:extLst>
              </p:cNvPr>
              <p:cNvCxnSpPr>
                <a:stCxn id="27" idx="3"/>
                <a:endCxn id="29"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B7692C1-7160-4FDD-889B-26D8911EC943}"/>
                  </a:ext>
                </a:extLst>
              </p:cNvPr>
              <p:cNvCxnSpPr>
                <a:stCxn id="27" idx="5"/>
                <a:endCxn id="33"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F88018D-5002-49D3-991D-AF6EF4CE342B}"/>
                  </a:ext>
                </a:extLst>
              </p:cNvPr>
              <p:cNvCxnSpPr>
                <a:endCxn id="35"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AED4FF1-98BE-40C0-95CF-B0F6C5E4D0BE}"/>
                  </a:ext>
                </a:extLst>
              </p:cNvPr>
              <p:cNvCxnSpPr>
                <a:endCxn id="23"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E1A8C17-2F43-419F-94B5-C2A23FB2EA57}"/>
                  </a:ext>
                </a:extLst>
              </p:cNvPr>
              <p:cNvCxnSpPr>
                <a:cxnSpLocks/>
                <a:stCxn id="29" idx="3"/>
                <a:endCxn id="23"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01F2AD4-F0CC-4ACA-B9EB-42BF4A4DB9C5}"/>
                  </a:ext>
                </a:extLst>
              </p:cNvPr>
              <p:cNvCxnSpPr>
                <a:stCxn id="33" idx="3"/>
                <a:endCxn id="35"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39" name="矩形: 圆角 38">
            <a:extLst>
              <a:ext uri="{FF2B5EF4-FFF2-40B4-BE49-F238E27FC236}">
                <a16:creationId xmlns:a16="http://schemas.microsoft.com/office/drawing/2014/main" id="{7B6B9F14-35D7-474B-98DE-679CEC0B2689}"/>
              </a:ext>
            </a:extLst>
          </p:cNvPr>
          <p:cNvSpPr/>
          <p:nvPr/>
        </p:nvSpPr>
        <p:spPr>
          <a:xfrm>
            <a:off x="690917" y="3537050"/>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1:C,D</a:t>
            </a:r>
            <a:endParaRPr lang="zh-CN" altLang="en-US" sz="2400" dirty="0"/>
          </a:p>
        </p:txBody>
      </p:sp>
      <p:sp>
        <p:nvSpPr>
          <p:cNvPr id="40" name="矩形: 圆角 39">
            <a:extLst>
              <a:ext uri="{FF2B5EF4-FFF2-40B4-BE49-F238E27FC236}">
                <a16:creationId xmlns:a16="http://schemas.microsoft.com/office/drawing/2014/main" id="{F2F1452C-2EE7-49B0-9615-9F7C71D9501B}"/>
              </a:ext>
            </a:extLst>
          </p:cNvPr>
          <p:cNvSpPr/>
          <p:nvPr/>
        </p:nvSpPr>
        <p:spPr>
          <a:xfrm>
            <a:off x="2892986" y="4688986"/>
            <a:ext cx="1883019"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5:H,G,J</a:t>
            </a:r>
            <a:endParaRPr lang="zh-CN" altLang="en-US" sz="2400" dirty="0"/>
          </a:p>
        </p:txBody>
      </p:sp>
      <p:sp>
        <p:nvSpPr>
          <p:cNvPr id="41" name="矩形: 圆角 40">
            <a:extLst>
              <a:ext uri="{FF2B5EF4-FFF2-40B4-BE49-F238E27FC236}">
                <a16:creationId xmlns:a16="http://schemas.microsoft.com/office/drawing/2014/main" id="{E13BDA5D-9BBC-44D1-8B85-EDE691588E37}"/>
              </a:ext>
            </a:extLst>
          </p:cNvPr>
          <p:cNvSpPr/>
          <p:nvPr/>
        </p:nvSpPr>
        <p:spPr>
          <a:xfrm>
            <a:off x="5361871" y="4703614"/>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4:G,J,S,L</a:t>
            </a:r>
            <a:endParaRPr lang="zh-CN" altLang="en-US" sz="2400" dirty="0"/>
          </a:p>
        </p:txBody>
      </p:sp>
      <p:sp>
        <p:nvSpPr>
          <p:cNvPr id="42" name="矩形: 圆角 41">
            <a:extLst>
              <a:ext uri="{FF2B5EF4-FFF2-40B4-BE49-F238E27FC236}">
                <a16:creationId xmlns:a16="http://schemas.microsoft.com/office/drawing/2014/main" id="{AF3D094D-6A6D-4BB4-BCB9-EC2E9F05C137}"/>
              </a:ext>
            </a:extLst>
          </p:cNvPr>
          <p:cNvSpPr/>
          <p:nvPr/>
        </p:nvSpPr>
        <p:spPr>
          <a:xfrm>
            <a:off x="5361871" y="3536009"/>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3:G,S,I</a:t>
            </a:r>
            <a:endParaRPr lang="zh-CN" altLang="en-US" sz="2400" dirty="0"/>
          </a:p>
        </p:txBody>
      </p:sp>
      <p:sp>
        <p:nvSpPr>
          <p:cNvPr id="43" name="矩形: 圆角 42">
            <a:extLst>
              <a:ext uri="{FF2B5EF4-FFF2-40B4-BE49-F238E27FC236}">
                <a16:creationId xmlns:a16="http://schemas.microsoft.com/office/drawing/2014/main" id="{F59DF824-7AF0-4D3A-931A-7F9167D1B7D7}"/>
              </a:ext>
            </a:extLst>
          </p:cNvPr>
          <p:cNvSpPr/>
          <p:nvPr/>
        </p:nvSpPr>
        <p:spPr>
          <a:xfrm>
            <a:off x="3026394" y="3538335"/>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2:G,I,D</a:t>
            </a:r>
            <a:endParaRPr lang="zh-CN" altLang="en-US" sz="2400" dirty="0"/>
          </a:p>
        </p:txBody>
      </p:sp>
      <p:cxnSp>
        <p:nvCxnSpPr>
          <p:cNvPr id="45" name="直接连接符 44">
            <a:extLst>
              <a:ext uri="{FF2B5EF4-FFF2-40B4-BE49-F238E27FC236}">
                <a16:creationId xmlns:a16="http://schemas.microsoft.com/office/drawing/2014/main" id="{5050A722-6927-4417-B0A6-433226286172}"/>
              </a:ext>
            </a:extLst>
          </p:cNvPr>
          <p:cNvCxnSpPr>
            <a:stCxn id="39" idx="3"/>
            <a:endCxn id="43" idx="1"/>
          </p:cNvCxnSpPr>
          <p:nvPr/>
        </p:nvCxnSpPr>
        <p:spPr>
          <a:xfrm>
            <a:off x="2478753" y="3785526"/>
            <a:ext cx="547641" cy="1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C7999DF-79EE-4592-8922-F37F7A32ADDD}"/>
              </a:ext>
            </a:extLst>
          </p:cNvPr>
          <p:cNvCxnSpPr>
            <a:cxnSpLocks/>
            <a:stCxn id="43" idx="3"/>
            <a:endCxn id="42" idx="1"/>
          </p:cNvCxnSpPr>
          <p:nvPr/>
        </p:nvCxnSpPr>
        <p:spPr>
          <a:xfrm flipV="1">
            <a:off x="4814230" y="3784485"/>
            <a:ext cx="547641" cy="2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5E43F7F-8988-4E97-9332-9EBE58B406B2}"/>
              </a:ext>
            </a:extLst>
          </p:cNvPr>
          <p:cNvCxnSpPr>
            <a:stCxn id="42" idx="2"/>
            <a:endCxn id="41" idx="0"/>
          </p:cNvCxnSpPr>
          <p:nvPr/>
        </p:nvCxnSpPr>
        <p:spPr>
          <a:xfrm>
            <a:off x="6255789" y="4032961"/>
            <a:ext cx="0" cy="67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D7BCAD0-1E36-40FE-B387-ECC3C5EEDA15}"/>
              </a:ext>
            </a:extLst>
          </p:cNvPr>
          <p:cNvCxnSpPr>
            <a:cxnSpLocks/>
            <a:stCxn id="41" idx="1"/>
            <a:endCxn id="40" idx="3"/>
          </p:cNvCxnSpPr>
          <p:nvPr/>
        </p:nvCxnSpPr>
        <p:spPr>
          <a:xfrm flipH="1" flipV="1">
            <a:off x="4776005" y="4937462"/>
            <a:ext cx="585866" cy="14628"/>
          </a:xfrm>
          <a:prstGeom prst="line">
            <a:avLst/>
          </a:prstGeom>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ADC7C4B2-AE40-4DA5-AC84-A5320ABE6894}"/>
              </a:ext>
            </a:extLst>
          </p:cNvPr>
          <p:cNvSpPr txBox="1"/>
          <p:nvPr/>
        </p:nvSpPr>
        <p:spPr>
          <a:xfrm>
            <a:off x="2568331" y="3379258"/>
            <a:ext cx="269794" cy="461665"/>
          </a:xfrm>
          <a:prstGeom prst="rect">
            <a:avLst/>
          </a:prstGeom>
          <a:noFill/>
        </p:spPr>
        <p:txBody>
          <a:bodyPr wrap="square" rtlCol="0">
            <a:spAutoFit/>
          </a:bodyPr>
          <a:lstStyle/>
          <a:p>
            <a:r>
              <a:rPr lang="en-US" altLang="zh-CN" sz="2400" dirty="0"/>
              <a:t>D</a:t>
            </a:r>
            <a:endParaRPr lang="zh-CN" altLang="en-US" sz="2400" dirty="0"/>
          </a:p>
        </p:txBody>
      </p:sp>
      <p:sp>
        <p:nvSpPr>
          <p:cNvPr id="56" name="文本框 55">
            <a:extLst>
              <a:ext uri="{FF2B5EF4-FFF2-40B4-BE49-F238E27FC236}">
                <a16:creationId xmlns:a16="http://schemas.microsoft.com/office/drawing/2014/main" id="{EDAF6B35-6BBC-445A-A159-16C14CF57AEE}"/>
              </a:ext>
            </a:extLst>
          </p:cNvPr>
          <p:cNvSpPr txBox="1"/>
          <p:nvPr/>
        </p:nvSpPr>
        <p:spPr>
          <a:xfrm>
            <a:off x="4829897" y="3379257"/>
            <a:ext cx="530086" cy="461665"/>
          </a:xfrm>
          <a:prstGeom prst="rect">
            <a:avLst/>
          </a:prstGeom>
          <a:noFill/>
        </p:spPr>
        <p:txBody>
          <a:bodyPr wrap="square" rtlCol="0">
            <a:spAutoFit/>
          </a:bodyPr>
          <a:lstStyle/>
          <a:p>
            <a:r>
              <a:rPr lang="en-US" altLang="zh-CN" sz="2400" dirty="0"/>
              <a:t>GI</a:t>
            </a:r>
            <a:endParaRPr lang="zh-CN" altLang="en-US" sz="2400" dirty="0"/>
          </a:p>
        </p:txBody>
      </p:sp>
      <p:sp>
        <p:nvSpPr>
          <p:cNvPr id="57" name="文本框 56">
            <a:extLst>
              <a:ext uri="{FF2B5EF4-FFF2-40B4-BE49-F238E27FC236}">
                <a16:creationId xmlns:a16="http://schemas.microsoft.com/office/drawing/2014/main" id="{E76B21BC-A3FC-45C0-9A48-3A67E367FD08}"/>
              </a:ext>
            </a:extLst>
          </p:cNvPr>
          <p:cNvSpPr txBox="1"/>
          <p:nvPr/>
        </p:nvSpPr>
        <p:spPr>
          <a:xfrm>
            <a:off x="6398013" y="4193305"/>
            <a:ext cx="619167" cy="461665"/>
          </a:xfrm>
          <a:prstGeom prst="rect">
            <a:avLst/>
          </a:prstGeom>
          <a:noFill/>
        </p:spPr>
        <p:txBody>
          <a:bodyPr wrap="square" rtlCol="0">
            <a:spAutoFit/>
          </a:bodyPr>
          <a:lstStyle/>
          <a:p>
            <a:r>
              <a:rPr lang="en-US" altLang="zh-CN" sz="2400" dirty="0"/>
              <a:t>GS</a:t>
            </a:r>
            <a:endParaRPr lang="zh-CN" altLang="en-US" sz="2400" dirty="0"/>
          </a:p>
        </p:txBody>
      </p:sp>
      <p:sp>
        <p:nvSpPr>
          <p:cNvPr id="58" name="文本框 57">
            <a:extLst>
              <a:ext uri="{FF2B5EF4-FFF2-40B4-BE49-F238E27FC236}">
                <a16:creationId xmlns:a16="http://schemas.microsoft.com/office/drawing/2014/main" id="{00EB9955-91E6-464A-B8C5-0D57A6032931}"/>
              </a:ext>
            </a:extLst>
          </p:cNvPr>
          <p:cNvSpPr txBox="1"/>
          <p:nvPr/>
        </p:nvSpPr>
        <p:spPr>
          <a:xfrm>
            <a:off x="4807241" y="4495189"/>
            <a:ext cx="619167" cy="461665"/>
          </a:xfrm>
          <a:prstGeom prst="rect">
            <a:avLst/>
          </a:prstGeom>
          <a:noFill/>
        </p:spPr>
        <p:txBody>
          <a:bodyPr wrap="square" rtlCol="0">
            <a:spAutoFit/>
          </a:bodyPr>
          <a:lstStyle/>
          <a:p>
            <a:r>
              <a:rPr lang="en-US" altLang="zh-CN" sz="2400" dirty="0"/>
              <a:t>GJ</a:t>
            </a:r>
            <a:endParaRPr lang="zh-CN" altLang="en-US" sz="2400" dirty="0"/>
          </a:p>
        </p:txBody>
      </p:sp>
      <mc:AlternateContent xmlns:mc="http://schemas.openxmlformats.org/markup-compatibility/2006" xmlns:a14="http://schemas.microsoft.com/office/drawing/2010/main">
        <mc:Choice Requires="a14">
          <p:sp>
            <p:nvSpPr>
              <p:cNvPr id="61" name="对话气泡: 圆角矩形 60">
                <a:extLst>
                  <a:ext uri="{FF2B5EF4-FFF2-40B4-BE49-F238E27FC236}">
                    <a16:creationId xmlns:a16="http://schemas.microsoft.com/office/drawing/2014/main" id="{338B215E-FA29-44A4-8240-16019532D11E}"/>
                  </a:ext>
                </a:extLst>
              </p:cNvPr>
              <p:cNvSpPr/>
              <p:nvPr/>
            </p:nvSpPr>
            <p:spPr>
              <a:xfrm>
                <a:off x="1706861" y="2377491"/>
                <a:ext cx="1131264" cy="902174"/>
              </a:xfrm>
              <a:prstGeom prst="wedgeRoundRectCallout">
                <a:avLst>
                  <a:gd name="adj1" fmla="val 33947"/>
                  <a:gd name="adj2" fmla="val 8121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1</m:t>
                          </m:r>
                          <m:r>
                            <a:rPr lang="en-US" altLang="zh-CN" b="0" i="1" smtClean="0">
                              <a:solidFill>
                                <a:schemeClr val="tx1"/>
                              </a:solidFill>
                              <a:latin typeface="Cambria Math" panose="02040503050406030204" pitchFamily="18" charset="0"/>
                              <a:ea typeface="Cambria Math" panose="02040503050406030204" pitchFamily="18" charset="0"/>
                            </a:rPr>
                            <m:t>→2</m:t>
                          </m:r>
                        </m:sub>
                      </m:sSub>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𝐷</m:t>
                          </m:r>
                        </m:e>
                      </m:d>
                      <m:r>
                        <a:rPr lang="en-US" altLang="zh-CN" i="1">
                          <a:solidFill>
                            <a:schemeClr val="tx1"/>
                          </a:solidFill>
                          <a:latin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rPr>
                          </m:ctrlPr>
                        </m:naryPr>
                        <m:sub>
                          <m:r>
                            <m:rPr>
                              <m:brk m:alnAt="9"/>
                            </m:rPr>
                            <a:rPr lang="en-US" altLang="zh-CN" b="0" i="1" smtClean="0">
                              <a:solidFill>
                                <a:schemeClr val="tx1"/>
                              </a:solidFill>
                              <a:latin typeface="Cambria Math" panose="02040503050406030204" pitchFamily="18" charset="0"/>
                            </a:rPr>
                            <m:t>𝐶</m:t>
                          </m:r>
                        </m:sub>
                        <m:sup/>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1</m:t>
                              </m:r>
                            </m:sub>
                          </m:sSub>
                        </m:e>
                      </m:nary>
                    </m:oMath>
                  </m:oMathPara>
                </a14:m>
                <a:endParaRPr lang="zh-CN" altLang="en-US" dirty="0"/>
              </a:p>
            </p:txBody>
          </p:sp>
        </mc:Choice>
        <mc:Fallback xmlns="">
          <p:sp>
            <p:nvSpPr>
              <p:cNvPr id="61" name="对话气泡: 圆角矩形 60">
                <a:extLst>
                  <a:ext uri="{FF2B5EF4-FFF2-40B4-BE49-F238E27FC236}">
                    <a16:creationId xmlns:a16="http://schemas.microsoft.com/office/drawing/2014/main" id="{338B215E-FA29-44A4-8240-16019532D11E}"/>
                  </a:ext>
                </a:extLst>
              </p:cNvPr>
              <p:cNvSpPr>
                <a:spLocks noRot="1" noChangeAspect="1" noMove="1" noResize="1" noEditPoints="1" noAdjustHandles="1" noChangeArrowheads="1" noChangeShapeType="1" noTextEdit="1"/>
              </p:cNvSpPr>
              <p:nvPr/>
            </p:nvSpPr>
            <p:spPr>
              <a:xfrm>
                <a:off x="1706861" y="2377491"/>
                <a:ext cx="1131264" cy="902174"/>
              </a:xfrm>
              <a:prstGeom prst="wedgeRoundRectCallout">
                <a:avLst>
                  <a:gd name="adj1" fmla="val 33947"/>
                  <a:gd name="adj2" fmla="val 81212"/>
                  <a:gd name="adj3" fmla="val 16667"/>
                </a:avLst>
              </a:prstGeom>
              <a:blipFill>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对话气泡: 圆角矩形 61">
                <a:extLst>
                  <a:ext uri="{FF2B5EF4-FFF2-40B4-BE49-F238E27FC236}">
                    <a16:creationId xmlns:a16="http://schemas.microsoft.com/office/drawing/2014/main" id="{FA38AEBA-C7B7-431E-941D-9B154ABE8A4D}"/>
                  </a:ext>
                </a:extLst>
              </p:cNvPr>
              <p:cNvSpPr/>
              <p:nvPr/>
            </p:nvSpPr>
            <p:spPr>
              <a:xfrm>
                <a:off x="3153406" y="2254567"/>
                <a:ext cx="1948668" cy="902174"/>
              </a:xfrm>
              <a:prstGeom prst="wedgeRoundRectCallout">
                <a:avLst>
                  <a:gd name="adj1" fmla="val 37302"/>
                  <a:gd name="adj2" fmla="val 9368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ea typeface="Cambria Math" panose="02040503050406030204" pitchFamily="18" charset="0"/>
                            </a:rPr>
                            <m:t>→3</m:t>
                          </m:r>
                        </m:sub>
                      </m:sSub>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𝐺</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𝐼</m:t>
                          </m:r>
                        </m:e>
                      </m:d>
                      <m:r>
                        <a:rPr lang="en-US" altLang="zh-CN" i="1">
                          <a:solidFill>
                            <a:schemeClr val="tx1"/>
                          </a:solidFill>
                          <a:latin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rPr>
                          </m:ctrlPr>
                        </m:naryPr>
                        <m:sub>
                          <m:r>
                            <a:rPr lang="en-US" altLang="zh-CN" b="0" i="1" smtClean="0">
                              <a:solidFill>
                                <a:schemeClr val="tx1"/>
                              </a:solidFill>
                              <a:latin typeface="Cambria Math" panose="02040503050406030204" pitchFamily="18" charset="0"/>
                            </a:rPr>
                            <m:t>𝐷</m:t>
                          </m:r>
                        </m:sub>
                        <m:sup/>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2</m:t>
                              </m:r>
                            </m:sub>
                          </m:sSub>
                          <m:r>
                            <a:rPr lang="en-US" altLang="zh-CN" i="1" smtClean="0">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𝛿</m:t>
                              </m:r>
                            </m:e>
                            <m:sub>
                              <m:r>
                                <a:rPr lang="en-US" altLang="zh-CN" i="1">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ea typeface="Cambria Math" panose="02040503050406030204" pitchFamily="18" charset="0"/>
                                </a:rPr>
                                <m:t>→2</m:t>
                              </m:r>
                            </m:sub>
                          </m:sSub>
                        </m:e>
                      </m:nary>
                    </m:oMath>
                  </m:oMathPara>
                </a14:m>
                <a:endParaRPr lang="zh-CN" altLang="en-US" dirty="0"/>
              </a:p>
            </p:txBody>
          </p:sp>
        </mc:Choice>
        <mc:Fallback xmlns="">
          <p:sp>
            <p:nvSpPr>
              <p:cNvPr id="62" name="对话气泡: 圆角矩形 61">
                <a:extLst>
                  <a:ext uri="{FF2B5EF4-FFF2-40B4-BE49-F238E27FC236}">
                    <a16:creationId xmlns:a16="http://schemas.microsoft.com/office/drawing/2014/main" id="{FA38AEBA-C7B7-431E-941D-9B154ABE8A4D}"/>
                  </a:ext>
                </a:extLst>
              </p:cNvPr>
              <p:cNvSpPr>
                <a:spLocks noRot="1" noChangeAspect="1" noMove="1" noResize="1" noEditPoints="1" noAdjustHandles="1" noChangeArrowheads="1" noChangeShapeType="1" noTextEdit="1"/>
              </p:cNvSpPr>
              <p:nvPr/>
            </p:nvSpPr>
            <p:spPr>
              <a:xfrm>
                <a:off x="3153406" y="2254567"/>
                <a:ext cx="1948668" cy="902174"/>
              </a:xfrm>
              <a:prstGeom prst="wedgeRoundRectCallout">
                <a:avLst>
                  <a:gd name="adj1" fmla="val 37302"/>
                  <a:gd name="adj2" fmla="val 93687"/>
                  <a:gd name="adj3" fmla="val 16667"/>
                </a:avLst>
              </a:prstGeom>
              <a:blipFill>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对话气泡: 圆角矩形 62">
                <a:extLst>
                  <a:ext uri="{FF2B5EF4-FFF2-40B4-BE49-F238E27FC236}">
                    <a16:creationId xmlns:a16="http://schemas.microsoft.com/office/drawing/2014/main" id="{4F4F90BA-AA8F-4808-ABB4-DA6EC68E3125}"/>
                  </a:ext>
                </a:extLst>
              </p:cNvPr>
              <p:cNvSpPr/>
              <p:nvPr/>
            </p:nvSpPr>
            <p:spPr>
              <a:xfrm>
                <a:off x="6790790" y="2666189"/>
                <a:ext cx="1948668" cy="902174"/>
              </a:xfrm>
              <a:prstGeom prst="wedgeRoundRectCallout">
                <a:avLst>
                  <a:gd name="adj1" fmla="val -65932"/>
                  <a:gd name="adj2" fmla="val 11863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3</m:t>
                          </m:r>
                          <m:r>
                            <a:rPr lang="en-US" altLang="zh-CN" b="0" i="1" smtClean="0">
                              <a:solidFill>
                                <a:schemeClr val="tx1"/>
                              </a:solidFill>
                              <a:latin typeface="Cambria Math" panose="02040503050406030204" pitchFamily="18" charset="0"/>
                              <a:ea typeface="Cambria Math" panose="02040503050406030204" pitchFamily="18" charset="0"/>
                            </a:rPr>
                            <m:t>→4</m:t>
                          </m:r>
                        </m:sub>
                      </m:sSub>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𝐺</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𝑆</m:t>
                          </m:r>
                        </m:e>
                      </m:d>
                      <m:r>
                        <a:rPr lang="en-US" altLang="zh-CN" i="1">
                          <a:solidFill>
                            <a:schemeClr val="tx1"/>
                          </a:solidFill>
                          <a:latin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rPr>
                          </m:ctrlPr>
                        </m:naryPr>
                        <m:sub>
                          <m:r>
                            <a:rPr lang="en-US" altLang="zh-CN" b="0" i="1" smtClean="0">
                              <a:solidFill>
                                <a:schemeClr val="tx1"/>
                              </a:solidFill>
                              <a:latin typeface="Cambria Math" panose="02040503050406030204" pitchFamily="18" charset="0"/>
                            </a:rPr>
                            <m:t>𝐼</m:t>
                          </m:r>
                        </m:sub>
                        <m:sup/>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3</m:t>
                              </m:r>
                            </m:sub>
                          </m:sSub>
                          <m:r>
                            <a:rPr lang="en-US" altLang="zh-CN" i="1" smtClean="0">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3</m:t>
                              </m:r>
                            </m:sub>
                          </m:sSub>
                        </m:e>
                      </m:nary>
                    </m:oMath>
                  </m:oMathPara>
                </a14:m>
                <a:endParaRPr lang="zh-CN" altLang="en-US" dirty="0"/>
              </a:p>
            </p:txBody>
          </p:sp>
        </mc:Choice>
        <mc:Fallback xmlns="">
          <p:sp>
            <p:nvSpPr>
              <p:cNvPr id="63" name="对话气泡: 圆角矩形 62">
                <a:extLst>
                  <a:ext uri="{FF2B5EF4-FFF2-40B4-BE49-F238E27FC236}">
                    <a16:creationId xmlns:a16="http://schemas.microsoft.com/office/drawing/2014/main" id="{4F4F90BA-AA8F-4808-ABB4-DA6EC68E3125}"/>
                  </a:ext>
                </a:extLst>
              </p:cNvPr>
              <p:cNvSpPr>
                <a:spLocks noRot="1" noChangeAspect="1" noMove="1" noResize="1" noEditPoints="1" noAdjustHandles="1" noChangeArrowheads="1" noChangeShapeType="1" noTextEdit="1"/>
              </p:cNvSpPr>
              <p:nvPr/>
            </p:nvSpPr>
            <p:spPr>
              <a:xfrm>
                <a:off x="6790790" y="2666189"/>
                <a:ext cx="1948668" cy="902174"/>
              </a:xfrm>
              <a:prstGeom prst="wedgeRoundRectCallout">
                <a:avLst>
                  <a:gd name="adj1" fmla="val -65932"/>
                  <a:gd name="adj2" fmla="val 118635"/>
                  <a:gd name="adj3" fmla="val 16667"/>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对话气泡: 圆角矩形 63">
                <a:extLst>
                  <a:ext uri="{FF2B5EF4-FFF2-40B4-BE49-F238E27FC236}">
                    <a16:creationId xmlns:a16="http://schemas.microsoft.com/office/drawing/2014/main" id="{28BCE991-7839-4A99-95B7-A51C140A658D}"/>
                  </a:ext>
                </a:extLst>
              </p:cNvPr>
              <p:cNvSpPr/>
              <p:nvPr/>
            </p:nvSpPr>
            <p:spPr>
              <a:xfrm>
                <a:off x="3834495" y="5414318"/>
                <a:ext cx="1383036" cy="902174"/>
              </a:xfrm>
              <a:prstGeom prst="wedgeRoundRectCallout">
                <a:avLst>
                  <a:gd name="adj1" fmla="val 37302"/>
                  <a:gd name="adj2" fmla="val -934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5</m:t>
                          </m:r>
                          <m:r>
                            <a:rPr lang="en-US" altLang="zh-CN" b="0" i="1" smtClean="0">
                              <a:solidFill>
                                <a:schemeClr val="tx1"/>
                              </a:solidFill>
                              <a:latin typeface="Cambria Math" panose="02040503050406030204" pitchFamily="18" charset="0"/>
                              <a:ea typeface="Cambria Math" panose="02040503050406030204" pitchFamily="18" charset="0"/>
                            </a:rPr>
                            <m:t>→4</m:t>
                          </m:r>
                        </m:sub>
                      </m:sSub>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𝐺</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𝐽</m:t>
                          </m:r>
                        </m:e>
                      </m:d>
                      <m:r>
                        <a:rPr lang="en-US" altLang="zh-CN" i="1">
                          <a:solidFill>
                            <a:schemeClr val="tx1"/>
                          </a:solidFill>
                          <a:latin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rPr>
                          </m:ctrlPr>
                        </m:naryPr>
                        <m:sub>
                          <m:r>
                            <m:rPr>
                              <m:brk m:alnAt="9"/>
                            </m:rPr>
                            <a:rPr lang="en-US" altLang="zh-CN" b="0" i="1" smtClean="0">
                              <a:solidFill>
                                <a:schemeClr val="tx1"/>
                              </a:solidFill>
                              <a:latin typeface="Cambria Math" panose="02040503050406030204" pitchFamily="18" charset="0"/>
                            </a:rPr>
                            <m:t>𝐻</m:t>
                          </m:r>
                        </m:sub>
                        <m:sup/>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5</m:t>
                              </m:r>
                            </m:sub>
                          </m:sSub>
                        </m:e>
                      </m:nary>
                    </m:oMath>
                  </m:oMathPara>
                </a14:m>
                <a:endParaRPr lang="zh-CN" altLang="en-US" dirty="0"/>
              </a:p>
            </p:txBody>
          </p:sp>
        </mc:Choice>
        <mc:Fallback xmlns="">
          <p:sp>
            <p:nvSpPr>
              <p:cNvPr id="64" name="对话气泡: 圆角矩形 63">
                <a:extLst>
                  <a:ext uri="{FF2B5EF4-FFF2-40B4-BE49-F238E27FC236}">
                    <a16:creationId xmlns:a16="http://schemas.microsoft.com/office/drawing/2014/main" id="{28BCE991-7839-4A99-95B7-A51C140A658D}"/>
                  </a:ext>
                </a:extLst>
              </p:cNvPr>
              <p:cNvSpPr>
                <a:spLocks noRot="1" noChangeAspect="1" noMove="1" noResize="1" noEditPoints="1" noAdjustHandles="1" noChangeArrowheads="1" noChangeShapeType="1" noTextEdit="1"/>
              </p:cNvSpPr>
              <p:nvPr/>
            </p:nvSpPr>
            <p:spPr>
              <a:xfrm>
                <a:off x="3834495" y="5414318"/>
                <a:ext cx="1383036" cy="902174"/>
              </a:xfrm>
              <a:prstGeom prst="wedgeRoundRectCallout">
                <a:avLst>
                  <a:gd name="adj1" fmla="val 37302"/>
                  <a:gd name="adj2" fmla="val -93431"/>
                  <a:gd name="adj3" fmla="val 16667"/>
                </a:avLst>
              </a:prstGeom>
              <a:blipFill>
                <a:blip r:embed="rId6"/>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对话气泡: 圆角矩形 64">
                <a:extLst>
                  <a:ext uri="{FF2B5EF4-FFF2-40B4-BE49-F238E27FC236}">
                    <a16:creationId xmlns:a16="http://schemas.microsoft.com/office/drawing/2014/main" id="{8B488009-985D-4A3E-A636-A415FD4324D3}"/>
                  </a:ext>
                </a:extLst>
              </p:cNvPr>
              <p:cNvSpPr/>
              <p:nvPr/>
            </p:nvSpPr>
            <p:spPr>
              <a:xfrm>
                <a:off x="7234422" y="4831449"/>
                <a:ext cx="1948668" cy="902174"/>
              </a:xfrm>
              <a:prstGeom prst="wedgeRoundRectCallout">
                <a:avLst>
                  <a:gd name="adj1" fmla="val -69542"/>
                  <a:gd name="adj2" fmla="val -8719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4</m:t>
                          </m:r>
                          <m:r>
                            <a:rPr lang="en-US" altLang="zh-CN" b="0" i="1" smtClean="0">
                              <a:solidFill>
                                <a:schemeClr val="tx1"/>
                              </a:solidFill>
                              <a:latin typeface="Cambria Math" panose="02040503050406030204" pitchFamily="18" charset="0"/>
                              <a:ea typeface="Cambria Math" panose="02040503050406030204" pitchFamily="18" charset="0"/>
                            </a:rPr>
                            <m:t>→3</m:t>
                          </m:r>
                        </m:sub>
                      </m:sSub>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𝐺</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𝑆</m:t>
                          </m:r>
                        </m:e>
                      </m:d>
                      <m:r>
                        <a:rPr lang="en-US" altLang="zh-CN" i="1">
                          <a:solidFill>
                            <a:schemeClr val="tx1"/>
                          </a:solidFill>
                          <a:latin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rPr>
                          </m:ctrlPr>
                        </m:naryPr>
                        <m:sub>
                          <m:r>
                            <m:rPr>
                              <m:brk m:alnAt="9"/>
                            </m:rPr>
                            <a:rPr lang="en-US" altLang="zh-CN" b="0" i="1" smtClean="0">
                              <a:solidFill>
                                <a:schemeClr val="tx1"/>
                              </a:solidFill>
                              <a:latin typeface="Cambria Math" panose="02040503050406030204" pitchFamily="18" charset="0"/>
                            </a:rPr>
                            <m:t>𝐽</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𝐿</m:t>
                          </m:r>
                        </m:sub>
                        <m:sup/>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4</m:t>
                              </m:r>
                            </m:sub>
                          </m:sSub>
                          <m:r>
                            <a:rPr lang="en-US" altLang="zh-CN" i="1" smtClean="0">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5</m:t>
                              </m:r>
                              <m: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4</m:t>
                              </m:r>
                            </m:sub>
                          </m:sSub>
                        </m:e>
                      </m:nary>
                    </m:oMath>
                  </m:oMathPara>
                </a14:m>
                <a:endParaRPr lang="zh-CN" altLang="en-US" dirty="0"/>
              </a:p>
            </p:txBody>
          </p:sp>
        </mc:Choice>
        <mc:Fallback xmlns="">
          <p:sp>
            <p:nvSpPr>
              <p:cNvPr id="65" name="对话气泡: 圆角矩形 64">
                <a:extLst>
                  <a:ext uri="{FF2B5EF4-FFF2-40B4-BE49-F238E27FC236}">
                    <a16:creationId xmlns:a16="http://schemas.microsoft.com/office/drawing/2014/main" id="{8B488009-985D-4A3E-A636-A415FD4324D3}"/>
                  </a:ext>
                </a:extLst>
              </p:cNvPr>
              <p:cNvSpPr>
                <a:spLocks noRot="1" noChangeAspect="1" noMove="1" noResize="1" noEditPoints="1" noAdjustHandles="1" noChangeArrowheads="1" noChangeShapeType="1" noTextEdit="1"/>
              </p:cNvSpPr>
              <p:nvPr/>
            </p:nvSpPr>
            <p:spPr>
              <a:xfrm>
                <a:off x="7234422" y="4831449"/>
                <a:ext cx="1948668" cy="902174"/>
              </a:xfrm>
              <a:prstGeom prst="wedgeRoundRectCallout">
                <a:avLst>
                  <a:gd name="adj1" fmla="val -69542"/>
                  <a:gd name="adj2" fmla="val -87194"/>
                  <a:gd name="adj3" fmla="val 16667"/>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对话气泡: 圆角矩形 65">
                <a:extLst>
                  <a:ext uri="{FF2B5EF4-FFF2-40B4-BE49-F238E27FC236}">
                    <a16:creationId xmlns:a16="http://schemas.microsoft.com/office/drawing/2014/main" id="{BDED6E8D-A4E0-409D-8203-2C180E7940B7}"/>
                  </a:ext>
                </a:extLst>
              </p:cNvPr>
              <p:cNvSpPr/>
              <p:nvPr/>
            </p:nvSpPr>
            <p:spPr>
              <a:xfrm>
                <a:off x="5426408" y="1661702"/>
                <a:ext cx="1948668" cy="902174"/>
              </a:xfrm>
              <a:prstGeom prst="wedgeRoundRectCallout">
                <a:avLst>
                  <a:gd name="adj1" fmla="val -70264"/>
                  <a:gd name="adj2" fmla="val 15605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3</m:t>
                          </m:r>
                          <m:r>
                            <a:rPr lang="en-US" altLang="zh-CN" b="0" i="1" smtClean="0">
                              <a:solidFill>
                                <a:schemeClr val="tx1"/>
                              </a:solidFill>
                              <a:latin typeface="Cambria Math" panose="02040503050406030204" pitchFamily="18" charset="0"/>
                              <a:ea typeface="Cambria Math" panose="02040503050406030204" pitchFamily="18" charset="0"/>
                            </a:rPr>
                            <m:t>→2</m:t>
                          </m:r>
                        </m:sub>
                      </m:sSub>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𝐺</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𝐼</m:t>
                          </m:r>
                        </m:e>
                      </m:d>
                      <m:r>
                        <a:rPr lang="en-US" altLang="zh-CN" i="1">
                          <a:solidFill>
                            <a:schemeClr val="tx1"/>
                          </a:solidFill>
                          <a:latin typeface="Cambria Math" panose="02040503050406030204" pitchFamily="18" charset="0"/>
                        </a:rPr>
                        <m:t>=</m:t>
                      </m:r>
                      <m:nary>
                        <m:naryPr>
                          <m:chr m:val="∑"/>
                          <m:limLoc m:val="subSup"/>
                          <m:supHide m:val="on"/>
                          <m:ctrlPr>
                            <a:rPr lang="en-US" altLang="zh-CN" i="1" smtClean="0">
                              <a:solidFill>
                                <a:schemeClr val="tx1"/>
                              </a:solidFill>
                              <a:latin typeface="Cambria Math" panose="02040503050406030204" pitchFamily="18" charset="0"/>
                            </a:rPr>
                          </m:ctrlPr>
                        </m:naryPr>
                        <m:sub>
                          <m:r>
                            <m:rPr>
                              <m:brk m:alnAt="9"/>
                            </m:rPr>
                            <a:rPr lang="en-US" altLang="zh-CN" b="0" i="1" smtClean="0">
                              <a:solidFill>
                                <a:schemeClr val="tx1"/>
                              </a:solidFill>
                              <a:latin typeface="Cambria Math" panose="02040503050406030204" pitchFamily="18" charset="0"/>
                            </a:rPr>
                            <m:t>𝑆</m:t>
                          </m:r>
                        </m:sub>
                        <m:sup/>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𝜑</m:t>
                              </m:r>
                            </m:e>
                            <m:sub>
                              <m:r>
                                <a:rPr lang="en-US" altLang="zh-CN" b="0" i="1" smtClean="0">
                                  <a:solidFill>
                                    <a:schemeClr val="tx1"/>
                                  </a:solidFill>
                                  <a:latin typeface="Cambria Math" panose="02040503050406030204" pitchFamily="18" charset="0"/>
                                </a:rPr>
                                <m:t>3</m:t>
                              </m:r>
                            </m:sub>
                          </m:sSub>
                          <m:r>
                            <a:rPr lang="en-US" altLang="zh-CN" i="1" smtClean="0">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4</m:t>
                              </m:r>
                              <m: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3</m:t>
                              </m:r>
                            </m:sub>
                          </m:sSub>
                        </m:e>
                      </m:nary>
                    </m:oMath>
                  </m:oMathPara>
                </a14:m>
                <a:endParaRPr lang="zh-CN" altLang="en-US" dirty="0"/>
              </a:p>
            </p:txBody>
          </p:sp>
        </mc:Choice>
        <mc:Fallback xmlns="">
          <p:sp>
            <p:nvSpPr>
              <p:cNvPr id="66" name="对话气泡: 圆角矩形 65">
                <a:extLst>
                  <a:ext uri="{FF2B5EF4-FFF2-40B4-BE49-F238E27FC236}">
                    <a16:creationId xmlns:a16="http://schemas.microsoft.com/office/drawing/2014/main" id="{BDED6E8D-A4E0-409D-8203-2C180E7940B7}"/>
                  </a:ext>
                </a:extLst>
              </p:cNvPr>
              <p:cNvSpPr>
                <a:spLocks noRot="1" noChangeAspect="1" noMove="1" noResize="1" noEditPoints="1" noAdjustHandles="1" noChangeArrowheads="1" noChangeShapeType="1" noTextEdit="1"/>
              </p:cNvSpPr>
              <p:nvPr/>
            </p:nvSpPr>
            <p:spPr>
              <a:xfrm>
                <a:off x="5426408" y="1661702"/>
                <a:ext cx="1948668" cy="902174"/>
              </a:xfrm>
              <a:prstGeom prst="wedgeRoundRectCallout">
                <a:avLst>
                  <a:gd name="adj1" fmla="val -70264"/>
                  <a:gd name="adj2" fmla="val 156058"/>
                  <a:gd name="adj3" fmla="val 16667"/>
                </a:avLst>
              </a:prstGeom>
              <a:blipFill>
                <a:blip r:embed="rId8"/>
                <a:stretch>
                  <a:fillRect/>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147249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p:cTn id="24" dur="500" fill="hold"/>
                                        <p:tgtEl>
                                          <p:spTgt spid="65"/>
                                        </p:tgtEl>
                                        <p:attrNameLst>
                                          <p:attrName>ppt_w</p:attrName>
                                        </p:attrNameLst>
                                      </p:cBhvr>
                                      <p:tavLst>
                                        <p:tav tm="0">
                                          <p:val>
                                            <p:fltVal val="0"/>
                                          </p:val>
                                        </p:tav>
                                        <p:tav tm="100000">
                                          <p:val>
                                            <p:strVal val="#ppt_w"/>
                                          </p:val>
                                        </p:tav>
                                      </p:tavLst>
                                    </p:anim>
                                    <p:anim calcmode="lin" valueType="num">
                                      <p:cBhvr>
                                        <p:cTn id="25" dur="500" fill="hold"/>
                                        <p:tgtEl>
                                          <p:spTgt spid="65"/>
                                        </p:tgtEl>
                                        <p:attrNameLst>
                                          <p:attrName>ppt_h</p:attrName>
                                        </p:attrNameLst>
                                      </p:cBhvr>
                                      <p:tavLst>
                                        <p:tav tm="0">
                                          <p:val>
                                            <p:fltVal val="0"/>
                                          </p:val>
                                        </p:tav>
                                        <p:tav tm="100000">
                                          <p:val>
                                            <p:strVal val="#ppt_h"/>
                                          </p:val>
                                        </p:tav>
                                      </p:tavLst>
                                    </p:anim>
                                    <p:animEffect transition="in" filter="fade">
                                      <p:cBhvr>
                                        <p:cTn id="26" dur="500"/>
                                        <p:tgtEl>
                                          <p:spTgt spid="6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ppt_w</p:attrName>
                                        </p:attrNameLst>
                                      </p:cBhvr>
                                      <p:tavLst>
                                        <p:tav tm="0">
                                          <p:val>
                                            <p:fltVal val="0"/>
                                          </p:val>
                                        </p:tav>
                                        <p:tav tm="100000">
                                          <p:val>
                                            <p:strVal val="#ppt_w"/>
                                          </p:val>
                                        </p:tav>
                                      </p:tavLst>
                                    </p:anim>
                                    <p:anim calcmode="lin" valueType="num">
                                      <p:cBhvr>
                                        <p:cTn id="30" dur="500" fill="hold"/>
                                        <p:tgtEl>
                                          <p:spTgt spid="64"/>
                                        </p:tgtEl>
                                        <p:attrNameLst>
                                          <p:attrName>ppt_h</p:attrName>
                                        </p:attrNameLst>
                                      </p:cBhvr>
                                      <p:tavLst>
                                        <p:tav tm="0">
                                          <p:val>
                                            <p:fltVal val="0"/>
                                          </p:val>
                                        </p:tav>
                                        <p:tav tm="100000">
                                          <p:val>
                                            <p:strVal val="#ppt_h"/>
                                          </p:val>
                                        </p:tav>
                                      </p:tavLst>
                                    </p:anim>
                                    <p:animEffect transition="in" filter="fade">
                                      <p:cBhvr>
                                        <p:cTn id="31" dur="500"/>
                                        <p:tgtEl>
                                          <p:spTgt spid="6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p:cTn id="34" dur="500" fill="hold"/>
                                        <p:tgtEl>
                                          <p:spTgt spid="66"/>
                                        </p:tgtEl>
                                        <p:attrNameLst>
                                          <p:attrName>ppt_w</p:attrName>
                                        </p:attrNameLst>
                                      </p:cBhvr>
                                      <p:tavLst>
                                        <p:tav tm="0">
                                          <p:val>
                                            <p:fltVal val="0"/>
                                          </p:val>
                                        </p:tav>
                                        <p:tav tm="100000">
                                          <p:val>
                                            <p:strVal val="#ppt_w"/>
                                          </p:val>
                                        </p:tav>
                                      </p:tavLst>
                                    </p:anim>
                                    <p:anim calcmode="lin" valueType="num">
                                      <p:cBhvr>
                                        <p:cTn id="35" dur="500" fill="hold"/>
                                        <p:tgtEl>
                                          <p:spTgt spid="66"/>
                                        </p:tgtEl>
                                        <p:attrNameLst>
                                          <p:attrName>ppt_h</p:attrName>
                                        </p:attrNameLst>
                                      </p:cBhvr>
                                      <p:tavLst>
                                        <p:tav tm="0">
                                          <p:val>
                                            <p:fltVal val="0"/>
                                          </p:val>
                                        </p:tav>
                                        <p:tav tm="100000">
                                          <p:val>
                                            <p:strVal val="#ppt_h"/>
                                          </p:val>
                                        </p:tav>
                                      </p:tavLst>
                                    </p:anim>
                                    <p:animEffect transition="in" filter="fade">
                                      <p:cBhvr>
                                        <p:cTn id="3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C52CE-C6D4-4986-8AF1-731121B6B397}"/>
              </a:ext>
            </a:extLst>
          </p:cNvPr>
          <p:cNvSpPr>
            <a:spLocks noGrp="1"/>
          </p:cNvSpPr>
          <p:nvPr>
            <p:ph type="title"/>
          </p:nvPr>
        </p:nvSpPr>
        <p:spPr/>
        <p:txBody>
          <a:bodyPr/>
          <a:lstStyle/>
          <a:p>
            <a:r>
              <a:rPr lang="zh-CN" altLang="en-US" dirty="0"/>
              <a:t>团树解决推断问题</a:t>
            </a:r>
          </a:p>
        </p:txBody>
      </p:sp>
      <p:sp>
        <p:nvSpPr>
          <p:cNvPr id="3" name="内容占位符 2">
            <a:extLst>
              <a:ext uri="{FF2B5EF4-FFF2-40B4-BE49-F238E27FC236}">
                <a16:creationId xmlns:a16="http://schemas.microsoft.com/office/drawing/2014/main" id="{A5D2F541-58FA-40A2-B4E0-D7DFC16B0E8A}"/>
              </a:ext>
            </a:extLst>
          </p:cNvPr>
          <p:cNvSpPr>
            <a:spLocks noGrp="1"/>
          </p:cNvSpPr>
          <p:nvPr>
            <p:ph idx="1"/>
          </p:nvPr>
        </p:nvSpPr>
        <p:spPr/>
        <p:txBody>
          <a:bodyPr/>
          <a:lstStyle/>
          <a:p>
            <a:r>
              <a:rPr lang="zh-CN" altLang="en-US" dirty="0"/>
              <a:t>在同一个团里的变量后验分布查询</a:t>
            </a:r>
            <a:endParaRPr lang="en-US" altLang="zh-CN" dirty="0"/>
          </a:p>
          <a:p>
            <a:pPr lvl="1"/>
            <a:r>
              <a:rPr lang="zh-CN" altLang="en-US" dirty="0"/>
              <a:t>包含这些变量的其它团的无关变量求和</a:t>
            </a:r>
            <a:endParaRPr lang="en-US" altLang="zh-CN" dirty="0"/>
          </a:p>
          <a:p>
            <a:r>
              <a:rPr lang="zh-CN" altLang="en-US" dirty="0"/>
              <a:t>引入新的证据变量</a:t>
            </a:r>
            <a:r>
              <a:rPr lang="en-US" altLang="zh-CN" dirty="0"/>
              <a:t>Z=z</a:t>
            </a:r>
            <a:r>
              <a:rPr lang="zh-CN" altLang="en-US" dirty="0"/>
              <a:t>后查询</a:t>
            </a:r>
            <a:r>
              <a:rPr lang="en-US" altLang="zh-CN" dirty="0"/>
              <a:t>X</a:t>
            </a:r>
          </a:p>
          <a:p>
            <a:pPr lvl="1"/>
            <a:r>
              <a:rPr lang="en-US" altLang="zh-CN" dirty="0"/>
              <a:t>X</a:t>
            </a:r>
            <a:r>
              <a:rPr lang="zh-CN" altLang="en-US" dirty="0"/>
              <a:t>和</a:t>
            </a:r>
            <a:r>
              <a:rPr lang="en-US" altLang="zh-CN" dirty="0"/>
              <a:t>Z</a:t>
            </a:r>
            <a:r>
              <a:rPr lang="zh-CN" altLang="en-US" dirty="0"/>
              <a:t>出现在同一个团中</a:t>
            </a:r>
            <a:endParaRPr lang="en-US" altLang="zh-CN" dirty="0"/>
          </a:p>
          <a:p>
            <a:pPr lvl="2"/>
            <a:r>
              <a:rPr lang="zh-CN" altLang="en-US" dirty="0"/>
              <a:t>把包含</a:t>
            </a:r>
            <a:r>
              <a:rPr lang="en-US" altLang="zh-CN" dirty="0"/>
              <a:t>X</a:t>
            </a:r>
            <a:r>
              <a:rPr lang="zh-CN" altLang="en-US" dirty="0"/>
              <a:t>和</a:t>
            </a:r>
            <a:r>
              <a:rPr lang="en-US" altLang="zh-CN" dirty="0"/>
              <a:t>Z</a:t>
            </a:r>
            <a:r>
              <a:rPr lang="zh-CN" altLang="en-US" dirty="0"/>
              <a:t>的团乘以指示函数</a:t>
            </a:r>
            <a:r>
              <a:rPr lang="en-US" altLang="zh-CN" dirty="0"/>
              <a:t>1(Z=z)</a:t>
            </a:r>
          </a:p>
          <a:p>
            <a:pPr lvl="2"/>
            <a:r>
              <a:rPr lang="zh-CN" altLang="en-US" dirty="0"/>
              <a:t>加和无关变量并重归一化</a:t>
            </a:r>
            <a:endParaRPr lang="en-US" altLang="zh-CN" dirty="0"/>
          </a:p>
          <a:p>
            <a:pPr lvl="1"/>
            <a:r>
              <a:rPr lang="en-US" altLang="zh-CN" dirty="0"/>
              <a:t>X</a:t>
            </a:r>
            <a:r>
              <a:rPr lang="zh-CN" altLang="en-US" dirty="0"/>
              <a:t>和</a:t>
            </a:r>
            <a:r>
              <a:rPr lang="en-US" altLang="zh-CN" dirty="0"/>
              <a:t>Z</a:t>
            </a:r>
            <a:r>
              <a:rPr lang="zh-CN" altLang="en-US" dirty="0"/>
              <a:t>不出现在同一个团中</a:t>
            </a:r>
            <a:endParaRPr lang="en-US" altLang="zh-CN" dirty="0"/>
          </a:p>
          <a:p>
            <a:pPr lvl="2"/>
            <a:r>
              <a:rPr lang="zh-CN" altLang="en-US" dirty="0"/>
              <a:t>把包含</a:t>
            </a:r>
            <a:r>
              <a:rPr lang="en-US" altLang="zh-CN" dirty="0"/>
              <a:t>Z</a:t>
            </a:r>
            <a:r>
              <a:rPr lang="zh-CN" altLang="en-US" dirty="0"/>
              <a:t>变量的团乘以指示函数</a:t>
            </a:r>
            <a:r>
              <a:rPr lang="en-US" altLang="zh-CN" dirty="0"/>
              <a:t>1(Z=z)</a:t>
            </a:r>
          </a:p>
          <a:p>
            <a:pPr lvl="2"/>
            <a:r>
              <a:rPr lang="zh-CN" altLang="en-US" dirty="0"/>
              <a:t>沿路径把消息传播到包含变量</a:t>
            </a:r>
            <a:r>
              <a:rPr lang="en-US" altLang="zh-CN" dirty="0"/>
              <a:t>X</a:t>
            </a:r>
            <a:r>
              <a:rPr lang="zh-CN" altLang="en-US" dirty="0"/>
              <a:t>的团</a:t>
            </a:r>
            <a:endParaRPr lang="en-US" altLang="zh-CN" dirty="0"/>
          </a:p>
          <a:p>
            <a:endParaRPr lang="zh-CN" altLang="en-US" dirty="0"/>
          </a:p>
        </p:txBody>
      </p:sp>
    </p:spTree>
    <p:extLst>
      <p:ext uri="{BB962C8B-B14F-4D97-AF65-F5344CB8AC3E}">
        <p14:creationId xmlns:p14="http://schemas.microsoft.com/office/powerpoint/2010/main" val="138926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idx="1"/>
          </p:nvPr>
        </p:nvSpPr>
        <p:spPr/>
        <p:txBody>
          <a:bodyPr/>
          <a:lstStyle/>
          <a:p>
            <a:r>
              <a:rPr lang="zh-CN" altLang="en-US" dirty="0"/>
              <a:t>一系列可观测变量和隐变量</a:t>
            </a:r>
            <a:endParaRPr lang="en-US" altLang="zh-CN" dirty="0"/>
          </a:p>
          <a:p>
            <a:r>
              <a:rPr lang="zh-CN" altLang="en-US" dirty="0"/>
              <a:t>概率图模型是一些条件独立假设约束下的联合概率分布</a:t>
            </a:r>
            <a:endParaRPr lang="en-US" altLang="zh-CN" dirty="0"/>
          </a:p>
          <a:p>
            <a:r>
              <a:rPr lang="zh-CN" altLang="en-US" dirty="0"/>
              <a:t>条件独立假设在图结构中表达</a:t>
            </a:r>
            <a:endParaRPr lang="en-US" altLang="zh-CN" dirty="0"/>
          </a:p>
          <a:p>
            <a:r>
              <a:rPr lang="zh-CN" altLang="en-US" dirty="0"/>
              <a:t>图结构在计算的过程更容易追溯和存储，容易被人理解，又能解决对应的概率模型</a:t>
            </a:r>
          </a:p>
        </p:txBody>
      </p:sp>
    </p:spTree>
    <p:extLst>
      <p:ext uri="{BB962C8B-B14F-4D97-AF65-F5344CB8AC3E}">
        <p14:creationId xmlns:p14="http://schemas.microsoft.com/office/powerpoint/2010/main" val="3091709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4EE7E-51D2-430F-9099-ED4A9F30F492}"/>
              </a:ext>
            </a:extLst>
          </p:cNvPr>
          <p:cNvSpPr>
            <a:spLocks noGrp="1"/>
          </p:cNvSpPr>
          <p:nvPr>
            <p:ph type="title"/>
          </p:nvPr>
        </p:nvSpPr>
        <p:spPr/>
        <p:txBody>
          <a:bodyPr/>
          <a:lstStyle/>
          <a:p>
            <a:r>
              <a:rPr lang="zh-CN" altLang="en-US" dirty="0"/>
              <a:t>团树算法与独立性</a:t>
            </a:r>
          </a:p>
        </p:txBody>
      </p:sp>
      <p:sp>
        <p:nvSpPr>
          <p:cNvPr id="3" name="内容占位符 2">
            <a:extLst>
              <a:ext uri="{FF2B5EF4-FFF2-40B4-BE49-F238E27FC236}">
                <a16:creationId xmlns:a16="http://schemas.microsoft.com/office/drawing/2014/main" id="{E25F97CB-C231-47BF-9104-FF9100BFBD52}"/>
              </a:ext>
            </a:extLst>
          </p:cNvPr>
          <p:cNvSpPr>
            <a:spLocks noGrp="1"/>
          </p:cNvSpPr>
          <p:nvPr>
            <p:ph idx="1"/>
          </p:nvPr>
        </p:nvSpPr>
        <p:spPr/>
        <p:txBody>
          <a:bodyPr/>
          <a:lstStyle/>
          <a:p>
            <a:r>
              <a:rPr lang="zh-CN" altLang="en-US" dirty="0"/>
              <a:t>如果能观测到边上的变量，那么边两端的变量是独立的</a:t>
            </a:r>
          </a:p>
        </p:txBody>
      </p:sp>
      <p:grpSp>
        <p:nvGrpSpPr>
          <p:cNvPr id="4" name="组合 3">
            <a:extLst>
              <a:ext uri="{FF2B5EF4-FFF2-40B4-BE49-F238E27FC236}">
                <a16:creationId xmlns:a16="http://schemas.microsoft.com/office/drawing/2014/main" id="{B96EDB6E-DE31-4298-B1B1-7A734A0E89B3}"/>
              </a:ext>
            </a:extLst>
          </p:cNvPr>
          <p:cNvGrpSpPr/>
          <p:nvPr/>
        </p:nvGrpSpPr>
        <p:grpSpPr>
          <a:xfrm>
            <a:off x="1253000" y="2602673"/>
            <a:ext cx="2982558" cy="3890202"/>
            <a:chOff x="8118033" y="2056193"/>
            <a:chExt cx="2982558" cy="3890202"/>
          </a:xfrm>
        </p:grpSpPr>
        <p:grpSp>
          <p:nvGrpSpPr>
            <p:cNvPr id="5" name="组合 4">
              <a:extLst>
                <a:ext uri="{FF2B5EF4-FFF2-40B4-BE49-F238E27FC236}">
                  <a16:creationId xmlns:a16="http://schemas.microsoft.com/office/drawing/2014/main" id="{52991B53-A715-4AD6-B0F4-83724DDA7433}"/>
                </a:ext>
              </a:extLst>
            </p:cNvPr>
            <p:cNvGrpSpPr/>
            <p:nvPr/>
          </p:nvGrpSpPr>
          <p:grpSpPr>
            <a:xfrm>
              <a:off x="8118033" y="2056193"/>
              <a:ext cx="2982558" cy="3890202"/>
              <a:chOff x="8948026" y="2602673"/>
              <a:chExt cx="2982558" cy="3890202"/>
            </a:xfrm>
          </p:grpSpPr>
          <p:cxnSp>
            <p:nvCxnSpPr>
              <p:cNvPr id="9" name="直接连接符 8">
                <a:extLst>
                  <a:ext uri="{FF2B5EF4-FFF2-40B4-BE49-F238E27FC236}">
                    <a16:creationId xmlns:a16="http://schemas.microsoft.com/office/drawing/2014/main" id="{7AD6FB75-2B68-48EF-AA29-3727403B8E73}"/>
                  </a:ext>
                </a:extLst>
              </p:cNvPr>
              <p:cNvCxnSpPr>
                <a:stCxn id="36" idx="5"/>
                <a:endCxn id="40" idx="1"/>
              </p:cNvCxnSpPr>
              <p:nvPr/>
            </p:nvCxnSpPr>
            <p:spPr>
              <a:xfrm>
                <a:off x="10196855" y="5401650"/>
                <a:ext cx="421544" cy="2068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EA604B4-466A-45C7-8148-DAFAD1459182}"/>
                  </a:ext>
                </a:extLst>
              </p:cNvPr>
              <p:cNvGrpSpPr/>
              <p:nvPr/>
            </p:nvGrpSpPr>
            <p:grpSpPr>
              <a:xfrm>
                <a:off x="8948026" y="2602673"/>
                <a:ext cx="2982558" cy="3890202"/>
                <a:chOff x="8948026" y="2602673"/>
                <a:chExt cx="2982558" cy="3890202"/>
              </a:xfrm>
            </p:grpSpPr>
            <p:grpSp>
              <p:nvGrpSpPr>
                <p:cNvPr id="11" name="组合 10">
                  <a:extLst>
                    <a:ext uri="{FF2B5EF4-FFF2-40B4-BE49-F238E27FC236}">
                      <a16:creationId xmlns:a16="http://schemas.microsoft.com/office/drawing/2014/main" id="{D6ED490A-3D95-4F31-BF43-6D2C52BAA8B9}"/>
                    </a:ext>
                  </a:extLst>
                </p:cNvPr>
                <p:cNvGrpSpPr/>
                <p:nvPr/>
              </p:nvGrpSpPr>
              <p:grpSpPr>
                <a:xfrm>
                  <a:off x="8948026" y="2602673"/>
                  <a:ext cx="2982558" cy="3890202"/>
                  <a:chOff x="7959579" y="2595138"/>
                  <a:chExt cx="2982558" cy="3890202"/>
                </a:xfrm>
              </p:grpSpPr>
              <p:grpSp>
                <p:nvGrpSpPr>
                  <p:cNvPr id="20" name="组合 19">
                    <a:extLst>
                      <a:ext uri="{FF2B5EF4-FFF2-40B4-BE49-F238E27FC236}">
                        <a16:creationId xmlns:a16="http://schemas.microsoft.com/office/drawing/2014/main" id="{902CC742-A3E7-48F1-95E5-9E093B7FC9AE}"/>
                      </a:ext>
                    </a:extLst>
                  </p:cNvPr>
                  <p:cNvGrpSpPr/>
                  <p:nvPr/>
                </p:nvGrpSpPr>
                <p:grpSpPr>
                  <a:xfrm>
                    <a:off x="7959581" y="2595138"/>
                    <a:ext cx="530087" cy="530087"/>
                    <a:chOff x="5950226" y="3617843"/>
                    <a:chExt cx="530087" cy="530087"/>
                  </a:xfrm>
                </p:grpSpPr>
                <p:sp>
                  <p:nvSpPr>
                    <p:cNvPr id="42" name="椭圆 41">
                      <a:extLst>
                        <a:ext uri="{FF2B5EF4-FFF2-40B4-BE49-F238E27FC236}">
                          <a16:creationId xmlns:a16="http://schemas.microsoft.com/office/drawing/2014/main" id="{45679C93-BC98-4E3C-88DB-C1944C306EAC}"/>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43" name="文本框 42">
                      <a:extLst>
                        <a:ext uri="{FF2B5EF4-FFF2-40B4-BE49-F238E27FC236}">
                          <a16:creationId xmlns:a16="http://schemas.microsoft.com/office/drawing/2014/main" id="{20A0FDC0-23F1-4617-96CF-BBCD8DE9F0AF}"/>
                        </a:ext>
                      </a:extLst>
                    </p:cNvPr>
                    <p:cNvSpPr txBox="1"/>
                    <p:nvPr/>
                  </p:nvSpPr>
                  <p:spPr>
                    <a:xfrm>
                      <a:off x="6029738"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21" name="组合 20">
                    <a:extLst>
                      <a:ext uri="{FF2B5EF4-FFF2-40B4-BE49-F238E27FC236}">
                        <a16:creationId xmlns:a16="http://schemas.microsoft.com/office/drawing/2014/main" id="{89123016-C145-4F76-B057-1C590E42305E}"/>
                      </a:ext>
                    </a:extLst>
                  </p:cNvPr>
                  <p:cNvGrpSpPr/>
                  <p:nvPr/>
                </p:nvGrpSpPr>
                <p:grpSpPr>
                  <a:xfrm>
                    <a:off x="9552323" y="5523286"/>
                    <a:ext cx="530087" cy="530087"/>
                    <a:chOff x="5950226" y="3617843"/>
                    <a:chExt cx="530087" cy="530087"/>
                  </a:xfrm>
                </p:grpSpPr>
                <p:sp>
                  <p:nvSpPr>
                    <p:cNvPr id="40" name="椭圆 39">
                      <a:extLst>
                        <a:ext uri="{FF2B5EF4-FFF2-40B4-BE49-F238E27FC236}">
                          <a16:creationId xmlns:a16="http://schemas.microsoft.com/office/drawing/2014/main" id="{4F7EDDD8-2CC2-46B1-9DEA-D94614C7A4F2}"/>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41" name="文本框 40">
                      <a:extLst>
                        <a:ext uri="{FF2B5EF4-FFF2-40B4-BE49-F238E27FC236}">
                          <a16:creationId xmlns:a16="http://schemas.microsoft.com/office/drawing/2014/main" id="{C9DBE075-912A-4B29-B0D3-E8DE85876358}"/>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22" name="组合 21">
                    <a:extLst>
                      <a:ext uri="{FF2B5EF4-FFF2-40B4-BE49-F238E27FC236}">
                        <a16:creationId xmlns:a16="http://schemas.microsoft.com/office/drawing/2014/main" id="{116478FE-85C1-4196-8EF2-61D94C76E220}"/>
                      </a:ext>
                    </a:extLst>
                  </p:cNvPr>
                  <p:cNvGrpSpPr/>
                  <p:nvPr/>
                </p:nvGrpSpPr>
                <p:grpSpPr>
                  <a:xfrm>
                    <a:off x="10412050" y="4119152"/>
                    <a:ext cx="530087" cy="530087"/>
                    <a:chOff x="5950226" y="3617843"/>
                    <a:chExt cx="530087" cy="530087"/>
                  </a:xfrm>
                </p:grpSpPr>
                <p:sp>
                  <p:nvSpPr>
                    <p:cNvPr id="38" name="椭圆 37">
                      <a:extLst>
                        <a:ext uri="{FF2B5EF4-FFF2-40B4-BE49-F238E27FC236}">
                          <a16:creationId xmlns:a16="http://schemas.microsoft.com/office/drawing/2014/main" id="{BA950899-EC7B-4862-95A7-EB1B8CD94EEB}"/>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9" name="文本框 38">
                      <a:extLst>
                        <a:ext uri="{FF2B5EF4-FFF2-40B4-BE49-F238E27FC236}">
                          <a16:creationId xmlns:a16="http://schemas.microsoft.com/office/drawing/2014/main" id="{11D53D82-9D6C-459B-B8D4-702541A8F277}"/>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23" name="组合 22">
                    <a:extLst>
                      <a:ext uri="{FF2B5EF4-FFF2-40B4-BE49-F238E27FC236}">
                        <a16:creationId xmlns:a16="http://schemas.microsoft.com/office/drawing/2014/main" id="{66D2C292-D39F-41F8-A5C1-E0E15BA99DCC}"/>
                      </a:ext>
                    </a:extLst>
                  </p:cNvPr>
                  <p:cNvGrpSpPr/>
                  <p:nvPr/>
                </p:nvGrpSpPr>
                <p:grpSpPr>
                  <a:xfrm>
                    <a:off x="8755950" y="4941657"/>
                    <a:ext cx="530087" cy="530087"/>
                    <a:chOff x="5950226" y="3617843"/>
                    <a:chExt cx="530087" cy="530087"/>
                  </a:xfrm>
                </p:grpSpPr>
                <p:sp>
                  <p:nvSpPr>
                    <p:cNvPr id="36" name="椭圆 35">
                      <a:extLst>
                        <a:ext uri="{FF2B5EF4-FFF2-40B4-BE49-F238E27FC236}">
                          <a16:creationId xmlns:a16="http://schemas.microsoft.com/office/drawing/2014/main" id="{05FD7959-9A73-4844-954C-49AC94854718}"/>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7" name="文本框 36">
                      <a:extLst>
                        <a:ext uri="{FF2B5EF4-FFF2-40B4-BE49-F238E27FC236}">
                          <a16:creationId xmlns:a16="http://schemas.microsoft.com/office/drawing/2014/main" id="{3F028BDC-93AE-4871-8F8D-058B2D4BA9D4}"/>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24" name="组合 23">
                    <a:extLst>
                      <a:ext uri="{FF2B5EF4-FFF2-40B4-BE49-F238E27FC236}">
                        <a16:creationId xmlns:a16="http://schemas.microsoft.com/office/drawing/2014/main" id="{A6BC4410-99D6-4D70-A555-6528948D70A3}"/>
                      </a:ext>
                    </a:extLst>
                  </p:cNvPr>
                  <p:cNvGrpSpPr/>
                  <p:nvPr/>
                </p:nvGrpSpPr>
                <p:grpSpPr>
                  <a:xfrm>
                    <a:off x="8755952" y="4119153"/>
                    <a:ext cx="530087" cy="530087"/>
                    <a:chOff x="5950226" y="3617843"/>
                    <a:chExt cx="530087" cy="530087"/>
                  </a:xfrm>
                </p:grpSpPr>
                <p:sp>
                  <p:nvSpPr>
                    <p:cNvPr id="34" name="椭圆 33">
                      <a:extLst>
                        <a:ext uri="{FF2B5EF4-FFF2-40B4-BE49-F238E27FC236}">
                          <a16:creationId xmlns:a16="http://schemas.microsoft.com/office/drawing/2014/main" id="{6697B49B-F98B-4A6A-A193-A9D58D18AC98}"/>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5" name="文本框 34">
                      <a:extLst>
                        <a:ext uri="{FF2B5EF4-FFF2-40B4-BE49-F238E27FC236}">
                          <a16:creationId xmlns:a16="http://schemas.microsoft.com/office/drawing/2014/main" id="{070B788F-55B5-41A3-8356-1CF53B401195}"/>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25" name="组合 24">
                    <a:extLst>
                      <a:ext uri="{FF2B5EF4-FFF2-40B4-BE49-F238E27FC236}">
                        <a16:creationId xmlns:a16="http://schemas.microsoft.com/office/drawing/2014/main" id="{D8F39E9B-4FE5-460A-8B6F-89C6271B7AE6}"/>
                      </a:ext>
                    </a:extLst>
                  </p:cNvPr>
                  <p:cNvGrpSpPr/>
                  <p:nvPr/>
                </p:nvGrpSpPr>
                <p:grpSpPr>
                  <a:xfrm>
                    <a:off x="9552325" y="3541934"/>
                    <a:ext cx="530087" cy="530087"/>
                    <a:chOff x="5950226" y="3617843"/>
                    <a:chExt cx="530087" cy="530087"/>
                  </a:xfrm>
                </p:grpSpPr>
                <p:sp>
                  <p:nvSpPr>
                    <p:cNvPr id="32" name="椭圆 31">
                      <a:extLst>
                        <a:ext uri="{FF2B5EF4-FFF2-40B4-BE49-F238E27FC236}">
                          <a16:creationId xmlns:a16="http://schemas.microsoft.com/office/drawing/2014/main" id="{43B8F5E5-5B74-496D-B7A3-09D5D0B81B08}"/>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3" name="文本框 32">
                      <a:extLst>
                        <a:ext uri="{FF2B5EF4-FFF2-40B4-BE49-F238E27FC236}">
                          <a16:creationId xmlns:a16="http://schemas.microsoft.com/office/drawing/2014/main" id="{FEF99D8E-A25C-4743-8B39-1D67A96C7DA9}"/>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26" name="组合 25">
                    <a:extLst>
                      <a:ext uri="{FF2B5EF4-FFF2-40B4-BE49-F238E27FC236}">
                        <a16:creationId xmlns:a16="http://schemas.microsoft.com/office/drawing/2014/main" id="{30799A6B-AB41-41FD-95D5-1D93F6AD833F}"/>
                      </a:ext>
                    </a:extLst>
                  </p:cNvPr>
                  <p:cNvGrpSpPr/>
                  <p:nvPr/>
                </p:nvGrpSpPr>
                <p:grpSpPr>
                  <a:xfrm>
                    <a:off x="7959579" y="3541934"/>
                    <a:ext cx="530087" cy="530087"/>
                    <a:chOff x="5950226" y="3617843"/>
                    <a:chExt cx="530087" cy="530087"/>
                  </a:xfrm>
                </p:grpSpPr>
                <p:sp>
                  <p:nvSpPr>
                    <p:cNvPr id="30" name="椭圆 29">
                      <a:extLst>
                        <a:ext uri="{FF2B5EF4-FFF2-40B4-BE49-F238E27FC236}">
                          <a16:creationId xmlns:a16="http://schemas.microsoft.com/office/drawing/2014/main" id="{DC0EB824-080A-48A8-95F6-469137D2A97D}"/>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1" name="文本框 30">
                      <a:extLst>
                        <a:ext uri="{FF2B5EF4-FFF2-40B4-BE49-F238E27FC236}">
                          <a16:creationId xmlns:a16="http://schemas.microsoft.com/office/drawing/2014/main" id="{2A097822-956A-4361-84A9-C978E6B70581}"/>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27" name="组合 26">
                    <a:extLst>
                      <a:ext uri="{FF2B5EF4-FFF2-40B4-BE49-F238E27FC236}">
                        <a16:creationId xmlns:a16="http://schemas.microsoft.com/office/drawing/2014/main" id="{C2FC4F8B-E0EB-4696-8EA8-6C2CFB706E9B}"/>
                      </a:ext>
                    </a:extLst>
                  </p:cNvPr>
                  <p:cNvGrpSpPr/>
                  <p:nvPr/>
                </p:nvGrpSpPr>
                <p:grpSpPr>
                  <a:xfrm>
                    <a:off x="8225863" y="5955253"/>
                    <a:ext cx="530087" cy="530087"/>
                    <a:chOff x="5950226" y="3617843"/>
                    <a:chExt cx="530087" cy="530087"/>
                  </a:xfrm>
                </p:grpSpPr>
                <p:sp>
                  <p:nvSpPr>
                    <p:cNvPr id="28" name="椭圆 27">
                      <a:extLst>
                        <a:ext uri="{FF2B5EF4-FFF2-40B4-BE49-F238E27FC236}">
                          <a16:creationId xmlns:a16="http://schemas.microsoft.com/office/drawing/2014/main" id="{5881608F-E91A-48A2-B811-EA5921D40644}"/>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9" name="文本框 28">
                      <a:extLst>
                        <a:ext uri="{FF2B5EF4-FFF2-40B4-BE49-F238E27FC236}">
                          <a16:creationId xmlns:a16="http://schemas.microsoft.com/office/drawing/2014/main" id="{3AF6F917-E85B-4505-A65A-10E58619CFBF}"/>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grpSp>
            <p:cxnSp>
              <p:nvCxnSpPr>
                <p:cNvPr id="12" name="直接连接符 11">
                  <a:extLst>
                    <a:ext uri="{FF2B5EF4-FFF2-40B4-BE49-F238E27FC236}">
                      <a16:creationId xmlns:a16="http://schemas.microsoft.com/office/drawing/2014/main" id="{AF2E1662-0A5C-43A4-97DE-E06AA3AACE74}"/>
                    </a:ext>
                  </a:extLst>
                </p:cNvPr>
                <p:cNvCxnSpPr>
                  <a:stCxn id="42" idx="4"/>
                  <a:endCxn id="30" idx="0"/>
                </p:cNvCxnSpPr>
                <p:nvPr/>
              </p:nvCxnSpPr>
              <p:spPr>
                <a:xfrm flipH="1">
                  <a:off x="9213070" y="3132760"/>
                  <a:ext cx="2" cy="41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90447DA-3B1C-46C3-8332-2812FBFF4DE6}"/>
                    </a:ext>
                  </a:extLst>
                </p:cNvPr>
                <p:cNvCxnSpPr>
                  <a:stCxn id="30" idx="5"/>
                  <a:endCxn id="34" idx="1"/>
                </p:cNvCxnSpPr>
                <p:nvPr/>
              </p:nvCxnSpPr>
              <p:spPr>
                <a:xfrm>
                  <a:off x="9400484" y="4001927"/>
                  <a:ext cx="421544" cy="202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CC846E-428B-44FF-B4BA-0A3AFCA77036}"/>
                    </a:ext>
                  </a:extLst>
                </p:cNvPr>
                <p:cNvCxnSpPr>
                  <a:stCxn id="32" idx="3"/>
                  <a:endCxn id="34" idx="7"/>
                </p:cNvCxnSpPr>
                <p:nvPr/>
              </p:nvCxnSpPr>
              <p:spPr>
                <a:xfrm flipH="1">
                  <a:off x="10196857" y="4001927"/>
                  <a:ext cx="421544" cy="202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827921D-B282-4BC8-A809-4C613DE88463}"/>
                    </a:ext>
                  </a:extLst>
                </p:cNvPr>
                <p:cNvCxnSpPr>
                  <a:stCxn id="32" idx="5"/>
                  <a:endCxn id="38" idx="1"/>
                </p:cNvCxnSpPr>
                <p:nvPr/>
              </p:nvCxnSpPr>
              <p:spPr>
                <a:xfrm>
                  <a:off x="10993230" y="4001927"/>
                  <a:ext cx="484896" cy="202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3152F35-CE86-44E8-8385-45DDFB4B1139}"/>
                    </a:ext>
                  </a:extLst>
                </p:cNvPr>
                <p:cNvCxnSpPr>
                  <a:stCxn id="34" idx="4"/>
                  <a:endCxn id="36" idx="0"/>
                </p:cNvCxnSpPr>
                <p:nvPr/>
              </p:nvCxnSpPr>
              <p:spPr>
                <a:xfrm flipH="1">
                  <a:off x="10009441" y="4656775"/>
                  <a:ext cx="2" cy="292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F398F6E-61A8-4E9D-AF54-3B1AAC7C7E42}"/>
                    </a:ext>
                  </a:extLst>
                </p:cNvPr>
                <p:cNvCxnSpPr>
                  <a:stCxn id="34" idx="3"/>
                  <a:endCxn id="28" idx="0"/>
                </p:cNvCxnSpPr>
                <p:nvPr/>
              </p:nvCxnSpPr>
              <p:spPr>
                <a:xfrm flipH="1">
                  <a:off x="9479354" y="4579146"/>
                  <a:ext cx="342674" cy="1383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28879C7-6D77-4A93-8F4D-4DE3A216B557}"/>
                    </a:ext>
                  </a:extLst>
                </p:cNvPr>
                <p:cNvCxnSpPr>
                  <a:stCxn id="38" idx="3"/>
                  <a:endCxn id="40" idx="7"/>
                </p:cNvCxnSpPr>
                <p:nvPr/>
              </p:nvCxnSpPr>
              <p:spPr>
                <a:xfrm flipH="1">
                  <a:off x="10993228" y="4579145"/>
                  <a:ext cx="484898" cy="1029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A4B223C-5527-4616-A6E1-E6B16B790A89}"/>
                    </a:ext>
                  </a:extLst>
                </p:cNvPr>
                <p:cNvCxnSpPr>
                  <a:stCxn id="28" idx="6"/>
                  <a:endCxn id="40" idx="3"/>
                </p:cNvCxnSpPr>
                <p:nvPr/>
              </p:nvCxnSpPr>
              <p:spPr>
                <a:xfrm flipV="1">
                  <a:off x="9744397" y="5983279"/>
                  <a:ext cx="874002" cy="244553"/>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6" name="直接连接符 5">
              <a:extLst>
                <a:ext uri="{FF2B5EF4-FFF2-40B4-BE49-F238E27FC236}">
                  <a16:creationId xmlns:a16="http://schemas.microsoft.com/office/drawing/2014/main" id="{7802BA7C-44EF-456A-A293-7555612D402E}"/>
                </a:ext>
              </a:extLst>
            </p:cNvPr>
            <p:cNvCxnSpPr>
              <a:stCxn id="30" idx="6"/>
              <a:endCxn id="32" idx="2"/>
            </p:cNvCxnSpPr>
            <p:nvPr/>
          </p:nvCxnSpPr>
          <p:spPr>
            <a:xfrm>
              <a:off x="8648120" y="3268033"/>
              <a:ext cx="1062659"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651894C-957E-48DB-9E7C-5B7E37B35640}"/>
                </a:ext>
              </a:extLst>
            </p:cNvPr>
            <p:cNvCxnSpPr>
              <a:stCxn id="34" idx="5"/>
              <a:endCxn id="40" idx="0"/>
            </p:cNvCxnSpPr>
            <p:nvPr/>
          </p:nvCxnSpPr>
          <p:spPr>
            <a:xfrm>
              <a:off x="9366864" y="4032666"/>
              <a:ext cx="608957" cy="9516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82E83F6-A02E-4885-88E2-176A0866BC09}"/>
                </a:ext>
              </a:extLst>
            </p:cNvPr>
            <p:cNvCxnSpPr>
              <a:stCxn id="36" idx="6"/>
              <a:endCxn id="38" idx="2"/>
            </p:cNvCxnSpPr>
            <p:nvPr/>
          </p:nvCxnSpPr>
          <p:spPr>
            <a:xfrm flipV="1">
              <a:off x="9444491" y="3845251"/>
              <a:ext cx="1126013" cy="82250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FA878A42-1581-40EC-8F86-3BA890D9E89D}"/>
              </a:ext>
            </a:extLst>
          </p:cNvPr>
          <p:cNvGrpSpPr/>
          <p:nvPr/>
        </p:nvGrpSpPr>
        <p:grpSpPr>
          <a:xfrm>
            <a:off x="4465059" y="2978764"/>
            <a:ext cx="6458790" cy="1821309"/>
            <a:chOff x="4438492" y="2976008"/>
            <a:chExt cx="6458790" cy="1821309"/>
          </a:xfrm>
        </p:grpSpPr>
        <p:sp>
          <p:nvSpPr>
            <p:cNvPr id="44" name="矩形: 圆角 43">
              <a:extLst>
                <a:ext uri="{FF2B5EF4-FFF2-40B4-BE49-F238E27FC236}">
                  <a16:creationId xmlns:a16="http://schemas.microsoft.com/office/drawing/2014/main" id="{9B659375-F292-468D-985E-6C7FF2253CA5}"/>
                </a:ext>
              </a:extLst>
            </p:cNvPr>
            <p:cNvSpPr/>
            <p:nvPr/>
          </p:nvSpPr>
          <p:spPr>
            <a:xfrm>
              <a:off x="4438492" y="3133801"/>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1:C,D</a:t>
              </a:r>
              <a:endParaRPr lang="zh-CN" altLang="en-US" sz="2400" dirty="0"/>
            </a:p>
          </p:txBody>
        </p:sp>
        <p:sp>
          <p:nvSpPr>
            <p:cNvPr id="45" name="矩形: 圆角 44">
              <a:extLst>
                <a:ext uri="{FF2B5EF4-FFF2-40B4-BE49-F238E27FC236}">
                  <a16:creationId xmlns:a16="http://schemas.microsoft.com/office/drawing/2014/main" id="{5D69662A-12F2-431E-A597-1B7DFA916EAB}"/>
                </a:ext>
              </a:extLst>
            </p:cNvPr>
            <p:cNvSpPr/>
            <p:nvPr/>
          </p:nvSpPr>
          <p:spPr>
            <a:xfrm>
              <a:off x="6640561" y="4285737"/>
              <a:ext cx="1883019"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5:H,G,J</a:t>
              </a:r>
              <a:endParaRPr lang="zh-CN" altLang="en-US" sz="2400" dirty="0"/>
            </a:p>
          </p:txBody>
        </p:sp>
        <p:sp>
          <p:nvSpPr>
            <p:cNvPr id="46" name="矩形: 圆角 45">
              <a:extLst>
                <a:ext uri="{FF2B5EF4-FFF2-40B4-BE49-F238E27FC236}">
                  <a16:creationId xmlns:a16="http://schemas.microsoft.com/office/drawing/2014/main" id="{191ABCB0-7B96-477F-8CC2-376A5FBE14C8}"/>
                </a:ext>
              </a:extLst>
            </p:cNvPr>
            <p:cNvSpPr/>
            <p:nvPr/>
          </p:nvSpPr>
          <p:spPr>
            <a:xfrm>
              <a:off x="9109446" y="4300365"/>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4:G,J,S,L</a:t>
              </a:r>
              <a:endParaRPr lang="zh-CN" altLang="en-US" sz="2400" dirty="0"/>
            </a:p>
          </p:txBody>
        </p:sp>
        <p:sp>
          <p:nvSpPr>
            <p:cNvPr id="47" name="矩形: 圆角 46">
              <a:extLst>
                <a:ext uri="{FF2B5EF4-FFF2-40B4-BE49-F238E27FC236}">
                  <a16:creationId xmlns:a16="http://schemas.microsoft.com/office/drawing/2014/main" id="{BE31AD78-6F0F-41D4-8B7A-08C629A6CF4C}"/>
                </a:ext>
              </a:extLst>
            </p:cNvPr>
            <p:cNvSpPr/>
            <p:nvPr/>
          </p:nvSpPr>
          <p:spPr>
            <a:xfrm>
              <a:off x="9109446" y="3132760"/>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3:G,S,I</a:t>
              </a:r>
              <a:endParaRPr lang="zh-CN" altLang="en-US" sz="2400" dirty="0"/>
            </a:p>
          </p:txBody>
        </p:sp>
        <p:sp>
          <p:nvSpPr>
            <p:cNvPr id="48" name="矩形: 圆角 47">
              <a:extLst>
                <a:ext uri="{FF2B5EF4-FFF2-40B4-BE49-F238E27FC236}">
                  <a16:creationId xmlns:a16="http://schemas.microsoft.com/office/drawing/2014/main" id="{7B297E00-AFB0-4B1F-B404-96C720C99B6D}"/>
                </a:ext>
              </a:extLst>
            </p:cNvPr>
            <p:cNvSpPr/>
            <p:nvPr/>
          </p:nvSpPr>
          <p:spPr>
            <a:xfrm>
              <a:off x="6773969" y="3135086"/>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2:G,I,D</a:t>
              </a:r>
              <a:endParaRPr lang="zh-CN" altLang="en-US" sz="2400" dirty="0"/>
            </a:p>
          </p:txBody>
        </p:sp>
        <p:cxnSp>
          <p:nvCxnSpPr>
            <p:cNvPr id="49" name="直接连接符 48">
              <a:extLst>
                <a:ext uri="{FF2B5EF4-FFF2-40B4-BE49-F238E27FC236}">
                  <a16:creationId xmlns:a16="http://schemas.microsoft.com/office/drawing/2014/main" id="{17BF84F1-AFED-49DA-8272-75C8DA5E101D}"/>
                </a:ext>
              </a:extLst>
            </p:cNvPr>
            <p:cNvCxnSpPr>
              <a:stCxn id="47" idx="2"/>
              <a:endCxn id="46" idx="0"/>
            </p:cNvCxnSpPr>
            <p:nvPr/>
          </p:nvCxnSpPr>
          <p:spPr>
            <a:xfrm>
              <a:off x="10003364" y="3629712"/>
              <a:ext cx="0" cy="670653"/>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761452A-1D7A-4F80-8AE7-024964C67E71}"/>
                </a:ext>
              </a:extLst>
            </p:cNvPr>
            <p:cNvSpPr txBox="1"/>
            <p:nvPr/>
          </p:nvSpPr>
          <p:spPr>
            <a:xfrm>
              <a:off x="6315906" y="2976009"/>
              <a:ext cx="269794" cy="461665"/>
            </a:xfrm>
            <a:prstGeom prst="rect">
              <a:avLst/>
            </a:prstGeom>
            <a:noFill/>
          </p:spPr>
          <p:txBody>
            <a:bodyPr wrap="square" rtlCol="0">
              <a:spAutoFit/>
            </a:bodyPr>
            <a:lstStyle/>
            <a:p>
              <a:r>
                <a:rPr lang="en-US" altLang="zh-CN" sz="2400" dirty="0"/>
                <a:t>D</a:t>
              </a:r>
              <a:endParaRPr lang="zh-CN" altLang="en-US" sz="2400" dirty="0"/>
            </a:p>
          </p:txBody>
        </p:sp>
        <p:sp>
          <p:nvSpPr>
            <p:cNvPr id="51" name="文本框 50">
              <a:extLst>
                <a:ext uri="{FF2B5EF4-FFF2-40B4-BE49-F238E27FC236}">
                  <a16:creationId xmlns:a16="http://schemas.microsoft.com/office/drawing/2014/main" id="{7B1740D6-6F30-489F-BE8B-F980B397C8B6}"/>
                </a:ext>
              </a:extLst>
            </p:cNvPr>
            <p:cNvSpPr txBox="1"/>
            <p:nvPr/>
          </p:nvSpPr>
          <p:spPr>
            <a:xfrm>
              <a:off x="8577472" y="2976008"/>
              <a:ext cx="530086" cy="461665"/>
            </a:xfrm>
            <a:prstGeom prst="rect">
              <a:avLst/>
            </a:prstGeom>
            <a:noFill/>
          </p:spPr>
          <p:txBody>
            <a:bodyPr wrap="square" rtlCol="0">
              <a:spAutoFit/>
            </a:bodyPr>
            <a:lstStyle/>
            <a:p>
              <a:r>
                <a:rPr lang="en-US" altLang="zh-CN" sz="2400" dirty="0"/>
                <a:t>GI</a:t>
              </a:r>
              <a:endParaRPr lang="zh-CN" altLang="en-US" sz="2400" dirty="0"/>
            </a:p>
          </p:txBody>
        </p:sp>
        <p:sp>
          <p:nvSpPr>
            <p:cNvPr id="52" name="文本框 51">
              <a:extLst>
                <a:ext uri="{FF2B5EF4-FFF2-40B4-BE49-F238E27FC236}">
                  <a16:creationId xmlns:a16="http://schemas.microsoft.com/office/drawing/2014/main" id="{4A5E2360-8651-4266-A662-53BE529FF2B0}"/>
                </a:ext>
              </a:extLst>
            </p:cNvPr>
            <p:cNvSpPr txBox="1"/>
            <p:nvPr/>
          </p:nvSpPr>
          <p:spPr>
            <a:xfrm>
              <a:off x="10145588" y="3790056"/>
              <a:ext cx="619167" cy="461665"/>
            </a:xfrm>
            <a:prstGeom prst="rect">
              <a:avLst/>
            </a:prstGeom>
            <a:noFill/>
          </p:spPr>
          <p:txBody>
            <a:bodyPr wrap="square" rtlCol="0">
              <a:spAutoFit/>
            </a:bodyPr>
            <a:lstStyle/>
            <a:p>
              <a:r>
                <a:rPr lang="en-US" altLang="zh-CN" sz="2400" dirty="0"/>
                <a:t>GS</a:t>
              </a:r>
              <a:endParaRPr lang="zh-CN" altLang="en-US" sz="2400" dirty="0"/>
            </a:p>
          </p:txBody>
        </p:sp>
        <p:sp>
          <p:nvSpPr>
            <p:cNvPr id="53" name="文本框 52">
              <a:extLst>
                <a:ext uri="{FF2B5EF4-FFF2-40B4-BE49-F238E27FC236}">
                  <a16:creationId xmlns:a16="http://schemas.microsoft.com/office/drawing/2014/main" id="{CAE194CB-E664-41F7-B108-6AA52A0427E7}"/>
                </a:ext>
              </a:extLst>
            </p:cNvPr>
            <p:cNvSpPr txBox="1"/>
            <p:nvPr/>
          </p:nvSpPr>
          <p:spPr>
            <a:xfrm>
              <a:off x="8554816" y="4091940"/>
              <a:ext cx="619167" cy="461665"/>
            </a:xfrm>
            <a:prstGeom prst="rect">
              <a:avLst/>
            </a:prstGeom>
            <a:noFill/>
          </p:spPr>
          <p:txBody>
            <a:bodyPr wrap="square" rtlCol="0">
              <a:spAutoFit/>
            </a:bodyPr>
            <a:lstStyle/>
            <a:p>
              <a:r>
                <a:rPr lang="en-US" altLang="zh-CN" sz="2400" dirty="0"/>
                <a:t>GJ</a:t>
              </a:r>
              <a:endParaRPr lang="zh-CN" altLang="en-US" sz="2400" dirty="0"/>
            </a:p>
          </p:txBody>
        </p:sp>
        <p:cxnSp>
          <p:nvCxnSpPr>
            <p:cNvPr id="55" name="直接连接符 54">
              <a:extLst>
                <a:ext uri="{FF2B5EF4-FFF2-40B4-BE49-F238E27FC236}">
                  <a16:creationId xmlns:a16="http://schemas.microsoft.com/office/drawing/2014/main" id="{EFFE5BDB-4EF3-49DA-A2E9-A8482DEB5A19}"/>
                </a:ext>
              </a:extLst>
            </p:cNvPr>
            <p:cNvCxnSpPr>
              <a:stCxn id="44" idx="3"/>
              <a:endCxn id="48" idx="1"/>
            </p:cNvCxnSpPr>
            <p:nvPr/>
          </p:nvCxnSpPr>
          <p:spPr>
            <a:xfrm>
              <a:off x="6226328" y="3382277"/>
              <a:ext cx="547641" cy="1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9565824-F1B9-42B0-9DC6-35C5198D75D5}"/>
                </a:ext>
              </a:extLst>
            </p:cNvPr>
            <p:cNvCxnSpPr>
              <a:stCxn id="48" idx="3"/>
              <a:endCxn id="47" idx="1"/>
            </p:cNvCxnSpPr>
            <p:nvPr/>
          </p:nvCxnSpPr>
          <p:spPr>
            <a:xfrm flipV="1">
              <a:off x="8561805" y="3381236"/>
              <a:ext cx="547641" cy="2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E917107-8EDB-40EA-9A8B-760492305EC0}"/>
                </a:ext>
              </a:extLst>
            </p:cNvPr>
            <p:cNvCxnSpPr>
              <a:stCxn id="45" idx="3"/>
            </p:cNvCxnSpPr>
            <p:nvPr/>
          </p:nvCxnSpPr>
          <p:spPr>
            <a:xfrm>
              <a:off x="8523580" y="4534213"/>
              <a:ext cx="623194" cy="193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椭圆 59">
            <a:extLst>
              <a:ext uri="{FF2B5EF4-FFF2-40B4-BE49-F238E27FC236}">
                <a16:creationId xmlns:a16="http://schemas.microsoft.com/office/drawing/2014/main" id="{0FEF6B24-BEE6-44B6-80C4-D5A0734E8D14}"/>
              </a:ext>
            </a:extLst>
          </p:cNvPr>
          <p:cNvSpPr/>
          <p:nvPr/>
        </p:nvSpPr>
        <p:spPr>
          <a:xfrm>
            <a:off x="10145588" y="3790056"/>
            <a:ext cx="637984" cy="459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2E854EB1-FCA6-4ABE-BDB6-38247BB4438C}"/>
              </a:ext>
            </a:extLst>
          </p:cNvPr>
          <p:cNvGrpSpPr/>
          <p:nvPr/>
        </p:nvGrpSpPr>
        <p:grpSpPr>
          <a:xfrm>
            <a:off x="4465059" y="2973318"/>
            <a:ext cx="6458790" cy="1821309"/>
            <a:chOff x="4438492" y="2976008"/>
            <a:chExt cx="6458790" cy="1821309"/>
          </a:xfrm>
        </p:grpSpPr>
        <p:sp>
          <p:nvSpPr>
            <p:cNvPr id="63" name="矩形: 圆角 62">
              <a:extLst>
                <a:ext uri="{FF2B5EF4-FFF2-40B4-BE49-F238E27FC236}">
                  <a16:creationId xmlns:a16="http://schemas.microsoft.com/office/drawing/2014/main" id="{EF5C697E-32A0-4973-92CA-06E3D6C4FF0F}"/>
                </a:ext>
              </a:extLst>
            </p:cNvPr>
            <p:cNvSpPr/>
            <p:nvPr/>
          </p:nvSpPr>
          <p:spPr>
            <a:xfrm>
              <a:off x="4438492" y="3133801"/>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1:</a:t>
              </a:r>
              <a:r>
                <a:rPr lang="en-US" altLang="zh-CN" sz="2400" dirty="0">
                  <a:solidFill>
                    <a:srgbClr val="FF0000"/>
                  </a:solidFill>
                </a:rPr>
                <a:t>C</a:t>
              </a:r>
              <a:r>
                <a:rPr lang="en-US" altLang="zh-CN" sz="2400" dirty="0"/>
                <a:t>,D</a:t>
              </a:r>
              <a:endParaRPr lang="zh-CN" altLang="en-US" sz="2400" dirty="0"/>
            </a:p>
          </p:txBody>
        </p:sp>
        <p:sp>
          <p:nvSpPr>
            <p:cNvPr id="64" name="矩形: 圆角 63">
              <a:extLst>
                <a:ext uri="{FF2B5EF4-FFF2-40B4-BE49-F238E27FC236}">
                  <a16:creationId xmlns:a16="http://schemas.microsoft.com/office/drawing/2014/main" id="{3BB0A1F7-3EB4-474A-9AEF-B494D48556CC}"/>
                </a:ext>
              </a:extLst>
            </p:cNvPr>
            <p:cNvSpPr/>
            <p:nvPr/>
          </p:nvSpPr>
          <p:spPr>
            <a:xfrm>
              <a:off x="6640561" y="4285737"/>
              <a:ext cx="1883019"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5:</a:t>
              </a:r>
              <a:r>
                <a:rPr lang="en-US" altLang="zh-CN" sz="2400" dirty="0">
                  <a:solidFill>
                    <a:srgbClr val="FF0000"/>
                  </a:solidFill>
                </a:rPr>
                <a:t>H</a:t>
              </a:r>
              <a:r>
                <a:rPr lang="en-US" altLang="zh-CN" sz="2400" dirty="0"/>
                <a:t>,G,</a:t>
              </a:r>
              <a:r>
                <a:rPr lang="en-US" altLang="zh-CN" sz="2400" dirty="0">
                  <a:solidFill>
                    <a:srgbClr val="FF0000"/>
                  </a:solidFill>
                </a:rPr>
                <a:t>J</a:t>
              </a:r>
              <a:endParaRPr lang="zh-CN" altLang="en-US" sz="2400" dirty="0">
                <a:solidFill>
                  <a:srgbClr val="FF0000"/>
                </a:solidFill>
              </a:endParaRPr>
            </a:p>
          </p:txBody>
        </p:sp>
        <p:sp>
          <p:nvSpPr>
            <p:cNvPr id="65" name="矩形: 圆角 64">
              <a:extLst>
                <a:ext uri="{FF2B5EF4-FFF2-40B4-BE49-F238E27FC236}">
                  <a16:creationId xmlns:a16="http://schemas.microsoft.com/office/drawing/2014/main" id="{FEB08254-DFA7-40E9-9623-03FF80D6C5CD}"/>
                </a:ext>
              </a:extLst>
            </p:cNvPr>
            <p:cNvSpPr/>
            <p:nvPr/>
          </p:nvSpPr>
          <p:spPr>
            <a:xfrm>
              <a:off x="9109446" y="4300365"/>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4:G,J,S,</a:t>
              </a:r>
              <a:r>
                <a:rPr lang="en-US" altLang="zh-CN" sz="2400" dirty="0">
                  <a:solidFill>
                    <a:srgbClr val="FF0000"/>
                  </a:solidFill>
                </a:rPr>
                <a:t>L</a:t>
              </a:r>
              <a:endParaRPr lang="zh-CN" altLang="en-US" sz="2400" dirty="0">
                <a:solidFill>
                  <a:srgbClr val="FF0000"/>
                </a:solidFill>
              </a:endParaRPr>
            </a:p>
          </p:txBody>
        </p:sp>
        <p:sp>
          <p:nvSpPr>
            <p:cNvPr id="66" name="矩形: 圆角 65">
              <a:extLst>
                <a:ext uri="{FF2B5EF4-FFF2-40B4-BE49-F238E27FC236}">
                  <a16:creationId xmlns:a16="http://schemas.microsoft.com/office/drawing/2014/main" id="{1819CB3F-A387-4A39-99C1-D3F1EEBE8566}"/>
                </a:ext>
              </a:extLst>
            </p:cNvPr>
            <p:cNvSpPr/>
            <p:nvPr/>
          </p:nvSpPr>
          <p:spPr>
            <a:xfrm>
              <a:off x="9109446" y="3132760"/>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3:G,S,I</a:t>
              </a:r>
              <a:endParaRPr lang="zh-CN" altLang="en-US" sz="2400" dirty="0"/>
            </a:p>
          </p:txBody>
        </p:sp>
        <p:sp>
          <p:nvSpPr>
            <p:cNvPr id="67" name="矩形: 圆角 66">
              <a:extLst>
                <a:ext uri="{FF2B5EF4-FFF2-40B4-BE49-F238E27FC236}">
                  <a16:creationId xmlns:a16="http://schemas.microsoft.com/office/drawing/2014/main" id="{4D3A37B9-CFAC-4CE6-B996-ACAE418D3E39}"/>
                </a:ext>
              </a:extLst>
            </p:cNvPr>
            <p:cNvSpPr/>
            <p:nvPr/>
          </p:nvSpPr>
          <p:spPr>
            <a:xfrm>
              <a:off x="6773969" y="3135086"/>
              <a:ext cx="1787836" cy="4969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2:G,</a:t>
              </a:r>
              <a:r>
                <a:rPr lang="en-US" altLang="zh-CN" sz="2400" dirty="0">
                  <a:solidFill>
                    <a:srgbClr val="FF0000"/>
                  </a:solidFill>
                </a:rPr>
                <a:t>I,D</a:t>
              </a:r>
              <a:endParaRPr lang="zh-CN" altLang="en-US" sz="2400" dirty="0">
                <a:solidFill>
                  <a:srgbClr val="FF0000"/>
                </a:solidFill>
              </a:endParaRPr>
            </a:p>
          </p:txBody>
        </p:sp>
        <p:cxnSp>
          <p:nvCxnSpPr>
            <p:cNvPr id="68" name="直接连接符 67">
              <a:extLst>
                <a:ext uri="{FF2B5EF4-FFF2-40B4-BE49-F238E27FC236}">
                  <a16:creationId xmlns:a16="http://schemas.microsoft.com/office/drawing/2014/main" id="{F3847D6E-C6CB-41D2-82D6-6A0F858A51AC}"/>
                </a:ext>
              </a:extLst>
            </p:cNvPr>
            <p:cNvCxnSpPr>
              <a:stCxn id="66" idx="2"/>
              <a:endCxn id="65" idx="0"/>
            </p:cNvCxnSpPr>
            <p:nvPr/>
          </p:nvCxnSpPr>
          <p:spPr>
            <a:xfrm>
              <a:off x="10003364" y="3629712"/>
              <a:ext cx="0" cy="670653"/>
            </a:xfrm>
            <a:prstGeom prst="line">
              <a:avLst/>
            </a:prstGeom>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513C0E99-8887-4A7E-A590-7C975DA9837F}"/>
                </a:ext>
              </a:extLst>
            </p:cNvPr>
            <p:cNvSpPr txBox="1"/>
            <p:nvPr/>
          </p:nvSpPr>
          <p:spPr>
            <a:xfrm>
              <a:off x="6315906" y="2976009"/>
              <a:ext cx="269794" cy="461665"/>
            </a:xfrm>
            <a:prstGeom prst="rect">
              <a:avLst/>
            </a:prstGeom>
            <a:noFill/>
          </p:spPr>
          <p:txBody>
            <a:bodyPr wrap="square" rtlCol="0">
              <a:spAutoFit/>
            </a:bodyPr>
            <a:lstStyle/>
            <a:p>
              <a:r>
                <a:rPr lang="en-US" altLang="zh-CN" sz="2400" dirty="0"/>
                <a:t>D</a:t>
              </a:r>
              <a:endParaRPr lang="zh-CN" altLang="en-US" sz="2400" dirty="0"/>
            </a:p>
          </p:txBody>
        </p:sp>
        <p:sp>
          <p:nvSpPr>
            <p:cNvPr id="70" name="文本框 69">
              <a:extLst>
                <a:ext uri="{FF2B5EF4-FFF2-40B4-BE49-F238E27FC236}">
                  <a16:creationId xmlns:a16="http://schemas.microsoft.com/office/drawing/2014/main" id="{0CBD4EF6-5330-4DE9-BCA8-D866C5C609B7}"/>
                </a:ext>
              </a:extLst>
            </p:cNvPr>
            <p:cNvSpPr txBox="1"/>
            <p:nvPr/>
          </p:nvSpPr>
          <p:spPr>
            <a:xfrm>
              <a:off x="8577472" y="2976008"/>
              <a:ext cx="530086" cy="461665"/>
            </a:xfrm>
            <a:prstGeom prst="rect">
              <a:avLst/>
            </a:prstGeom>
            <a:noFill/>
          </p:spPr>
          <p:txBody>
            <a:bodyPr wrap="square" rtlCol="0">
              <a:spAutoFit/>
            </a:bodyPr>
            <a:lstStyle/>
            <a:p>
              <a:r>
                <a:rPr lang="en-US" altLang="zh-CN" sz="2400" dirty="0"/>
                <a:t>GI</a:t>
              </a:r>
              <a:endParaRPr lang="zh-CN" altLang="en-US" sz="2400" dirty="0"/>
            </a:p>
          </p:txBody>
        </p:sp>
        <p:sp>
          <p:nvSpPr>
            <p:cNvPr id="71" name="文本框 70">
              <a:extLst>
                <a:ext uri="{FF2B5EF4-FFF2-40B4-BE49-F238E27FC236}">
                  <a16:creationId xmlns:a16="http://schemas.microsoft.com/office/drawing/2014/main" id="{C67E7DD0-D6DE-4E7A-A66D-B2327558A50F}"/>
                </a:ext>
              </a:extLst>
            </p:cNvPr>
            <p:cNvSpPr txBox="1"/>
            <p:nvPr/>
          </p:nvSpPr>
          <p:spPr>
            <a:xfrm>
              <a:off x="10145588" y="3790056"/>
              <a:ext cx="619167" cy="461665"/>
            </a:xfrm>
            <a:prstGeom prst="rect">
              <a:avLst/>
            </a:prstGeom>
            <a:noFill/>
          </p:spPr>
          <p:txBody>
            <a:bodyPr wrap="square" rtlCol="0">
              <a:spAutoFit/>
            </a:bodyPr>
            <a:lstStyle/>
            <a:p>
              <a:r>
                <a:rPr lang="en-US" altLang="zh-CN" sz="2400" dirty="0"/>
                <a:t>GS</a:t>
              </a:r>
              <a:endParaRPr lang="zh-CN" altLang="en-US" sz="2400" dirty="0"/>
            </a:p>
          </p:txBody>
        </p:sp>
        <p:sp>
          <p:nvSpPr>
            <p:cNvPr id="72" name="文本框 71">
              <a:extLst>
                <a:ext uri="{FF2B5EF4-FFF2-40B4-BE49-F238E27FC236}">
                  <a16:creationId xmlns:a16="http://schemas.microsoft.com/office/drawing/2014/main" id="{B57E80E4-02A2-43C4-AA2E-06A962EE6CCC}"/>
                </a:ext>
              </a:extLst>
            </p:cNvPr>
            <p:cNvSpPr txBox="1"/>
            <p:nvPr/>
          </p:nvSpPr>
          <p:spPr>
            <a:xfrm>
              <a:off x="8554816" y="4091940"/>
              <a:ext cx="619167" cy="461665"/>
            </a:xfrm>
            <a:prstGeom prst="rect">
              <a:avLst/>
            </a:prstGeom>
            <a:noFill/>
          </p:spPr>
          <p:txBody>
            <a:bodyPr wrap="square" rtlCol="0">
              <a:spAutoFit/>
            </a:bodyPr>
            <a:lstStyle/>
            <a:p>
              <a:r>
                <a:rPr lang="en-US" altLang="zh-CN" sz="2400" dirty="0"/>
                <a:t>GJ</a:t>
              </a:r>
              <a:endParaRPr lang="zh-CN" altLang="en-US" sz="2400" dirty="0"/>
            </a:p>
          </p:txBody>
        </p:sp>
        <p:cxnSp>
          <p:nvCxnSpPr>
            <p:cNvPr id="73" name="直接连接符 72">
              <a:extLst>
                <a:ext uri="{FF2B5EF4-FFF2-40B4-BE49-F238E27FC236}">
                  <a16:creationId xmlns:a16="http://schemas.microsoft.com/office/drawing/2014/main" id="{72A88642-DC9E-4297-ABF6-FFA96A961A12}"/>
                </a:ext>
              </a:extLst>
            </p:cNvPr>
            <p:cNvCxnSpPr>
              <a:stCxn id="63" idx="3"/>
              <a:endCxn id="67" idx="1"/>
            </p:cNvCxnSpPr>
            <p:nvPr/>
          </p:nvCxnSpPr>
          <p:spPr>
            <a:xfrm>
              <a:off x="6226328" y="3382277"/>
              <a:ext cx="547641" cy="1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DC41811E-5985-4866-ACE7-AFE9F1AB7FD0}"/>
                </a:ext>
              </a:extLst>
            </p:cNvPr>
            <p:cNvCxnSpPr>
              <a:stCxn id="67" idx="3"/>
              <a:endCxn id="66" idx="1"/>
            </p:cNvCxnSpPr>
            <p:nvPr/>
          </p:nvCxnSpPr>
          <p:spPr>
            <a:xfrm flipV="1">
              <a:off x="8561805" y="3381236"/>
              <a:ext cx="547641" cy="2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7CDD887-62A2-4A72-8CD0-4CA57897B15A}"/>
                </a:ext>
              </a:extLst>
            </p:cNvPr>
            <p:cNvCxnSpPr>
              <a:stCxn id="64" idx="3"/>
            </p:cNvCxnSpPr>
            <p:nvPr/>
          </p:nvCxnSpPr>
          <p:spPr>
            <a:xfrm>
              <a:off x="8523580" y="4534213"/>
              <a:ext cx="623194" cy="19392"/>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2AF77E4D-180C-4DB4-9C2A-40C48335F4F6}"/>
                  </a:ext>
                </a:extLst>
              </p:cNvPr>
              <p:cNvSpPr txBox="1"/>
              <p:nvPr/>
            </p:nvSpPr>
            <p:spPr>
              <a:xfrm>
                <a:off x="4891963" y="5439000"/>
                <a:ext cx="64627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m:rPr>
                              <m:sty m:val="p"/>
                            </m:rPr>
                            <a:rPr lang="el-GR" altLang="zh-CN" sz="2400" i="1" smtClean="0">
                              <a:latin typeface="Cambria Math" panose="02040503050406030204" pitchFamily="18" charset="0"/>
                              <a:ea typeface="Cambria Math" panose="02040503050406030204" pitchFamily="18" charset="0"/>
                            </a:rPr>
                            <m:t>Φ</m:t>
                          </m:r>
                        </m:sub>
                      </m:sSub>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𝐼</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𝐷</m:t>
                              </m:r>
                            </m:e>
                          </m:d>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𝐽</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𝐿</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𝐻</m:t>
                              </m:r>
                            </m:e>
                          </m:d>
                        </m:e>
                        <m:e>
                          <m:d>
                            <m:dPr>
                              <m:begChr m:val="{"/>
                              <m:endChr m:val="}"/>
                              <m:ctrlPr>
                                <a:rPr lang="en-US" altLang="zh-CN" sz="240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𝐺</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𝑆</m:t>
                              </m:r>
                            </m:e>
                          </m:d>
                        </m:e>
                      </m:d>
                    </m:oMath>
                  </m:oMathPara>
                </a14:m>
                <a:endParaRPr lang="zh-CN" altLang="en-US" dirty="0"/>
              </a:p>
            </p:txBody>
          </p:sp>
        </mc:Choice>
        <mc:Fallback xmlns="">
          <p:sp>
            <p:nvSpPr>
              <p:cNvPr id="76" name="文本框 75">
                <a:extLst>
                  <a:ext uri="{FF2B5EF4-FFF2-40B4-BE49-F238E27FC236}">
                    <a16:creationId xmlns:a16="http://schemas.microsoft.com/office/drawing/2014/main" id="{2AF77E4D-180C-4DB4-9C2A-40C48335F4F6}"/>
                  </a:ext>
                </a:extLst>
              </p:cNvPr>
              <p:cNvSpPr txBox="1">
                <a:spLocks noRot="1" noChangeAspect="1" noMove="1" noResize="1" noEditPoints="1" noAdjustHandles="1" noChangeArrowheads="1" noChangeShapeType="1" noTextEdit="1"/>
              </p:cNvSpPr>
              <p:nvPr/>
            </p:nvSpPr>
            <p:spPr>
              <a:xfrm>
                <a:off x="4891963" y="5439000"/>
                <a:ext cx="6462777" cy="461665"/>
              </a:xfrm>
              <a:prstGeom prst="rect">
                <a:avLst/>
              </a:prstGeom>
              <a:blipFill>
                <a:blip r:embed="rId3"/>
                <a:stretch>
                  <a:fillRect b="-13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84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F1D59-5BFD-4FBB-9D33-82092F4010D7}"/>
              </a:ext>
            </a:extLst>
          </p:cNvPr>
          <p:cNvSpPr>
            <a:spLocks noGrp="1"/>
          </p:cNvSpPr>
          <p:nvPr>
            <p:ph type="title"/>
          </p:nvPr>
        </p:nvSpPr>
        <p:spPr/>
        <p:txBody>
          <a:bodyPr/>
          <a:lstStyle/>
          <a:p>
            <a:r>
              <a:rPr lang="zh-CN" altLang="en-US" dirty="0"/>
              <a:t>变量消去与团树算法</a:t>
            </a:r>
          </a:p>
        </p:txBody>
      </p:sp>
      <p:sp>
        <p:nvSpPr>
          <p:cNvPr id="3" name="文本占位符 2">
            <a:extLst>
              <a:ext uri="{FF2B5EF4-FFF2-40B4-BE49-F238E27FC236}">
                <a16:creationId xmlns:a16="http://schemas.microsoft.com/office/drawing/2014/main" id="{1A780CF4-6EAC-442D-A27A-41789AA304B0}"/>
              </a:ext>
            </a:extLst>
          </p:cNvPr>
          <p:cNvSpPr>
            <a:spLocks noGrp="1"/>
          </p:cNvSpPr>
          <p:nvPr>
            <p:ph type="body" idx="1"/>
          </p:nvPr>
        </p:nvSpPr>
        <p:spPr/>
        <p:txBody>
          <a:bodyPr>
            <a:normAutofit/>
          </a:bodyPr>
          <a:lstStyle/>
          <a:p>
            <a:r>
              <a:rPr lang="zh-CN" altLang="en-US" sz="3600" dirty="0"/>
              <a:t>变量消去</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46EABD7C-FC3C-47DB-A9DE-3DE083E32624}"/>
                  </a:ext>
                </a:extLst>
              </p:cNvPr>
              <p:cNvSpPr>
                <a:spLocks noGrp="1"/>
              </p:cNvSpPr>
              <p:nvPr>
                <p:ph sz="half" idx="2"/>
              </p:nvPr>
            </p:nvSpPr>
            <p:spPr/>
            <p:txBody>
              <a:bodyPr/>
              <a:lstStyle/>
              <a:p>
                <a:r>
                  <a:rPr lang="zh-CN" altLang="en-US" dirty="0"/>
                  <a:t>每一步通过因子乘积生成一个因子</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rPr>
                          <m:t>𝑖</m:t>
                        </m:r>
                      </m:sub>
                    </m:sSub>
                    <m:r>
                      <a:rPr lang="zh-CN" altLang="en-US" i="1" smtClean="0">
                        <a:latin typeface="Cambria Math" panose="02040503050406030204" pitchFamily="18" charset="0"/>
                      </a:rPr>
                      <m:t>中</m:t>
                    </m:r>
                  </m:oMath>
                </a14:m>
                <a:r>
                  <a:rPr lang="zh-CN" altLang="en-US" dirty="0"/>
                  <a:t>的一个因子被消去产生新的中间</a:t>
                </a:r>
                <a14:m>
                  <m:oMath xmlns:m="http://schemas.openxmlformats.org/officeDocument/2006/math">
                    <m:r>
                      <a:rPr lang="zh-CN" altLang="en-US" i="1" dirty="0">
                        <a:latin typeface="Cambria Math" panose="02040503050406030204" pitchFamily="18" charset="0"/>
                      </a:rPr>
                      <m:t>计算</m:t>
                    </m:r>
                    <m:r>
                      <a:rPr lang="zh-CN" altLang="en-US" i="1" dirty="0" smtClean="0">
                        <a:latin typeface="Cambria Math" panose="02040503050406030204" pitchFamily="18" charset="0"/>
                      </a:rPr>
                      <m:t>结果</m:t>
                    </m:r>
                    <m:sSub>
                      <m:sSubPr>
                        <m:ctrlPr>
                          <a:rPr lang="en-US" altLang="zh-CN" i="1">
                            <a:latin typeface="Cambria Math" panose="02040503050406030204" pitchFamily="18" charset="0"/>
                          </a:rPr>
                        </m:ctrlPr>
                      </m:sSubPr>
                      <m:e>
                        <m:r>
                          <a:rPr lang="zh-CN" altLang="el-GR" i="1" smtClean="0">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rPr>
                          <m:t>𝑖</m:t>
                        </m:r>
                      </m:sub>
                    </m:sSub>
                  </m:oMath>
                </a14:m>
                <a:endParaRPr lang="en-US" altLang="zh-CN" dirty="0"/>
              </a:p>
              <a:p>
                <a14:m>
                  <m:oMath xmlns:m="http://schemas.openxmlformats.org/officeDocument/2006/math">
                    <m:r>
                      <a:rPr lang="zh-CN" altLang="en-US" i="1" dirty="0">
                        <a:latin typeface="Cambria Math" panose="02040503050406030204" pitchFamily="18" charset="0"/>
                      </a:rPr>
                      <m:t>用</m:t>
                    </m:r>
                    <m:sSub>
                      <m:sSubPr>
                        <m:ctrlPr>
                          <a:rPr lang="en-US" altLang="zh-CN" i="1">
                            <a:latin typeface="Cambria Math" panose="02040503050406030204" pitchFamily="18" charset="0"/>
                          </a:rPr>
                        </m:ctrlPr>
                      </m:sSubPr>
                      <m:e>
                        <m:r>
                          <a:rPr lang="zh-CN" altLang="el-GR"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rPr>
                          <m:t>𝑖</m:t>
                        </m:r>
                      </m:sub>
                    </m:sSub>
                  </m:oMath>
                </a14:m>
                <a:r>
                  <a:rPr lang="zh-CN" altLang="en-US" dirty="0"/>
                  <a:t>来产生其他</a:t>
                </a:r>
                <a14:m>
                  <m:oMath xmlns:m="http://schemas.openxmlformats.org/officeDocument/2006/math">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m:rPr>
                            <m:sty m:val="p"/>
                          </m:rPr>
                          <a:rPr lang="en-US" altLang="zh-CN" i="1">
                            <a:latin typeface="Cambria Math" panose="02040503050406030204" pitchFamily="18" charset="0"/>
                            <a:ea typeface="Cambria Math" panose="02040503050406030204" pitchFamily="18" charset="0"/>
                          </a:rPr>
                          <m:t>j</m:t>
                        </m:r>
                      </m:sub>
                    </m:sSub>
                  </m:oMath>
                </a14:m>
                <a:endParaRPr lang="en-US" altLang="zh-CN" dirty="0"/>
              </a:p>
              <a:p>
                <a:r>
                  <a:rPr lang="zh-CN" altLang="en-US" dirty="0"/>
                  <a:t>对概率计算要从头开始</a:t>
                </a:r>
                <a:endParaRPr lang="en-US" altLang="zh-CN" dirty="0"/>
              </a:p>
            </p:txBody>
          </p:sp>
        </mc:Choice>
        <mc:Fallback xmlns="">
          <p:sp>
            <p:nvSpPr>
              <p:cNvPr id="4" name="内容占位符 3">
                <a:extLst>
                  <a:ext uri="{FF2B5EF4-FFF2-40B4-BE49-F238E27FC236}">
                    <a16:creationId xmlns:a16="http://schemas.microsoft.com/office/drawing/2014/main" id="{46EABD7C-FC3C-47DB-A9DE-3DE083E32624}"/>
                  </a:ext>
                </a:extLst>
              </p:cNvPr>
              <p:cNvSpPr>
                <a:spLocks noGrp="1" noRot="1" noChangeAspect="1" noMove="1" noResize="1" noEditPoints="1" noAdjustHandles="1" noChangeArrowheads="1" noChangeShapeType="1" noTextEdit="1"/>
              </p:cNvSpPr>
              <p:nvPr>
                <p:ph sz="half" idx="2"/>
              </p:nvPr>
            </p:nvSpPr>
            <p:spPr>
              <a:blipFill>
                <a:blip r:embed="rId3"/>
                <a:stretch>
                  <a:fillRect l="-2128" t="-3146"/>
                </a:stretch>
              </a:blipFill>
            </p:spPr>
            <p:txBody>
              <a:bodyPr/>
              <a:lstStyle/>
              <a:p>
                <a:r>
                  <a:rPr lang="zh-CN" altLang="en-US">
                    <a:noFill/>
                  </a:rPr>
                  <a:t> </a:t>
                </a:r>
              </a:p>
            </p:txBody>
          </p:sp>
        </mc:Fallback>
      </mc:AlternateContent>
      <p:sp>
        <p:nvSpPr>
          <p:cNvPr id="5" name="文本占位符 4">
            <a:extLst>
              <a:ext uri="{FF2B5EF4-FFF2-40B4-BE49-F238E27FC236}">
                <a16:creationId xmlns:a16="http://schemas.microsoft.com/office/drawing/2014/main" id="{9765032E-E7A6-4B16-863A-7742EA39F5F3}"/>
              </a:ext>
            </a:extLst>
          </p:cNvPr>
          <p:cNvSpPr>
            <a:spLocks noGrp="1"/>
          </p:cNvSpPr>
          <p:nvPr>
            <p:ph type="body" sz="quarter" idx="3"/>
          </p:nvPr>
        </p:nvSpPr>
        <p:spPr/>
        <p:txBody>
          <a:bodyPr>
            <a:normAutofit/>
          </a:bodyPr>
          <a:lstStyle/>
          <a:p>
            <a:r>
              <a:rPr lang="zh-CN" altLang="en-US" sz="3600" dirty="0"/>
              <a:t>团树算法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F8EED134-8B2F-40A8-B175-C73C0AF4A87C}"/>
                  </a:ext>
                </a:extLst>
              </p:cNvPr>
              <p:cNvSpPr>
                <a:spLocks noGrp="1"/>
              </p:cNvSpPr>
              <p:nvPr>
                <p:ph sz="quarter" idx="4"/>
              </p:nvPr>
            </p:nvSpPr>
            <p:spPr/>
            <p:txBody>
              <a:bodyPr/>
              <a:lstStyle/>
              <a:p>
                <a:r>
                  <a:rPr lang="zh-CN" altLang="en-US" dirty="0"/>
                  <a:t>团的因子就是中间因子</a:t>
                </a:r>
                <a14:m>
                  <m:oMath xmlns:m="http://schemas.openxmlformats.org/officeDocument/2006/math">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zh-CN" altLang="el-GR"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rPr>
                          <m:t>𝑖</m:t>
                        </m:r>
                      </m:sub>
                    </m:sSub>
                  </m:oMath>
                </a14:m>
                <a:r>
                  <a:rPr lang="zh-CN" altLang="en-US" dirty="0"/>
                  <a:t>是</a:t>
                </a:r>
                <a14:m>
                  <m:oMath xmlns:m="http://schemas.openxmlformats.org/officeDocument/2006/math">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rPr>
                          <m:t>𝑖</m:t>
                        </m:r>
                      </m:sub>
                    </m:sSub>
                  </m:oMath>
                </a14:m>
                <a:r>
                  <a:rPr lang="en-US" altLang="zh-CN" dirty="0"/>
                  <a:t> </a:t>
                </a:r>
                <a14:m>
                  <m:oMath xmlns:m="http://schemas.openxmlformats.org/officeDocument/2006/math">
                    <m:r>
                      <a:rPr lang="zh-CN" altLang="en-US" i="1" dirty="0" smtClean="0">
                        <a:latin typeface="Cambria Math" panose="02040503050406030204" pitchFamily="18" charset="0"/>
                      </a:rPr>
                      <m:t>传递给</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m:rPr>
                            <m:sty m:val="p"/>
                          </m:rPr>
                          <a:rPr lang="en-US" altLang="zh-CN" i="1">
                            <a:latin typeface="Cambria Math" panose="02040503050406030204" pitchFamily="18" charset="0"/>
                            <a:ea typeface="Cambria Math" panose="02040503050406030204" pitchFamily="18" charset="0"/>
                          </a:rPr>
                          <m:t>j</m:t>
                        </m:r>
                      </m:sub>
                    </m:sSub>
                    <m:r>
                      <a:rPr lang="zh-CN" altLang="en-US" i="1">
                        <a:latin typeface="Cambria Math" panose="02040503050406030204" pitchFamily="18" charset="0"/>
                      </a:rPr>
                      <m:t>的</m:t>
                    </m:r>
                  </m:oMath>
                </a14:m>
                <a:r>
                  <a:rPr lang="zh-CN" altLang="en-US" dirty="0"/>
                  <a:t>消息</a:t>
                </a:r>
                <a:endParaRPr lang="en-US" altLang="zh-CN" dirty="0"/>
              </a:p>
              <a:p>
                <a:r>
                  <a:rPr lang="zh-CN" altLang="en-US" dirty="0"/>
                  <a:t>一个取值的改变只影响一个方向来的信息，而另外一个方向传递来的信息不受影响</a:t>
                </a:r>
              </a:p>
            </p:txBody>
          </p:sp>
        </mc:Choice>
        <mc:Fallback xmlns="">
          <p:sp>
            <p:nvSpPr>
              <p:cNvPr id="6" name="内容占位符 5">
                <a:extLst>
                  <a:ext uri="{FF2B5EF4-FFF2-40B4-BE49-F238E27FC236}">
                    <a16:creationId xmlns:a16="http://schemas.microsoft.com/office/drawing/2014/main" id="{F8EED134-8B2F-40A8-B175-C73C0AF4A87C}"/>
                  </a:ext>
                </a:extLst>
              </p:cNvPr>
              <p:cNvSpPr>
                <a:spLocks noGrp="1" noRot="1" noChangeAspect="1" noMove="1" noResize="1" noEditPoints="1" noAdjustHandles="1" noChangeArrowheads="1" noChangeShapeType="1" noTextEdit="1"/>
              </p:cNvSpPr>
              <p:nvPr>
                <p:ph sz="quarter" idx="4"/>
              </p:nvPr>
            </p:nvSpPr>
            <p:spPr>
              <a:blipFill>
                <a:blip r:embed="rId4"/>
                <a:stretch>
                  <a:fillRect l="-2118" t="-2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207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wipe(down)">
                                      <p:cBhvr>
                                        <p:cTn id="7" dur="500"/>
                                        <p:tgtEl>
                                          <p:spTgt spid="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wipe(down)">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69A4A-2D79-409B-BB2D-BCD9A2EF0A53}"/>
              </a:ext>
            </a:extLst>
          </p:cNvPr>
          <p:cNvSpPr>
            <a:spLocks noGrp="1"/>
          </p:cNvSpPr>
          <p:nvPr>
            <p:ph type="title"/>
          </p:nvPr>
        </p:nvSpPr>
        <p:spPr/>
        <p:txBody>
          <a:bodyPr/>
          <a:lstStyle/>
          <a:p>
            <a:r>
              <a:rPr lang="zh-CN" altLang="en-US" dirty="0"/>
              <a:t>用变量消去生成团树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02641A4-BD09-4BB1-86BC-2381041975D1}"/>
                  </a:ext>
                </a:extLst>
              </p:cNvPr>
              <p:cNvSpPr>
                <a:spLocks noGrp="1"/>
              </p:cNvSpPr>
              <p:nvPr>
                <p:ph idx="1"/>
              </p:nvPr>
            </p:nvSpPr>
            <p:spPr/>
            <p:txBody>
              <a:bodyPr/>
              <a:lstStyle/>
              <a:p>
                <a:r>
                  <a:rPr lang="zh-CN" altLang="en-US" dirty="0"/>
                  <a:t>对每个在计算中使用的因子</a:t>
                </a:r>
                <a14:m>
                  <m:oMath xmlns:m="http://schemas.openxmlformats.org/officeDocument/2006/math">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rPr>
                          <m:t>𝑖</m:t>
                        </m:r>
                      </m:sub>
                    </m:sSub>
                  </m:oMath>
                </a14:m>
                <a:r>
                  <a:rPr lang="zh-CN" altLang="en-US" dirty="0"/>
                  <a:t>分配一个聚类</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rPr>
                          <m:t>𝑖</m:t>
                        </m:r>
                      </m:sub>
                    </m:sSub>
                  </m:oMath>
                </a14:m>
                <a:endParaRPr lang="en-US" altLang="zh-CN" dirty="0"/>
              </a:p>
              <a:p>
                <a:r>
                  <a:rPr lang="zh-CN" altLang="en-US" dirty="0"/>
                  <a:t>当</a:t>
                </a:r>
                <a14:m>
                  <m:oMath xmlns:m="http://schemas.openxmlformats.org/officeDocument/2006/math">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rPr>
                          <m:t>𝑖</m:t>
                        </m:r>
                      </m:sub>
                    </m:sSub>
                  </m:oMath>
                </a14:m>
                <a:r>
                  <a:rPr lang="zh-CN" altLang="en-US" dirty="0"/>
                  <a:t>生成的因子在</a:t>
                </a:r>
                <a14:m>
                  <m:oMath xmlns:m="http://schemas.openxmlformats.org/officeDocument/2006/math">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m:rPr>
                            <m:sty m:val="p"/>
                          </m:rPr>
                          <a:rPr lang="en-US" altLang="zh-CN" i="1" smtClean="0">
                            <a:latin typeface="Cambria Math" panose="02040503050406030204" pitchFamily="18" charset="0"/>
                            <a:ea typeface="Cambria Math" panose="02040503050406030204" pitchFamily="18" charset="0"/>
                          </a:rPr>
                          <m:t>j</m:t>
                        </m:r>
                      </m:sub>
                    </m:sSub>
                  </m:oMath>
                </a14:m>
                <a:r>
                  <a:rPr lang="zh-CN" altLang="en-US" dirty="0"/>
                  <a:t>中还被使用。则将聚类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m:rPr>
                            <m:sty m:val="p"/>
                          </m:rPr>
                          <a:rPr lang="en-US" altLang="zh-CN" i="1" smtClean="0">
                            <a:latin typeface="Cambria Math" panose="02040503050406030204" pitchFamily="18" charset="0"/>
                            <a:ea typeface="Cambria Math" panose="02040503050406030204" pitchFamily="18" charset="0"/>
                          </a:rPr>
                          <m:t>j</m:t>
                        </m:r>
                      </m:sub>
                    </m:sSub>
                  </m:oMath>
                </a14:m>
                <a:r>
                  <a:rPr lang="zh-CN" altLang="en-US" dirty="0"/>
                  <a:t>用边连接起来</a:t>
                </a:r>
              </a:p>
            </p:txBody>
          </p:sp>
        </mc:Choice>
        <mc:Fallback xmlns="">
          <p:sp>
            <p:nvSpPr>
              <p:cNvPr id="3" name="内容占位符 2">
                <a:extLst>
                  <a:ext uri="{FF2B5EF4-FFF2-40B4-BE49-F238E27FC236}">
                    <a16:creationId xmlns:a16="http://schemas.microsoft.com/office/drawing/2014/main" id="{A02641A4-BD09-4BB1-86BC-2381041975D1}"/>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0234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A049B-5C26-42CA-AEE9-93C42E353D68}"/>
              </a:ext>
            </a:extLst>
          </p:cNvPr>
          <p:cNvSpPr>
            <a:spLocks noGrp="1"/>
          </p:cNvSpPr>
          <p:nvPr>
            <p:ph type="title"/>
          </p:nvPr>
        </p:nvSpPr>
        <p:spPr/>
        <p:txBody>
          <a:bodyPr/>
          <a:lstStyle/>
          <a:p>
            <a:r>
              <a:rPr lang="zh-CN" altLang="en-US" dirty="0"/>
              <a:t>用变量消去生成团树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4DE0329-53E0-4EB0-B809-56976FAE8DE3}"/>
                  </a:ext>
                </a:extLst>
              </p:cNvPr>
              <p:cNvSpPr>
                <a:spLocks noGrp="1"/>
              </p:cNvSpPr>
              <p:nvPr>
                <p:ph idx="1"/>
              </p:nvPr>
            </p:nvSpPr>
            <p:spPr>
              <a:xfrm>
                <a:off x="838200" y="1825625"/>
                <a:ext cx="4727707" cy="1603375"/>
              </a:xfrm>
            </p:spPr>
            <p:txBody>
              <a:bodyPr>
                <a:normAutofit/>
              </a:bodyPr>
              <a:lstStyle/>
              <a:p>
                <a:r>
                  <a:rPr lang="en-US" altLang="zh-CN" sz="2000" dirty="0"/>
                  <a:t>C:</a:t>
                </a:r>
                <a:r>
                  <a:rPr lang="en-US" altLang="zh-CN" sz="2000" dirty="0">
                    <a:ea typeface="Cambria Math" panose="02040503050406030204" pitchFamily="18" charset="0"/>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1</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𝐷</m:t>
                        </m:r>
                      </m:e>
                    </m:d>
                    <m:r>
                      <a:rPr lang="en-US" altLang="zh-CN" sz="2000" b="0" i="1" smtClean="0">
                        <a:latin typeface="Cambria Math" panose="02040503050406030204" pitchFamily="18" charset="0"/>
                        <a:ea typeface="Cambria Math" panose="02040503050406030204" pitchFamily="18" charset="0"/>
                      </a:rPr>
                      <m:t>=</m:t>
                    </m:r>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𝐶</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𝐷</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𝐶</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𝐶</m:t>
                            </m:r>
                          </m:e>
                        </m:d>
                      </m:e>
                    </m:nary>
                  </m:oMath>
                </a14:m>
                <a:endParaRPr lang="en-US" altLang="zh-CN" sz="2000" dirty="0"/>
              </a:p>
              <a:p>
                <a:r>
                  <a:rPr lang="en-US" altLang="zh-CN" sz="2000" dirty="0"/>
                  <a:t>D:</a:t>
                </a:r>
                <a:r>
                  <a:rPr lang="en-US" altLang="zh-CN" sz="2000" dirty="0">
                    <a:ea typeface="Cambria Math" panose="02040503050406030204" pitchFamily="18" charset="0"/>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2</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e>
                    </m:d>
                    <m:r>
                      <a:rPr lang="en-US" altLang="zh-CN" sz="2000" b="0" i="1" smtClean="0">
                        <a:latin typeface="Cambria Math" panose="02040503050406030204" pitchFamily="18" charset="0"/>
                        <a:ea typeface="Cambria Math" panose="02040503050406030204" pitchFamily="18" charset="0"/>
                      </a:rPr>
                      <m:t>=</m:t>
                    </m:r>
                  </m:oMath>
                </a14:m>
                <a:r>
                  <a:rPr lang="en-US" altLang="zh-CN" sz="2000" dirty="0">
                    <a:ea typeface="Cambria Math" panose="02040503050406030204" pitchFamily="18" charset="0"/>
                  </a:rPr>
                  <a:t> </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𝐷</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𝐺</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e>
                    </m:nary>
                  </m:oMath>
                </a14:m>
                <a:endParaRPr lang="en-US" altLang="zh-CN" sz="2000" dirty="0"/>
              </a:p>
              <a:p>
                <a:r>
                  <a:rPr lang="en-US" altLang="zh-CN" sz="2000" dirty="0"/>
                  <a:t>I:</a:t>
                </a:r>
                <a:r>
                  <a:rPr lang="en-US" altLang="zh-CN" sz="2000" dirty="0">
                    <a:ea typeface="Cambria Math" panose="02040503050406030204" pitchFamily="18" charset="0"/>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3</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r>
                      <a:rPr lang="en-US" altLang="zh-CN" sz="2000" b="0" i="1" smtClean="0">
                        <a:latin typeface="Cambria Math" panose="02040503050406030204" pitchFamily="18" charset="0"/>
                        <a:ea typeface="Cambria Math" panose="02040503050406030204" pitchFamily="18" charset="0"/>
                      </a:rPr>
                      <m:t>=</m:t>
                    </m:r>
                  </m:oMath>
                </a14:m>
                <a:r>
                  <a:rPr lang="en-US" altLang="zh-CN" sz="2000" dirty="0">
                    <a:ea typeface="Cambria Math" panose="02040503050406030204" pitchFamily="18" charset="0"/>
                  </a:rPr>
                  <a:t> </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𝐼</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𝑆</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𝐼</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𝐼</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𝐼</m:t>
                        </m:r>
                        <m:r>
                          <a:rPr lang="en-US" altLang="zh-CN" sz="2000" i="1">
                            <a:latin typeface="Cambria Math" panose="02040503050406030204" pitchFamily="18" charset="0"/>
                            <a:ea typeface="Cambria Math" panose="02040503050406030204" pitchFamily="18" charset="0"/>
                          </a:rPr>
                          <m:t>)</m:t>
                        </m:r>
                      </m:e>
                    </m:nary>
                  </m:oMath>
                </a14:m>
                <a:endParaRPr lang="en-US" altLang="zh-CN" sz="2000" dirty="0"/>
              </a:p>
              <a:p>
                <a:r>
                  <a:rPr lang="en-US" altLang="zh-CN" sz="2000" dirty="0"/>
                  <a:t>H:</a:t>
                </a:r>
                <a:r>
                  <a:rPr lang="en-US" altLang="zh-CN" sz="2000" dirty="0">
                    <a:ea typeface="Cambria Math" panose="02040503050406030204" pitchFamily="18" charset="0"/>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4</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e>
                    </m:d>
                    <m:r>
                      <a:rPr lang="en-US" altLang="zh-CN" sz="2000" b="0" i="1" smtClean="0">
                        <a:latin typeface="Cambria Math" panose="02040503050406030204" pitchFamily="18" charset="0"/>
                        <a:ea typeface="Cambria Math" panose="02040503050406030204" pitchFamily="18" charset="0"/>
                      </a:rPr>
                      <m:t>=</m:t>
                    </m:r>
                  </m:oMath>
                </a14:m>
                <a:r>
                  <a:rPr lang="en-US" altLang="zh-CN" sz="2000" dirty="0">
                    <a:ea typeface="Cambria Math" panose="02040503050406030204" pitchFamily="18" charset="0"/>
                  </a:rPr>
                  <a:t> </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𝐻</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𝐻</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𝐻</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e>
                    </m:nary>
                  </m:oMath>
                </a14:m>
                <a:endParaRPr lang="en-US" altLang="zh-CN" sz="2000" dirty="0"/>
              </a:p>
            </p:txBody>
          </p:sp>
        </mc:Choice>
        <mc:Fallback xmlns="">
          <p:sp>
            <p:nvSpPr>
              <p:cNvPr id="3" name="内容占位符 2">
                <a:extLst>
                  <a:ext uri="{FF2B5EF4-FFF2-40B4-BE49-F238E27FC236}">
                    <a16:creationId xmlns:a16="http://schemas.microsoft.com/office/drawing/2014/main" id="{E4DE0329-53E0-4EB0-B809-56976FAE8DE3}"/>
                  </a:ext>
                </a:extLst>
              </p:cNvPr>
              <p:cNvSpPr>
                <a:spLocks noGrp="1" noRot="1" noChangeAspect="1" noMove="1" noResize="1" noEditPoints="1" noAdjustHandles="1" noChangeArrowheads="1" noChangeShapeType="1" noTextEdit="1"/>
              </p:cNvSpPr>
              <p:nvPr>
                <p:ph idx="1"/>
              </p:nvPr>
            </p:nvSpPr>
            <p:spPr>
              <a:xfrm>
                <a:off x="838200" y="1825625"/>
                <a:ext cx="4727707" cy="1603375"/>
              </a:xfrm>
              <a:blipFill>
                <a:blip r:embed="rId3"/>
                <a:stretch>
                  <a:fillRect l="-1161" t="-32576" b="-43561"/>
                </a:stretch>
              </a:blipFill>
            </p:spPr>
            <p:txBody>
              <a:bodyPr/>
              <a:lstStyle/>
              <a:p>
                <a:r>
                  <a:rPr lang="zh-CN" altLang="en-US">
                    <a:noFill/>
                  </a:rPr>
                  <a:t> </a:t>
                </a:r>
              </a:p>
            </p:txBody>
          </p:sp>
        </mc:Fallback>
      </mc:AlternateContent>
      <p:grpSp>
        <p:nvGrpSpPr>
          <p:cNvPr id="44" name="组合 43">
            <a:extLst>
              <a:ext uri="{FF2B5EF4-FFF2-40B4-BE49-F238E27FC236}">
                <a16:creationId xmlns:a16="http://schemas.microsoft.com/office/drawing/2014/main" id="{FD90C3CA-7FD9-44F1-B27F-C65C9C8F8BB8}"/>
              </a:ext>
            </a:extLst>
          </p:cNvPr>
          <p:cNvGrpSpPr/>
          <p:nvPr/>
        </p:nvGrpSpPr>
        <p:grpSpPr>
          <a:xfrm>
            <a:off x="8933958" y="2791421"/>
            <a:ext cx="2982558" cy="3890202"/>
            <a:chOff x="7959579" y="2595138"/>
            <a:chExt cx="2982558" cy="3890202"/>
          </a:xfrm>
        </p:grpSpPr>
        <p:cxnSp>
          <p:nvCxnSpPr>
            <p:cNvPr id="45" name="直接箭头连接符 44">
              <a:extLst>
                <a:ext uri="{FF2B5EF4-FFF2-40B4-BE49-F238E27FC236}">
                  <a16:creationId xmlns:a16="http://schemas.microsoft.com/office/drawing/2014/main" id="{024CFA1C-DBF9-4EBE-83AA-80F061D066FD}"/>
                </a:ext>
              </a:extLst>
            </p:cNvPr>
            <p:cNvCxnSpPr>
              <a:stCxn id="69" idx="4"/>
              <a:endCxn id="71" idx="0"/>
            </p:cNvCxnSpPr>
            <p:nvPr/>
          </p:nvCxnSpPr>
          <p:spPr>
            <a:xfrm flipH="1">
              <a:off x="9020994" y="4649240"/>
              <a:ext cx="2" cy="292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21A2AD7F-6870-445E-9D2D-066CB47FF590}"/>
                </a:ext>
              </a:extLst>
            </p:cNvPr>
            <p:cNvGrpSpPr/>
            <p:nvPr/>
          </p:nvGrpSpPr>
          <p:grpSpPr>
            <a:xfrm>
              <a:off x="7959579" y="2595138"/>
              <a:ext cx="2982558" cy="3890202"/>
              <a:chOff x="7959579" y="2595138"/>
              <a:chExt cx="2982558" cy="3890202"/>
            </a:xfrm>
          </p:grpSpPr>
          <p:grpSp>
            <p:nvGrpSpPr>
              <p:cNvPr id="47" name="组合 46">
                <a:extLst>
                  <a:ext uri="{FF2B5EF4-FFF2-40B4-BE49-F238E27FC236}">
                    <a16:creationId xmlns:a16="http://schemas.microsoft.com/office/drawing/2014/main" id="{911F40DA-69FC-42DE-841B-86C60E0EF9FF}"/>
                  </a:ext>
                </a:extLst>
              </p:cNvPr>
              <p:cNvGrpSpPr/>
              <p:nvPr/>
            </p:nvGrpSpPr>
            <p:grpSpPr>
              <a:xfrm>
                <a:off x="7959581" y="2595138"/>
                <a:ext cx="530087" cy="530087"/>
                <a:chOff x="5950226" y="3617843"/>
                <a:chExt cx="530087" cy="530087"/>
              </a:xfrm>
            </p:grpSpPr>
            <p:sp>
              <p:nvSpPr>
                <p:cNvPr id="77" name="椭圆 76">
                  <a:extLst>
                    <a:ext uri="{FF2B5EF4-FFF2-40B4-BE49-F238E27FC236}">
                      <a16:creationId xmlns:a16="http://schemas.microsoft.com/office/drawing/2014/main" id="{8F0C2D1E-F51E-4072-BB56-5055B209B825}"/>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8" name="文本框 77">
                  <a:extLst>
                    <a:ext uri="{FF2B5EF4-FFF2-40B4-BE49-F238E27FC236}">
                      <a16:creationId xmlns:a16="http://schemas.microsoft.com/office/drawing/2014/main" id="{B1AD28D4-DA93-4017-B015-BBC49A5A4154}"/>
                    </a:ext>
                  </a:extLst>
                </p:cNvPr>
                <p:cNvSpPr txBox="1"/>
                <p:nvPr/>
              </p:nvSpPr>
              <p:spPr>
                <a:xfrm>
                  <a:off x="6029738" y="3665305"/>
                  <a:ext cx="371061" cy="461665"/>
                </a:xfrm>
                <a:prstGeom prst="rect">
                  <a:avLst/>
                </a:prstGeom>
                <a:noFill/>
              </p:spPr>
              <p:txBody>
                <a:bodyPr wrap="square" rtlCol="0">
                  <a:spAutoFit/>
                </a:bodyPr>
                <a:lstStyle/>
                <a:p>
                  <a:r>
                    <a:rPr lang="en-US" altLang="zh-CN" sz="2400" dirty="0"/>
                    <a:t>C</a:t>
                  </a:r>
                  <a:endParaRPr lang="zh-CN" altLang="en-US" sz="2400" dirty="0"/>
                </a:p>
              </p:txBody>
            </p:sp>
          </p:grpSp>
          <p:grpSp>
            <p:nvGrpSpPr>
              <p:cNvPr id="48" name="组合 47">
                <a:extLst>
                  <a:ext uri="{FF2B5EF4-FFF2-40B4-BE49-F238E27FC236}">
                    <a16:creationId xmlns:a16="http://schemas.microsoft.com/office/drawing/2014/main" id="{B21EBDD3-6D50-4FEE-B310-4EA599EA4023}"/>
                  </a:ext>
                </a:extLst>
              </p:cNvPr>
              <p:cNvGrpSpPr/>
              <p:nvPr/>
            </p:nvGrpSpPr>
            <p:grpSpPr>
              <a:xfrm>
                <a:off x="9552323" y="5523286"/>
                <a:ext cx="530087" cy="530087"/>
                <a:chOff x="5950226" y="3617843"/>
                <a:chExt cx="530087" cy="530087"/>
              </a:xfrm>
            </p:grpSpPr>
            <p:sp>
              <p:nvSpPr>
                <p:cNvPr id="75" name="椭圆 74">
                  <a:extLst>
                    <a:ext uri="{FF2B5EF4-FFF2-40B4-BE49-F238E27FC236}">
                      <a16:creationId xmlns:a16="http://schemas.microsoft.com/office/drawing/2014/main" id="{7F04295C-8C66-44B2-B0F7-564C8D60231F}"/>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6" name="文本框 75">
                  <a:extLst>
                    <a:ext uri="{FF2B5EF4-FFF2-40B4-BE49-F238E27FC236}">
                      <a16:creationId xmlns:a16="http://schemas.microsoft.com/office/drawing/2014/main" id="{85C1FB12-EC88-4CF9-8739-198649271C5D}"/>
                    </a:ext>
                  </a:extLst>
                </p:cNvPr>
                <p:cNvSpPr txBox="1"/>
                <p:nvPr/>
              </p:nvSpPr>
              <p:spPr>
                <a:xfrm>
                  <a:off x="6029738" y="3665305"/>
                  <a:ext cx="371061" cy="461665"/>
                </a:xfrm>
                <a:prstGeom prst="rect">
                  <a:avLst/>
                </a:prstGeom>
                <a:noFill/>
              </p:spPr>
              <p:txBody>
                <a:bodyPr wrap="square" rtlCol="0">
                  <a:spAutoFit/>
                </a:bodyPr>
                <a:lstStyle/>
                <a:p>
                  <a:r>
                    <a:rPr lang="en-US" altLang="zh-CN" sz="2400" dirty="0"/>
                    <a:t>J</a:t>
                  </a:r>
                  <a:endParaRPr lang="zh-CN" altLang="en-US" sz="2400" dirty="0"/>
                </a:p>
              </p:txBody>
            </p:sp>
          </p:grpSp>
          <p:grpSp>
            <p:nvGrpSpPr>
              <p:cNvPr id="49" name="组合 48">
                <a:extLst>
                  <a:ext uri="{FF2B5EF4-FFF2-40B4-BE49-F238E27FC236}">
                    <a16:creationId xmlns:a16="http://schemas.microsoft.com/office/drawing/2014/main" id="{6903B3D7-90C2-4890-94E5-ED7E3D307BBF}"/>
                  </a:ext>
                </a:extLst>
              </p:cNvPr>
              <p:cNvGrpSpPr/>
              <p:nvPr/>
            </p:nvGrpSpPr>
            <p:grpSpPr>
              <a:xfrm>
                <a:off x="10412050" y="4119152"/>
                <a:ext cx="530087" cy="530087"/>
                <a:chOff x="5950226" y="3617843"/>
                <a:chExt cx="530087" cy="530087"/>
              </a:xfrm>
            </p:grpSpPr>
            <p:sp>
              <p:nvSpPr>
                <p:cNvPr id="73" name="椭圆 72">
                  <a:extLst>
                    <a:ext uri="{FF2B5EF4-FFF2-40B4-BE49-F238E27FC236}">
                      <a16:creationId xmlns:a16="http://schemas.microsoft.com/office/drawing/2014/main" id="{65E1F7E8-2896-47E1-A272-F2F1C53D6F3D}"/>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4" name="文本框 73">
                  <a:extLst>
                    <a:ext uri="{FF2B5EF4-FFF2-40B4-BE49-F238E27FC236}">
                      <a16:creationId xmlns:a16="http://schemas.microsoft.com/office/drawing/2014/main" id="{EC47C146-B5BA-4D4E-A543-87E464E281F4}"/>
                    </a:ext>
                  </a:extLst>
                </p:cNvPr>
                <p:cNvSpPr txBox="1"/>
                <p:nvPr/>
              </p:nvSpPr>
              <p:spPr>
                <a:xfrm>
                  <a:off x="6029738" y="3665305"/>
                  <a:ext cx="371061" cy="461665"/>
                </a:xfrm>
                <a:prstGeom prst="rect">
                  <a:avLst/>
                </a:prstGeom>
                <a:noFill/>
              </p:spPr>
              <p:txBody>
                <a:bodyPr wrap="square" rtlCol="0">
                  <a:spAutoFit/>
                </a:bodyPr>
                <a:lstStyle/>
                <a:p>
                  <a:r>
                    <a:rPr lang="en-US" altLang="zh-CN" sz="2400" dirty="0"/>
                    <a:t>S</a:t>
                  </a:r>
                  <a:endParaRPr lang="zh-CN" altLang="en-US" sz="2400" dirty="0"/>
                </a:p>
              </p:txBody>
            </p:sp>
          </p:grpSp>
          <p:grpSp>
            <p:nvGrpSpPr>
              <p:cNvPr id="50" name="组合 49">
                <a:extLst>
                  <a:ext uri="{FF2B5EF4-FFF2-40B4-BE49-F238E27FC236}">
                    <a16:creationId xmlns:a16="http://schemas.microsoft.com/office/drawing/2014/main" id="{EE7889C1-A119-4096-A4EE-76F20B2FF189}"/>
                  </a:ext>
                </a:extLst>
              </p:cNvPr>
              <p:cNvGrpSpPr/>
              <p:nvPr/>
            </p:nvGrpSpPr>
            <p:grpSpPr>
              <a:xfrm>
                <a:off x="8755950" y="4941657"/>
                <a:ext cx="530087" cy="530087"/>
                <a:chOff x="5950226" y="3617843"/>
                <a:chExt cx="530087" cy="530087"/>
              </a:xfrm>
            </p:grpSpPr>
            <p:sp>
              <p:nvSpPr>
                <p:cNvPr id="71" name="椭圆 70">
                  <a:extLst>
                    <a:ext uri="{FF2B5EF4-FFF2-40B4-BE49-F238E27FC236}">
                      <a16:creationId xmlns:a16="http://schemas.microsoft.com/office/drawing/2014/main" id="{3C2D8A73-7049-4939-AD3D-ADB5F19E8B0D}"/>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2" name="文本框 71">
                  <a:extLst>
                    <a:ext uri="{FF2B5EF4-FFF2-40B4-BE49-F238E27FC236}">
                      <a16:creationId xmlns:a16="http://schemas.microsoft.com/office/drawing/2014/main" id="{7A8AE7DA-78C6-49B1-8AB2-0256364B7E65}"/>
                    </a:ext>
                  </a:extLst>
                </p:cNvPr>
                <p:cNvSpPr txBox="1"/>
                <p:nvPr/>
              </p:nvSpPr>
              <p:spPr>
                <a:xfrm>
                  <a:off x="6029738" y="3665305"/>
                  <a:ext cx="371061" cy="461665"/>
                </a:xfrm>
                <a:prstGeom prst="rect">
                  <a:avLst/>
                </a:prstGeom>
                <a:noFill/>
              </p:spPr>
              <p:txBody>
                <a:bodyPr wrap="square" rtlCol="0">
                  <a:spAutoFit/>
                </a:bodyPr>
                <a:lstStyle/>
                <a:p>
                  <a:r>
                    <a:rPr lang="en-US" altLang="zh-CN" sz="2400" dirty="0"/>
                    <a:t>L</a:t>
                  </a:r>
                  <a:endParaRPr lang="zh-CN" altLang="en-US" sz="2400" dirty="0"/>
                </a:p>
              </p:txBody>
            </p:sp>
          </p:grpSp>
          <p:grpSp>
            <p:nvGrpSpPr>
              <p:cNvPr id="51" name="组合 50">
                <a:extLst>
                  <a:ext uri="{FF2B5EF4-FFF2-40B4-BE49-F238E27FC236}">
                    <a16:creationId xmlns:a16="http://schemas.microsoft.com/office/drawing/2014/main" id="{C849DD23-015A-45FC-9FAC-1FB35DFFF3EC}"/>
                  </a:ext>
                </a:extLst>
              </p:cNvPr>
              <p:cNvGrpSpPr/>
              <p:nvPr/>
            </p:nvGrpSpPr>
            <p:grpSpPr>
              <a:xfrm>
                <a:off x="8755952" y="4119153"/>
                <a:ext cx="530087" cy="530087"/>
                <a:chOff x="5950226" y="3617843"/>
                <a:chExt cx="530087" cy="530087"/>
              </a:xfrm>
            </p:grpSpPr>
            <p:sp>
              <p:nvSpPr>
                <p:cNvPr id="69" name="椭圆 68">
                  <a:extLst>
                    <a:ext uri="{FF2B5EF4-FFF2-40B4-BE49-F238E27FC236}">
                      <a16:creationId xmlns:a16="http://schemas.microsoft.com/office/drawing/2014/main" id="{517ED4B9-E617-40A2-BFD3-1E57DEC15BAE}"/>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0" name="文本框 69">
                  <a:extLst>
                    <a:ext uri="{FF2B5EF4-FFF2-40B4-BE49-F238E27FC236}">
                      <a16:creationId xmlns:a16="http://schemas.microsoft.com/office/drawing/2014/main" id="{4FAB23B1-8370-4E7F-89F0-6AFB93EE9E6E}"/>
                    </a:ext>
                  </a:extLst>
                </p:cNvPr>
                <p:cNvSpPr txBox="1"/>
                <p:nvPr/>
              </p:nvSpPr>
              <p:spPr>
                <a:xfrm>
                  <a:off x="6029738" y="3665305"/>
                  <a:ext cx="371061" cy="461665"/>
                </a:xfrm>
                <a:prstGeom prst="rect">
                  <a:avLst/>
                </a:prstGeom>
                <a:noFill/>
              </p:spPr>
              <p:txBody>
                <a:bodyPr wrap="square" rtlCol="0">
                  <a:spAutoFit/>
                </a:bodyPr>
                <a:lstStyle/>
                <a:p>
                  <a:r>
                    <a:rPr lang="en-US" altLang="zh-CN" sz="2400" dirty="0"/>
                    <a:t>G</a:t>
                  </a:r>
                  <a:endParaRPr lang="zh-CN" altLang="en-US" sz="2400" dirty="0"/>
                </a:p>
              </p:txBody>
            </p:sp>
          </p:grpSp>
          <p:grpSp>
            <p:nvGrpSpPr>
              <p:cNvPr id="52" name="组合 51">
                <a:extLst>
                  <a:ext uri="{FF2B5EF4-FFF2-40B4-BE49-F238E27FC236}">
                    <a16:creationId xmlns:a16="http://schemas.microsoft.com/office/drawing/2014/main" id="{CF104634-C866-43E0-BE25-539D3C75FA51}"/>
                  </a:ext>
                </a:extLst>
              </p:cNvPr>
              <p:cNvGrpSpPr/>
              <p:nvPr/>
            </p:nvGrpSpPr>
            <p:grpSpPr>
              <a:xfrm>
                <a:off x="9552325" y="3541934"/>
                <a:ext cx="530087" cy="530087"/>
                <a:chOff x="5950226" y="3617843"/>
                <a:chExt cx="530087" cy="530087"/>
              </a:xfrm>
            </p:grpSpPr>
            <p:sp>
              <p:nvSpPr>
                <p:cNvPr id="67" name="椭圆 66">
                  <a:extLst>
                    <a:ext uri="{FF2B5EF4-FFF2-40B4-BE49-F238E27FC236}">
                      <a16:creationId xmlns:a16="http://schemas.microsoft.com/office/drawing/2014/main" id="{0371F3DC-8FB8-48C0-A4A4-E14079E7F86F}"/>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68" name="文本框 67">
                  <a:extLst>
                    <a:ext uri="{FF2B5EF4-FFF2-40B4-BE49-F238E27FC236}">
                      <a16:creationId xmlns:a16="http://schemas.microsoft.com/office/drawing/2014/main" id="{AE656D5B-4AE7-4FB4-BD8C-FF875BFF3280}"/>
                    </a:ext>
                  </a:extLst>
                </p:cNvPr>
                <p:cNvSpPr txBox="1"/>
                <p:nvPr/>
              </p:nvSpPr>
              <p:spPr>
                <a:xfrm>
                  <a:off x="6029738" y="3665305"/>
                  <a:ext cx="371061" cy="461665"/>
                </a:xfrm>
                <a:prstGeom prst="rect">
                  <a:avLst/>
                </a:prstGeom>
                <a:noFill/>
              </p:spPr>
              <p:txBody>
                <a:bodyPr wrap="square" rtlCol="0">
                  <a:spAutoFit/>
                </a:bodyPr>
                <a:lstStyle/>
                <a:p>
                  <a:r>
                    <a:rPr lang="en-US" altLang="zh-CN" sz="2400" dirty="0"/>
                    <a:t>I</a:t>
                  </a:r>
                  <a:endParaRPr lang="zh-CN" altLang="en-US" sz="2400" dirty="0"/>
                </a:p>
              </p:txBody>
            </p:sp>
          </p:grpSp>
          <p:grpSp>
            <p:nvGrpSpPr>
              <p:cNvPr id="53" name="组合 52">
                <a:extLst>
                  <a:ext uri="{FF2B5EF4-FFF2-40B4-BE49-F238E27FC236}">
                    <a16:creationId xmlns:a16="http://schemas.microsoft.com/office/drawing/2014/main" id="{6A16B879-0FFE-4567-ADD1-FA175B0DFB68}"/>
                  </a:ext>
                </a:extLst>
              </p:cNvPr>
              <p:cNvGrpSpPr/>
              <p:nvPr/>
            </p:nvGrpSpPr>
            <p:grpSpPr>
              <a:xfrm>
                <a:off x="7959579" y="3541934"/>
                <a:ext cx="530087" cy="530087"/>
                <a:chOff x="5950226" y="3617843"/>
                <a:chExt cx="530087" cy="530087"/>
              </a:xfrm>
            </p:grpSpPr>
            <p:sp>
              <p:nvSpPr>
                <p:cNvPr id="65" name="椭圆 64">
                  <a:extLst>
                    <a:ext uri="{FF2B5EF4-FFF2-40B4-BE49-F238E27FC236}">
                      <a16:creationId xmlns:a16="http://schemas.microsoft.com/office/drawing/2014/main" id="{55C037A6-5210-452C-BD5D-57ACDEF358FA}"/>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66" name="文本框 65">
                  <a:extLst>
                    <a:ext uri="{FF2B5EF4-FFF2-40B4-BE49-F238E27FC236}">
                      <a16:creationId xmlns:a16="http://schemas.microsoft.com/office/drawing/2014/main" id="{16390309-191B-471E-A281-4F992D00C62E}"/>
                    </a:ext>
                  </a:extLst>
                </p:cNvPr>
                <p:cNvSpPr txBox="1"/>
                <p:nvPr/>
              </p:nvSpPr>
              <p:spPr>
                <a:xfrm>
                  <a:off x="6029738" y="3665305"/>
                  <a:ext cx="371061" cy="461665"/>
                </a:xfrm>
                <a:prstGeom prst="rect">
                  <a:avLst/>
                </a:prstGeom>
                <a:noFill/>
              </p:spPr>
              <p:txBody>
                <a:bodyPr wrap="square" rtlCol="0">
                  <a:spAutoFit/>
                </a:bodyPr>
                <a:lstStyle/>
                <a:p>
                  <a:r>
                    <a:rPr lang="en-US" altLang="zh-CN" sz="2400" dirty="0"/>
                    <a:t>D</a:t>
                  </a:r>
                  <a:endParaRPr lang="zh-CN" altLang="en-US" sz="2400" dirty="0"/>
                </a:p>
              </p:txBody>
            </p:sp>
          </p:grpSp>
          <p:grpSp>
            <p:nvGrpSpPr>
              <p:cNvPr id="54" name="组合 53">
                <a:extLst>
                  <a:ext uri="{FF2B5EF4-FFF2-40B4-BE49-F238E27FC236}">
                    <a16:creationId xmlns:a16="http://schemas.microsoft.com/office/drawing/2014/main" id="{FA629640-89C5-46A3-B8B1-725A0C5D961A}"/>
                  </a:ext>
                </a:extLst>
              </p:cNvPr>
              <p:cNvGrpSpPr/>
              <p:nvPr/>
            </p:nvGrpSpPr>
            <p:grpSpPr>
              <a:xfrm>
                <a:off x="8225863" y="5955253"/>
                <a:ext cx="530087" cy="530087"/>
                <a:chOff x="5950226" y="3617843"/>
                <a:chExt cx="530087" cy="530087"/>
              </a:xfrm>
            </p:grpSpPr>
            <p:sp>
              <p:nvSpPr>
                <p:cNvPr id="63" name="椭圆 62">
                  <a:extLst>
                    <a:ext uri="{FF2B5EF4-FFF2-40B4-BE49-F238E27FC236}">
                      <a16:creationId xmlns:a16="http://schemas.microsoft.com/office/drawing/2014/main" id="{BA8D6295-BBE0-4006-9F57-26EEDC09034A}"/>
                    </a:ext>
                  </a:extLst>
                </p:cNvPr>
                <p:cNvSpPr/>
                <p:nvPr/>
              </p:nvSpPr>
              <p:spPr>
                <a:xfrm>
                  <a:off x="5950226" y="3617843"/>
                  <a:ext cx="530087" cy="5300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64" name="文本框 63">
                  <a:extLst>
                    <a:ext uri="{FF2B5EF4-FFF2-40B4-BE49-F238E27FC236}">
                      <a16:creationId xmlns:a16="http://schemas.microsoft.com/office/drawing/2014/main" id="{5899263A-B92A-40AB-85AD-CB83C9F353B1}"/>
                    </a:ext>
                  </a:extLst>
                </p:cNvPr>
                <p:cNvSpPr txBox="1"/>
                <p:nvPr/>
              </p:nvSpPr>
              <p:spPr>
                <a:xfrm>
                  <a:off x="6029738" y="3665305"/>
                  <a:ext cx="371061" cy="461665"/>
                </a:xfrm>
                <a:prstGeom prst="rect">
                  <a:avLst/>
                </a:prstGeom>
                <a:noFill/>
              </p:spPr>
              <p:txBody>
                <a:bodyPr wrap="square" rtlCol="0">
                  <a:spAutoFit/>
                </a:bodyPr>
                <a:lstStyle/>
                <a:p>
                  <a:r>
                    <a:rPr lang="en-US" altLang="zh-CN" sz="2400" dirty="0"/>
                    <a:t>H</a:t>
                  </a:r>
                  <a:endParaRPr lang="zh-CN" altLang="en-US" sz="2400" dirty="0"/>
                </a:p>
              </p:txBody>
            </p:sp>
          </p:grpSp>
          <p:cxnSp>
            <p:nvCxnSpPr>
              <p:cNvPr id="55" name="直接箭头连接符 54">
                <a:extLst>
                  <a:ext uri="{FF2B5EF4-FFF2-40B4-BE49-F238E27FC236}">
                    <a16:creationId xmlns:a16="http://schemas.microsoft.com/office/drawing/2014/main" id="{C5323EDB-B7D8-4DB5-921B-61A3BBC4F035}"/>
                  </a:ext>
                </a:extLst>
              </p:cNvPr>
              <p:cNvCxnSpPr>
                <a:stCxn id="77" idx="4"/>
                <a:endCxn id="65" idx="0"/>
              </p:cNvCxnSpPr>
              <p:nvPr/>
            </p:nvCxnSpPr>
            <p:spPr>
              <a:xfrm flipH="1">
                <a:off x="8224623" y="3125225"/>
                <a:ext cx="2" cy="4167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6" name="直接箭头连接符 55">
                <a:extLst>
                  <a:ext uri="{FF2B5EF4-FFF2-40B4-BE49-F238E27FC236}">
                    <a16:creationId xmlns:a16="http://schemas.microsoft.com/office/drawing/2014/main" id="{9893DAED-5BE4-4C62-84FE-F327BB3001B9}"/>
                  </a:ext>
                </a:extLst>
              </p:cNvPr>
              <p:cNvCxnSpPr>
                <a:stCxn id="65" idx="5"/>
                <a:endCxn id="69" idx="1"/>
              </p:cNvCxnSpPr>
              <p:nvPr/>
            </p:nvCxnSpPr>
            <p:spPr>
              <a:xfrm>
                <a:off x="8412037"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0ECED580-8A91-4663-9442-D0FDFA702814}"/>
                  </a:ext>
                </a:extLst>
              </p:cNvPr>
              <p:cNvCxnSpPr>
                <a:stCxn id="67" idx="3"/>
                <a:endCxn id="69" idx="7"/>
              </p:cNvCxnSpPr>
              <p:nvPr/>
            </p:nvCxnSpPr>
            <p:spPr>
              <a:xfrm flipH="1">
                <a:off x="9208410" y="3994392"/>
                <a:ext cx="421544" cy="20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B82CD28-8CE0-4C8F-85B7-D01EA19647DF}"/>
                  </a:ext>
                </a:extLst>
              </p:cNvPr>
              <p:cNvCxnSpPr>
                <a:stCxn id="67" idx="5"/>
                <a:endCxn id="73" idx="1"/>
              </p:cNvCxnSpPr>
              <p:nvPr/>
            </p:nvCxnSpPr>
            <p:spPr>
              <a:xfrm>
                <a:off x="10004783" y="3994392"/>
                <a:ext cx="484896" cy="20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E654B8B-D35D-4277-A931-A853CC840289}"/>
                  </a:ext>
                </a:extLst>
              </p:cNvPr>
              <p:cNvCxnSpPr>
                <a:endCxn id="75" idx="1"/>
              </p:cNvCxnSpPr>
              <p:nvPr/>
            </p:nvCxnSpPr>
            <p:spPr>
              <a:xfrm>
                <a:off x="9249423" y="5398361"/>
                <a:ext cx="380529" cy="20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6810164C-1F5B-4A52-B698-F8E3F4253FD9}"/>
                  </a:ext>
                </a:extLst>
              </p:cNvPr>
              <p:cNvCxnSpPr>
                <a:endCxn id="63" idx="6"/>
              </p:cNvCxnSpPr>
              <p:nvPr/>
            </p:nvCxnSpPr>
            <p:spPr>
              <a:xfrm flipH="1">
                <a:off x="8755950" y="5992931"/>
                <a:ext cx="896003" cy="22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274433C-6183-4A4B-BD7C-ACEF58B37455}"/>
                  </a:ext>
                </a:extLst>
              </p:cNvPr>
              <p:cNvCxnSpPr>
                <a:cxnSpLocks/>
                <a:stCxn id="69" idx="3"/>
                <a:endCxn id="63" idx="0"/>
              </p:cNvCxnSpPr>
              <p:nvPr/>
            </p:nvCxnSpPr>
            <p:spPr>
              <a:xfrm flipH="1">
                <a:off x="8490907" y="4571611"/>
                <a:ext cx="342674" cy="138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3B12DE92-CA2D-4873-B8D9-A0A3A17AA498}"/>
                  </a:ext>
                </a:extLst>
              </p:cNvPr>
              <p:cNvCxnSpPr>
                <a:stCxn id="73" idx="3"/>
                <a:endCxn id="75" idx="7"/>
              </p:cNvCxnSpPr>
              <p:nvPr/>
            </p:nvCxnSpPr>
            <p:spPr>
              <a:xfrm flipH="1">
                <a:off x="10004781" y="4571610"/>
                <a:ext cx="484898" cy="102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9" name="内容占位符 2">
                <a:extLst>
                  <a:ext uri="{FF2B5EF4-FFF2-40B4-BE49-F238E27FC236}">
                    <a16:creationId xmlns:a16="http://schemas.microsoft.com/office/drawing/2014/main" id="{2D5E28E3-B65A-462C-90E7-7D57B60EEC6C}"/>
                  </a:ext>
                </a:extLst>
              </p:cNvPr>
              <p:cNvSpPr txBox="1">
                <a:spLocks/>
              </p:cNvSpPr>
              <p:nvPr/>
            </p:nvSpPr>
            <p:spPr>
              <a:xfrm>
                <a:off x="5473038" y="1810192"/>
                <a:ext cx="5257796" cy="2440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G:</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5</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e>
                    </m:d>
                    <m:r>
                      <a:rPr lang="en-US" altLang="zh-CN" sz="2000" i="1" smtClean="0">
                        <a:latin typeface="Cambria Math" panose="02040503050406030204" pitchFamily="18" charset="0"/>
                        <a:ea typeface="Cambria Math" panose="02040503050406030204" pitchFamily="18" charset="0"/>
                      </a:rPr>
                      <m:t>=</m:t>
                    </m:r>
                  </m:oMath>
                </a14:m>
                <a:r>
                  <a:rPr lang="en-US" altLang="zh-CN" sz="2000" dirty="0">
                    <a:ea typeface="Cambria Math" panose="02040503050406030204" pitchFamily="18" charset="0"/>
                  </a:rPr>
                  <a:t> </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m:rPr>
                            <m:brk m:alnAt="9"/>
                          </m:rPr>
                          <a:rPr lang="en-US" altLang="zh-CN" sz="2000" i="1">
                            <a:latin typeface="Cambria Math" panose="02040503050406030204" pitchFamily="18" charset="0"/>
                            <a:ea typeface="Cambria Math" panose="02040503050406030204" pitchFamily="18" charset="0"/>
                          </a:rPr>
                          <m:t>𝐺</m:t>
                        </m:r>
                      </m:sub>
                      <m:sup/>
                      <m:e>
                        <m:sSub>
                          <m:sSubPr>
                            <m:ctrlPr>
                              <a:rPr lang="en-US"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ϕ</m:t>
                            </m:r>
                          </m:e>
                          <m:sub>
                            <m:r>
                              <a:rPr lang="en-US" altLang="zh-CN" sz="2000" i="1">
                                <a:latin typeface="Cambria Math" panose="02040503050406030204" pitchFamily="18" charset="0"/>
                                <a:ea typeface="Cambria Math" panose="02040503050406030204" pitchFamily="18" charset="0"/>
                              </a:rPr>
                              <m:t>𝐿</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3</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4</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e>
                    </m:nary>
                    <m:r>
                      <a:rPr lang="en-US" altLang="zh-CN" sz="2000" i="1">
                        <a:latin typeface="Cambria Math" panose="02040503050406030204" pitchFamily="18" charset="0"/>
                        <a:ea typeface="Cambria Math" panose="02040503050406030204" pitchFamily="18" charset="0"/>
                      </a:rPr>
                      <m:t>)</m:t>
                    </m:r>
                  </m:oMath>
                </a14:m>
                <a:endParaRPr lang="en-US" altLang="zh-CN" sz="2000" dirty="0"/>
              </a:p>
              <a:p>
                <a:r>
                  <a:rPr lang="en-US" altLang="zh-CN" sz="2000" dirty="0"/>
                  <a:t>S:</a:t>
                </a:r>
                <a:r>
                  <a:rPr lang="en-US" altLang="zh-CN" sz="2000" dirty="0">
                    <a:ea typeface="Cambria Math" panose="02040503050406030204" pitchFamily="18" charset="0"/>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smtClean="0">
                            <a:latin typeface="Cambria Math" panose="02040503050406030204" pitchFamily="18" charset="0"/>
                            <a:ea typeface="Cambria Math" panose="02040503050406030204" pitchFamily="18" charset="0"/>
                          </a:rPr>
                          <m:t>6</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e>
                    </m:d>
                    <m:r>
                      <a:rPr lang="en-US" altLang="zh-CN" sz="2000" i="1" smtClean="0">
                        <a:latin typeface="Cambria Math" panose="02040503050406030204" pitchFamily="18" charset="0"/>
                        <a:ea typeface="Cambria Math" panose="02040503050406030204" pitchFamily="18" charset="0"/>
                      </a:rPr>
                      <m:t>=</m:t>
                    </m:r>
                  </m:oMath>
                </a14:m>
                <a:r>
                  <a:rPr lang="en-US" altLang="zh-CN" sz="2000" dirty="0">
                    <a:ea typeface="Cambria Math" panose="02040503050406030204" pitchFamily="18" charset="0"/>
                  </a:rPr>
                  <a:t> </a:t>
                </a:r>
                <a14:m>
                  <m:oMath xmlns:m="http://schemas.openxmlformats.org/officeDocument/2006/math">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a:rPr lang="en-US" altLang="zh-CN" sz="2000" i="1" smtClean="0">
                            <a:latin typeface="Cambria Math" panose="02040503050406030204" pitchFamily="18" charset="0"/>
                            <a:ea typeface="Cambria Math" panose="02040503050406030204" pitchFamily="18" charset="0"/>
                          </a:rPr>
                          <m:t>𝑆</m:t>
                        </m:r>
                      </m:sub>
                      <m:sup/>
                      <m:e>
                        <m:r>
                          <m:rPr>
                            <m:sty m:val="p"/>
                          </m:rPr>
                          <a:rPr lang="el-GR" altLang="zh-CN" sz="2000" i="1" smtClean="0">
                            <a:latin typeface="Cambria Math" panose="02040503050406030204" pitchFamily="18" charset="0"/>
                            <a:ea typeface="Cambria Math" panose="02040503050406030204" pitchFamily="18" charset="0"/>
                          </a:rPr>
                          <m:t>ϕ</m:t>
                        </m:r>
                        <m:d>
                          <m:dPr>
                            <m:ctrlPr>
                              <a:rPr lang="el-GR" altLang="zh-CN" sz="2000" i="1" smtClean="0">
                                <a:latin typeface="Cambria Math" panose="02040503050406030204" pitchFamily="18" charset="0"/>
                                <a:ea typeface="Cambria Math" panose="02040503050406030204" pitchFamily="18" charset="0"/>
                              </a:rPr>
                            </m:ctrlPr>
                          </m:dPr>
                          <m:e>
                            <m:r>
                              <a:rPr lang="en-US" altLang="zh-CN" sz="2000" i="1" smtClean="0">
                                <a:latin typeface="Cambria Math" panose="02040503050406030204" pitchFamily="18" charset="0"/>
                                <a:ea typeface="Cambria Math" panose="02040503050406030204" pitchFamily="18" charset="0"/>
                              </a:rPr>
                              <m:t>𝐽</m:t>
                            </m:r>
                            <m:r>
                              <a:rPr lang="en-US" altLang="zh-CN" sz="2000" i="1" smtClean="0">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𝐿</m:t>
                            </m:r>
                            <m:r>
                              <a:rPr lang="en-US" altLang="zh-CN" sz="2000" i="1" smtClean="0">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𝑆</m:t>
                            </m:r>
                          </m:e>
                        </m:d>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5</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e>
                        </m:d>
                      </m:e>
                    </m:nary>
                  </m:oMath>
                </a14:m>
                <a:endParaRPr lang="en-US" altLang="zh-CN" sz="2000" dirty="0"/>
              </a:p>
              <a:p>
                <a:r>
                  <a:rPr lang="en-US" altLang="zh-CN" sz="2000" dirty="0"/>
                  <a:t>L:</a:t>
                </a:r>
                <a:r>
                  <a:rPr lang="en-US" altLang="zh-CN" sz="2000" dirty="0">
                    <a:ea typeface="Cambria Math" panose="02040503050406030204" pitchFamily="18" charset="0"/>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smtClean="0">
                            <a:latin typeface="Cambria Math" panose="02040503050406030204" pitchFamily="18" charset="0"/>
                            <a:ea typeface="Cambria Math" panose="02040503050406030204" pitchFamily="18" charset="0"/>
                          </a:rPr>
                          <m:t>7</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smtClean="0">
                            <a:latin typeface="Cambria Math" panose="02040503050406030204" pitchFamily="18" charset="0"/>
                            <a:ea typeface="Cambria Math" panose="02040503050406030204" pitchFamily="18" charset="0"/>
                          </a:rPr>
                          <m:t>𝐽</m:t>
                        </m:r>
                      </m:e>
                    </m:d>
                    <m:r>
                      <a:rPr lang="en-US" altLang="zh-CN" sz="2000" i="1" smtClean="0">
                        <a:latin typeface="Cambria Math" panose="02040503050406030204" pitchFamily="18" charset="0"/>
                        <a:ea typeface="Cambria Math" panose="02040503050406030204" pitchFamily="18" charset="0"/>
                      </a:rPr>
                      <m:t>=</m:t>
                    </m:r>
                    <m:nary>
                      <m:naryPr>
                        <m:chr m:val="∑"/>
                        <m:limLoc m:val="subSup"/>
                        <m:supHide m:val="on"/>
                        <m:ctrlPr>
                          <a:rPr lang="en-US" altLang="zh-CN" sz="2000" i="1">
                            <a:latin typeface="Cambria Math" panose="02040503050406030204" pitchFamily="18" charset="0"/>
                            <a:ea typeface="Cambria Math" panose="02040503050406030204" pitchFamily="18" charset="0"/>
                          </a:rPr>
                        </m:ctrlPr>
                      </m:naryPr>
                      <m:sub>
                        <m:r>
                          <a:rPr lang="en-US" altLang="zh-CN" sz="2000" i="1" smtClean="0">
                            <a:latin typeface="Cambria Math" panose="02040503050406030204" pitchFamily="18" charset="0"/>
                            <a:ea typeface="Cambria Math" panose="02040503050406030204" pitchFamily="18" charset="0"/>
                          </a:rPr>
                          <m:t>𝐿</m:t>
                        </m:r>
                      </m:sub>
                      <m:sup/>
                      <m:e>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𝜏</m:t>
                            </m:r>
                          </m:e>
                          <m:sub>
                            <m:r>
                              <a:rPr lang="en-US" altLang="zh-CN" sz="2000" i="1">
                                <a:latin typeface="Cambria Math" panose="02040503050406030204" pitchFamily="18" charset="0"/>
                                <a:ea typeface="Cambria Math" panose="02040503050406030204" pitchFamily="18" charset="0"/>
                              </a:rPr>
                              <m:t>6</m:t>
                            </m:r>
                          </m:sub>
                        </m:sSub>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𝐽</m:t>
                            </m:r>
                          </m:e>
                        </m:d>
                      </m:e>
                    </m:nary>
                  </m:oMath>
                </a14:m>
                <a:endParaRPr lang="en-US" altLang="zh-CN" sz="2000" dirty="0"/>
              </a:p>
              <a:p>
                <a:endParaRPr lang="zh-CN" altLang="en-US" dirty="0"/>
              </a:p>
            </p:txBody>
          </p:sp>
        </mc:Choice>
        <mc:Fallback xmlns="">
          <p:sp>
            <p:nvSpPr>
              <p:cNvPr id="39" name="内容占位符 2">
                <a:extLst>
                  <a:ext uri="{FF2B5EF4-FFF2-40B4-BE49-F238E27FC236}">
                    <a16:creationId xmlns:a16="http://schemas.microsoft.com/office/drawing/2014/main" id="{2D5E28E3-B65A-462C-90E7-7D57B60EEC6C}"/>
                  </a:ext>
                </a:extLst>
              </p:cNvPr>
              <p:cNvSpPr txBox="1">
                <a:spLocks noRot="1" noChangeAspect="1" noMove="1" noResize="1" noEditPoints="1" noAdjustHandles="1" noChangeArrowheads="1" noChangeShapeType="1" noTextEdit="1"/>
              </p:cNvSpPr>
              <p:nvPr/>
            </p:nvSpPr>
            <p:spPr>
              <a:xfrm>
                <a:off x="5473038" y="1810192"/>
                <a:ext cx="5257796" cy="2440692"/>
              </a:xfrm>
              <a:prstGeom prst="rect">
                <a:avLst/>
              </a:prstGeom>
              <a:blipFill>
                <a:blip r:embed="rId4"/>
                <a:stretch>
                  <a:fillRect l="-1044" t="-21500"/>
                </a:stretch>
              </a:blipFill>
            </p:spPr>
            <p:txBody>
              <a:bodyPr/>
              <a:lstStyle/>
              <a:p>
                <a:r>
                  <a:rPr lang="zh-CN" altLang="en-US">
                    <a:noFill/>
                  </a:rPr>
                  <a:t> </a:t>
                </a:r>
              </a:p>
            </p:txBody>
          </p:sp>
        </mc:Fallback>
      </mc:AlternateContent>
      <p:sp>
        <p:nvSpPr>
          <p:cNvPr id="40" name="矩形: 圆角 39">
            <a:extLst>
              <a:ext uri="{FF2B5EF4-FFF2-40B4-BE49-F238E27FC236}">
                <a16:creationId xmlns:a16="http://schemas.microsoft.com/office/drawing/2014/main" id="{E625EB52-C1EE-4CEF-8AEA-EE69233F73DF}"/>
              </a:ext>
            </a:extLst>
          </p:cNvPr>
          <p:cNvSpPr/>
          <p:nvPr/>
        </p:nvSpPr>
        <p:spPr>
          <a:xfrm>
            <a:off x="851685" y="396928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G,I,D</a:t>
            </a:r>
            <a:endParaRPr lang="zh-CN" altLang="en-US" sz="2400" dirty="0"/>
          </a:p>
        </p:txBody>
      </p:sp>
      <p:sp>
        <p:nvSpPr>
          <p:cNvPr id="41" name="矩形: 圆角 40">
            <a:extLst>
              <a:ext uri="{FF2B5EF4-FFF2-40B4-BE49-F238E27FC236}">
                <a16:creationId xmlns:a16="http://schemas.microsoft.com/office/drawing/2014/main" id="{2DEBBB3A-706D-4167-BE90-FC9C18FA85E4}"/>
              </a:ext>
            </a:extLst>
          </p:cNvPr>
          <p:cNvSpPr/>
          <p:nvPr/>
        </p:nvSpPr>
        <p:spPr>
          <a:xfrm>
            <a:off x="7710423" y="4916085"/>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J,L</a:t>
            </a:r>
            <a:endParaRPr lang="zh-CN" altLang="en-US" sz="2400" dirty="0"/>
          </a:p>
        </p:txBody>
      </p:sp>
      <p:sp>
        <p:nvSpPr>
          <p:cNvPr id="42" name="矩形: 圆角 41">
            <a:extLst>
              <a:ext uri="{FF2B5EF4-FFF2-40B4-BE49-F238E27FC236}">
                <a16:creationId xmlns:a16="http://schemas.microsoft.com/office/drawing/2014/main" id="{FD059D26-C136-4C10-948B-23392E8DE4BD}"/>
              </a:ext>
            </a:extLst>
          </p:cNvPr>
          <p:cNvSpPr/>
          <p:nvPr/>
        </p:nvSpPr>
        <p:spPr>
          <a:xfrm>
            <a:off x="5396235" y="4916554"/>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J,S,L</a:t>
            </a:r>
            <a:endParaRPr lang="zh-CN" altLang="en-US" sz="2400" dirty="0"/>
          </a:p>
        </p:txBody>
      </p:sp>
      <p:sp>
        <p:nvSpPr>
          <p:cNvPr id="43" name="矩形: 圆角 42">
            <a:extLst>
              <a:ext uri="{FF2B5EF4-FFF2-40B4-BE49-F238E27FC236}">
                <a16:creationId xmlns:a16="http://schemas.microsoft.com/office/drawing/2014/main" id="{418FE89B-396A-4C21-B920-7A0EE5AEC782}"/>
              </a:ext>
            </a:extLst>
          </p:cNvPr>
          <p:cNvSpPr/>
          <p:nvPr/>
        </p:nvSpPr>
        <p:spPr>
          <a:xfrm>
            <a:off x="3052674" y="4916554"/>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G,J,S,L</a:t>
            </a:r>
            <a:endParaRPr lang="zh-CN" altLang="en-US" sz="2400" dirty="0"/>
          </a:p>
        </p:txBody>
      </p:sp>
      <p:sp>
        <p:nvSpPr>
          <p:cNvPr id="79" name="矩形: 圆角 78">
            <a:extLst>
              <a:ext uri="{FF2B5EF4-FFF2-40B4-BE49-F238E27FC236}">
                <a16:creationId xmlns:a16="http://schemas.microsoft.com/office/drawing/2014/main" id="{F35FE5E6-BA87-4372-B129-3BAD4F35668A}"/>
              </a:ext>
            </a:extLst>
          </p:cNvPr>
          <p:cNvSpPr/>
          <p:nvPr/>
        </p:nvSpPr>
        <p:spPr>
          <a:xfrm>
            <a:off x="3052507" y="585262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H,G,J</a:t>
            </a:r>
            <a:endParaRPr lang="zh-CN" altLang="en-US" sz="2400" dirty="0"/>
          </a:p>
        </p:txBody>
      </p:sp>
      <p:sp>
        <p:nvSpPr>
          <p:cNvPr id="80" name="矩形: 圆角 79">
            <a:extLst>
              <a:ext uri="{FF2B5EF4-FFF2-40B4-BE49-F238E27FC236}">
                <a16:creationId xmlns:a16="http://schemas.microsoft.com/office/drawing/2014/main" id="{91D02777-7FA9-41AA-9DE3-92D5F85D17DE}"/>
              </a:ext>
            </a:extLst>
          </p:cNvPr>
          <p:cNvSpPr/>
          <p:nvPr/>
        </p:nvSpPr>
        <p:spPr>
          <a:xfrm>
            <a:off x="3052674" y="3983361"/>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G,S,I</a:t>
            </a:r>
            <a:endParaRPr lang="zh-CN" altLang="en-US" sz="2400" dirty="0"/>
          </a:p>
        </p:txBody>
      </p:sp>
      <p:cxnSp>
        <p:nvCxnSpPr>
          <p:cNvPr id="5" name="直接连接符 4">
            <a:extLst>
              <a:ext uri="{FF2B5EF4-FFF2-40B4-BE49-F238E27FC236}">
                <a16:creationId xmlns:a16="http://schemas.microsoft.com/office/drawing/2014/main" id="{F1B90AF0-77B4-4AB2-AAB6-03A35DCF2B50}"/>
              </a:ext>
            </a:extLst>
          </p:cNvPr>
          <p:cNvCxnSpPr>
            <a:stCxn id="40" idx="3"/>
            <a:endCxn id="80" idx="1"/>
          </p:cNvCxnSpPr>
          <p:nvPr/>
        </p:nvCxnSpPr>
        <p:spPr>
          <a:xfrm>
            <a:off x="2464633" y="4198178"/>
            <a:ext cx="588041" cy="14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2D8279F-F1E1-4A2C-ABA6-E09297B6295D}"/>
              </a:ext>
            </a:extLst>
          </p:cNvPr>
          <p:cNvCxnSpPr>
            <a:cxnSpLocks/>
            <a:stCxn id="80" idx="2"/>
            <a:endCxn id="43" idx="0"/>
          </p:cNvCxnSpPr>
          <p:nvPr/>
        </p:nvCxnSpPr>
        <p:spPr>
          <a:xfrm>
            <a:off x="3859148" y="4441138"/>
            <a:ext cx="0" cy="475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B69EBDB-746F-4A1A-A63A-C1EB9CC36825}"/>
              </a:ext>
            </a:extLst>
          </p:cNvPr>
          <p:cNvCxnSpPr>
            <a:stCxn id="43" idx="2"/>
            <a:endCxn id="79" idx="0"/>
          </p:cNvCxnSpPr>
          <p:nvPr/>
        </p:nvCxnSpPr>
        <p:spPr>
          <a:xfrm flipH="1">
            <a:off x="3858981" y="5374331"/>
            <a:ext cx="167" cy="478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EE6C53-F335-4F23-9D77-D87F66569A4F}"/>
              </a:ext>
            </a:extLst>
          </p:cNvPr>
          <p:cNvCxnSpPr>
            <a:stCxn id="43" idx="3"/>
            <a:endCxn id="42" idx="1"/>
          </p:cNvCxnSpPr>
          <p:nvPr/>
        </p:nvCxnSpPr>
        <p:spPr>
          <a:xfrm>
            <a:off x="4665622" y="5145443"/>
            <a:ext cx="7306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74BBD5A-099B-4305-BA11-731A04050EBB}"/>
              </a:ext>
            </a:extLst>
          </p:cNvPr>
          <p:cNvCxnSpPr>
            <a:stCxn id="42" idx="3"/>
            <a:endCxn id="41" idx="1"/>
          </p:cNvCxnSpPr>
          <p:nvPr/>
        </p:nvCxnSpPr>
        <p:spPr>
          <a:xfrm flipV="1">
            <a:off x="7009183" y="5144974"/>
            <a:ext cx="701240" cy="469"/>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C99D6B2-1568-46DC-B6BF-2789C40A8293}"/>
              </a:ext>
            </a:extLst>
          </p:cNvPr>
          <p:cNvSpPr txBox="1"/>
          <p:nvPr/>
        </p:nvSpPr>
        <p:spPr>
          <a:xfrm>
            <a:off x="2549224" y="3641423"/>
            <a:ext cx="586156" cy="461665"/>
          </a:xfrm>
          <a:prstGeom prst="rect">
            <a:avLst/>
          </a:prstGeom>
          <a:noFill/>
        </p:spPr>
        <p:txBody>
          <a:bodyPr wrap="square" rtlCol="0">
            <a:spAutoFit/>
          </a:bodyPr>
          <a:lstStyle/>
          <a:p>
            <a:r>
              <a:rPr lang="en-US" altLang="zh-CN" sz="2400" dirty="0"/>
              <a:t>G,I</a:t>
            </a:r>
            <a:endParaRPr lang="zh-CN" altLang="en-US" sz="2400" dirty="0"/>
          </a:p>
        </p:txBody>
      </p:sp>
      <p:sp>
        <p:nvSpPr>
          <p:cNvPr id="81" name="文本框 80">
            <a:extLst>
              <a:ext uri="{FF2B5EF4-FFF2-40B4-BE49-F238E27FC236}">
                <a16:creationId xmlns:a16="http://schemas.microsoft.com/office/drawing/2014/main" id="{325F28FE-9DB2-4B0C-9F67-B6D0951CD7C7}"/>
              </a:ext>
            </a:extLst>
          </p:cNvPr>
          <p:cNvSpPr txBox="1"/>
          <p:nvPr/>
        </p:nvSpPr>
        <p:spPr>
          <a:xfrm>
            <a:off x="1181139" y="4505690"/>
            <a:ext cx="586156" cy="461665"/>
          </a:xfrm>
          <a:prstGeom prst="rect">
            <a:avLst/>
          </a:prstGeom>
          <a:noFill/>
        </p:spPr>
        <p:txBody>
          <a:bodyPr wrap="square" rtlCol="0">
            <a:spAutoFit/>
          </a:bodyPr>
          <a:lstStyle/>
          <a:p>
            <a:r>
              <a:rPr lang="en-US" altLang="zh-CN" sz="2400" dirty="0"/>
              <a:t>D</a:t>
            </a:r>
            <a:endParaRPr lang="zh-CN" altLang="en-US" sz="2400" dirty="0"/>
          </a:p>
        </p:txBody>
      </p:sp>
      <p:sp>
        <p:nvSpPr>
          <p:cNvPr id="82" name="文本框 81">
            <a:extLst>
              <a:ext uri="{FF2B5EF4-FFF2-40B4-BE49-F238E27FC236}">
                <a16:creationId xmlns:a16="http://schemas.microsoft.com/office/drawing/2014/main" id="{EAFC88C1-CFA2-458A-97DE-B269C1EB6910}"/>
              </a:ext>
            </a:extLst>
          </p:cNvPr>
          <p:cNvSpPr txBox="1"/>
          <p:nvPr/>
        </p:nvSpPr>
        <p:spPr>
          <a:xfrm>
            <a:off x="4696264" y="4622192"/>
            <a:ext cx="908741" cy="461665"/>
          </a:xfrm>
          <a:prstGeom prst="rect">
            <a:avLst/>
          </a:prstGeom>
          <a:noFill/>
        </p:spPr>
        <p:txBody>
          <a:bodyPr wrap="square" rtlCol="0">
            <a:spAutoFit/>
          </a:bodyPr>
          <a:lstStyle/>
          <a:p>
            <a:r>
              <a:rPr lang="en-US" altLang="zh-CN" sz="2400" dirty="0"/>
              <a:t>J,S,L</a:t>
            </a:r>
            <a:endParaRPr lang="zh-CN" altLang="en-US" sz="2400" dirty="0"/>
          </a:p>
        </p:txBody>
      </p:sp>
      <p:sp>
        <p:nvSpPr>
          <p:cNvPr id="83" name="文本框 82">
            <a:extLst>
              <a:ext uri="{FF2B5EF4-FFF2-40B4-BE49-F238E27FC236}">
                <a16:creationId xmlns:a16="http://schemas.microsoft.com/office/drawing/2014/main" id="{BEF1C5FD-DBA0-402D-B60A-E5397188D943}"/>
              </a:ext>
            </a:extLst>
          </p:cNvPr>
          <p:cNvSpPr txBox="1"/>
          <p:nvPr/>
        </p:nvSpPr>
        <p:spPr>
          <a:xfrm>
            <a:off x="7158758" y="4656383"/>
            <a:ext cx="586156" cy="461665"/>
          </a:xfrm>
          <a:prstGeom prst="rect">
            <a:avLst/>
          </a:prstGeom>
          <a:noFill/>
        </p:spPr>
        <p:txBody>
          <a:bodyPr wrap="square" rtlCol="0">
            <a:spAutoFit/>
          </a:bodyPr>
          <a:lstStyle/>
          <a:p>
            <a:r>
              <a:rPr lang="en-US" altLang="zh-CN" sz="2400" dirty="0"/>
              <a:t>J,L</a:t>
            </a:r>
            <a:endParaRPr lang="zh-CN" altLang="en-US" sz="2400" dirty="0"/>
          </a:p>
        </p:txBody>
      </p:sp>
      <p:sp>
        <p:nvSpPr>
          <p:cNvPr id="84" name="矩形: 圆角 83">
            <a:extLst>
              <a:ext uri="{FF2B5EF4-FFF2-40B4-BE49-F238E27FC236}">
                <a16:creationId xmlns:a16="http://schemas.microsoft.com/office/drawing/2014/main" id="{570EC0A5-64D0-43E0-8BAF-C4CE5DE92580}"/>
              </a:ext>
            </a:extLst>
          </p:cNvPr>
          <p:cNvSpPr/>
          <p:nvPr/>
        </p:nvSpPr>
        <p:spPr>
          <a:xfrm>
            <a:off x="851685" y="4952709"/>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C,D</a:t>
            </a:r>
            <a:endParaRPr lang="zh-CN" altLang="en-US" sz="2400" dirty="0"/>
          </a:p>
        </p:txBody>
      </p:sp>
      <p:cxnSp>
        <p:nvCxnSpPr>
          <p:cNvPr id="18" name="直接连接符 17">
            <a:extLst>
              <a:ext uri="{FF2B5EF4-FFF2-40B4-BE49-F238E27FC236}">
                <a16:creationId xmlns:a16="http://schemas.microsoft.com/office/drawing/2014/main" id="{1B3D4F9E-2A6B-4CD4-A33C-47AA6C682268}"/>
              </a:ext>
            </a:extLst>
          </p:cNvPr>
          <p:cNvCxnSpPr>
            <a:stCxn id="40" idx="2"/>
            <a:endCxn id="84" idx="0"/>
          </p:cNvCxnSpPr>
          <p:nvPr/>
        </p:nvCxnSpPr>
        <p:spPr>
          <a:xfrm>
            <a:off x="1658159" y="4427066"/>
            <a:ext cx="0" cy="525643"/>
          </a:xfrm>
          <a:prstGeom prst="line">
            <a:avLst/>
          </a:prstGeom>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7655B9DA-326C-4A71-B74B-B938C92649F0}"/>
              </a:ext>
            </a:extLst>
          </p:cNvPr>
          <p:cNvSpPr txBox="1"/>
          <p:nvPr/>
        </p:nvSpPr>
        <p:spPr>
          <a:xfrm>
            <a:off x="2962475" y="4457906"/>
            <a:ext cx="756113" cy="461665"/>
          </a:xfrm>
          <a:prstGeom prst="rect">
            <a:avLst/>
          </a:prstGeom>
          <a:noFill/>
        </p:spPr>
        <p:txBody>
          <a:bodyPr wrap="square" rtlCol="0">
            <a:spAutoFit/>
          </a:bodyPr>
          <a:lstStyle/>
          <a:p>
            <a:r>
              <a:rPr lang="en-US" altLang="zh-CN" sz="2400" dirty="0"/>
              <a:t>G,S</a:t>
            </a:r>
            <a:endParaRPr lang="zh-CN" altLang="en-US" sz="2400" dirty="0"/>
          </a:p>
        </p:txBody>
      </p:sp>
      <p:sp>
        <p:nvSpPr>
          <p:cNvPr id="86" name="文本框 85">
            <a:extLst>
              <a:ext uri="{FF2B5EF4-FFF2-40B4-BE49-F238E27FC236}">
                <a16:creationId xmlns:a16="http://schemas.microsoft.com/office/drawing/2014/main" id="{1C556057-A9F7-4D6F-935B-DFFC5BB8822B}"/>
              </a:ext>
            </a:extLst>
          </p:cNvPr>
          <p:cNvSpPr txBox="1"/>
          <p:nvPr/>
        </p:nvSpPr>
        <p:spPr>
          <a:xfrm>
            <a:off x="4188500" y="5371314"/>
            <a:ext cx="586156" cy="461665"/>
          </a:xfrm>
          <a:prstGeom prst="rect">
            <a:avLst/>
          </a:prstGeom>
          <a:noFill/>
        </p:spPr>
        <p:txBody>
          <a:bodyPr wrap="square" rtlCol="0">
            <a:spAutoFit/>
          </a:bodyPr>
          <a:lstStyle/>
          <a:p>
            <a:r>
              <a:rPr lang="en-US" altLang="zh-CN" sz="2400" dirty="0"/>
              <a:t>G,J</a:t>
            </a:r>
            <a:endParaRPr lang="zh-CN" altLang="en-US" sz="2400" dirty="0"/>
          </a:p>
        </p:txBody>
      </p:sp>
      <p:cxnSp>
        <p:nvCxnSpPr>
          <p:cNvPr id="25" name="直接连接符 24">
            <a:extLst>
              <a:ext uri="{FF2B5EF4-FFF2-40B4-BE49-F238E27FC236}">
                <a16:creationId xmlns:a16="http://schemas.microsoft.com/office/drawing/2014/main" id="{A2B0E829-718C-44C9-897E-A2911B8F7398}"/>
              </a:ext>
            </a:extLst>
          </p:cNvPr>
          <p:cNvCxnSpPr/>
          <p:nvPr/>
        </p:nvCxnSpPr>
        <p:spPr>
          <a:xfrm flipV="1">
            <a:off x="5852160" y="4678846"/>
            <a:ext cx="633046" cy="1040723"/>
          </a:xfrm>
          <a:prstGeom prst="line">
            <a:avLst/>
          </a:prstGeom>
        </p:spPr>
        <p:style>
          <a:lnRef idx="3">
            <a:schemeClr val="accent2"/>
          </a:lnRef>
          <a:fillRef idx="0">
            <a:schemeClr val="accent2"/>
          </a:fillRef>
          <a:effectRef idx="2">
            <a:schemeClr val="accent2"/>
          </a:effectRef>
          <a:fontRef idx="minor">
            <a:schemeClr val="tx1"/>
          </a:fontRef>
        </p:style>
      </p:cxnSp>
      <p:cxnSp>
        <p:nvCxnSpPr>
          <p:cNvPr id="87" name="直接连接符 86">
            <a:extLst>
              <a:ext uri="{FF2B5EF4-FFF2-40B4-BE49-F238E27FC236}">
                <a16:creationId xmlns:a16="http://schemas.microsoft.com/office/drawing/2014/main" id="{ACBD963D-C5A9-4DFC-B313-67AC85D24B68}"/>
              </a:ext>
            </a:extLst>
          </p:cNvPr>
          <p:cNvCxnSpPr/>
          <p:nvPr/>
        </p:nvCxnSpPr>
        <p:spPr>
          <a:xfrm flipV="1">
            <a:off x="8302686" y="4593729"/>
            <a:ext cx="633046" cy="104072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692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anim calcmode="lin" valueType="num">
                                      <p:cBhvr>
                                        <p:cTn id="13" dur="500" fill="hold"/>
                                        <p:tgtEl>
                                          <p:spTgt spid="84"/>
                                        </p:tgtEl>
                                        <p:attrNameLst>
                                          <p:attrName>ppt_x</p:attrName>
                                        </p:attrNameLst>
                                      </p:cBhvr>
                                      <p:tavLst>
                                        <p:tav tm="0">
                                          <p:val>
                                            <p:strVal val="#ppt_x"/>
                                          </p:val>
                                        </p:tav>
                                        <p:tav tm="100000">
                                          <p:val>
                                            <p:strVal val="#ppt_x"/>
                                          </p:val>
                                        </p:tav>
                                      </p:tavLst>
                                    </p:anim>
                                    <p:anim calcmode="lin" valueType="num">
                                      <p:cBhvr>
                                        <p:cTn id="14" dur="5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anim calcmode="lin" valueType="num">
                                      <p:cBhvr>
                                        <p:cTn id="25" dur="500" fill="hold"/>
                                        <p:tgtEl>
                                          <p:spTgt spid="18"/>
                                        </p:tgtEl>
                                        <p:attrNameLst>
                                          <p:attrName>ppt_x</p:attrName>
                                        </p:attrNameLst>
                                      </p:cBhvr>
                                      <p:tavLst>
                                        <p:tav tm="0">
                                          <p:val>
                                            <p:strVal val="#ppt_x"/>
                                          </p:val>
                                        </p:tav>
                                        <p:tav tm="100000">
                                          <p:val>
                                            <p:strVal val="#ppt_x"/>
                                          </p:val>
                                        </p:tav>
                                      </p:tavLst>
                                    </p:anim>
                                    <p:anim calcmode="lin" valueType="num">
                                      <p:cBhvr>
                                        <p:cTn id="26" dur="5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fade">
                                      <p:cBhvr>
                                        <p:cTn id="29" dur="500"/>
                                        <p:tgtEl>
                                          <p:spTgt spid="81"/>
                                        </p:tgtEl>
                                      </p:cBhvr>
                                    </p:animEffect>
                                    <p:anim calcmode="lin" valueType="num">
                                      <p:cBhvr>
                                        <p:cTn id="30" dur="500" fill="hold"/>
                                        <p:tgtEl>
                                          <p:spTgt spid="81"/>
                                        </p:tgtEl>
                                        <p:attrNameLst>
                                          <p:attrName>ppt_x</p:attrName>
                                        </p:attrNameLst>
                                      </p:cBhvr>
                                      <p:tavLst>
                                        <p:tav tm="0">
                                          <p:val>
                                            <p:strVal val="#ppt_x"/>
                                          </p:val>
                                        </p:tav>
                                        <p:tav tm="100000">
                                          <p:val>
                                            <p:strVal val="#ppt_x"/>
                                          </p:val>
                                        </p:tav>
                                      </p:tavLst>
                                    </p:anim>
                                    <p:anim calcmode="lin" valueType="num">
                                      <p:cBhvr>
                                        <p:cTn id="31" dur="500" fill="hold"/>
                                        <p:tgtEl>
                                          <p:spTgt spid="8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anim calcmode="lin" valueType="num">
                                      <p:cBhvr>
                                        <p:cTn id="35" dur="500" fill="hold"/>
                                        <p:tgtEl>
                                          <p:spTgt spid="40"/>
                                        </p:tgtEl>
                                        <p:attrNameLst>
                                          <p:attrName>ppt_x</p:attrName>
                                        </p:attrNameLst>
                                      </p:cBhvr>
                                      <p:tavLst>
                                        <p:tav tm="0">
                                          <p:val>
                                            <p:strVal val="#ppt_x"/>
                                          </p:val>
                                        </p:tav>
                                        <p:tav tm="100000">
                                          <p:val>
                                            <p:strVal val="#ppt_x"/>
                                          </p:val>
                                        </p:tav>
                                      </p:tavLst>
                                    </p:anim>
                                    <p:anim calcmode="lin" valueType="num">
                                      <p:cBhvr>
                                        <p:cTn id="3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anim calcmode="lin" valueType="num">
                                      <p:cBhvr>
                                        <p:cTn id="52" dur="500" fill="hold"/>
                                        <p:tgtEl>
                                          <p:spTgt spid="80"/>
                                        </p:tgtEl>
                                        <p:attrNameLst>
                                          <p:attrName>ppt_x</p:attrName>
                                        </p:attrNameLst>
                                      </p:cBhvr>
                                      <p:tavLst>
                                        <p:tav tm="0">
                                          <p:val>
                                            <p:strVal val="#ppt_x"/>
                                          </p:val>
                                        </p:tav>
                                        <p:tav tm="100000">
                                          <p:val>
                                            <p:strVal val="#ppt_x"/>
                                          </p:val>
                                        </p:tav>
                                      </p:tavLst>
                                    </p:anim>
                                    <p:anim calcmode="lin" valueType="num">
                                      <p:cBhvr>
                                        <p:cTn id="53" dur="500" fill="hold"/>
                                        <p:tgtEl>
                                          <p:spTgt spid="8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animEffect transition="in" filter="fade">
                                      <p:cBhvr>
                                        <p:cTn id="56" dur="500"/>
                                        <p:tgtEl>
                                          <p:spTgt spid="3">
                                            <p:txEl>
                                              <p:pRg st="2" end="2"/>
                                            </p:txEl>
                                          </p:spTgt>
                                        </p:tgtEl>
                                      </p:cBhvr>
                                    </p:animEffect>
                                    <p:anim calcmode="lin" valueType="num">
                                      <p:cBhvr>
                                        <p:cTn id="5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fade">
                                      <p:cBhvr>
                                        <p:cTn id="63" dur="500"/>
                                        <p:tgtEl>
                                          <p:spTgt spid="79"/>
                                        </p:tgtEl>
                                      </p:cBhvr>
                                    </p:animEffect>
                                    <p:anim calcmode="lin" valueType="num">
                                      <p:cBhvr>
                                        <p:cTn id="64" dur="500" fill="hold"/>
                                        <p:tgtEl>
                                          <p:spTgt spid="79"/>
                                        </p:tgtEl>
                                        <p:attrNameLst>
                                          <p:attrName>ppt_x</p:attrName>
                                        </p:attrNameLst>
                                      </p:cBhvr>
                                      <p:tavLst>
                                        <p:tav tm="0">
                                          <p:val>
                                            <p:strVal val="#ppt_x"/>
                                          </p:val>
                                        </p:tav>
                                        <p:tav tm="100000">
                                          <p:val>
                                            <p:strVal val="#ppt_x"/>
                                          </p:val>
                                        </p:tav>
                                      </p:tavLst>
                                    </p:anim>
                                    <p:anim calcmode="lin" valueType="num">
                                      <p:cBhvr>
                                        <p:cTn id="65" dur="500" fill="hold"/>
                                        <p:tgtEl>
                                          <p:spTgt spid="79"/>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fade">
                                      <p:cBhvr>
                                        <p:cTn id="68" dur="500"/>
                                        <p:tgtEl>
                                          <p:spTgt spid="3">
                                            <p:txEl>
                                              <p:pRg st="3" end="3"/>
                                            </p:txEl>
                                          </p:spTgt>
                                        </p:tgtEl>
                                      </p:cBhvr>
                                    </p:animEffect>
                                    <p:anim calcmode="lin" valueType="num">
                                      <p:cBhvr>
                                        <p:cTn id="6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7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anim calcmode="lin" valueType="num">
                                      <p:cBhvr>
                                        <p:cTn id="76" dur="500" fill="hold"/>
                                        <p:tgtEl>
                                          <p:spTgt spid="7"/>
                                        </p:tgtEl>
                                        <p:attrNameLst>
                                          <p:attrName>ppt_x</p:attrName>
                                        </p:attrNameLst>
                                      </p:cBhvr>
                                      <p:tavLst>
                                        <p:tav tm="0">
                                          <p:val>
                                            <p:strVal val="#ppt_x"/>
                                          </p:val>
                                        </p:tav>
                                        <p:tav tm="100000">
                                          <p:val>
                                            <p:strVal val="#ppt_x"/>
                                          </p:val>
                                        </p:tav>
                                      </p:tavLst>
                                    </p:anim>
                                    <p:anim calcmode="lin" valueType="num">
                                      <p:cBhvr>
                                        <p:cTn id="77" dur="500" fill="hold"/>
                                        <p:tgtEl>
                                          <p:spTgt spid="7"/>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anim calcmode="lin" valueType="num">
                                      <p:cBhvr>
                                        <p:cTn id="81" dur="500" fill="hold"/>
                                        <p:tgtEl>
                                          <p:spTgt spid="43"/>
                                        </p:tgtEl>
                                        <p:attrNameLst>
                                          <p:attrName>ppt_x</p:attrName>
                                        </p:attrNameLst>
                                      </p:cBhvr>
                                      <p:tavLst>
                                        <p:tav tm="0">
                                          <p:val>
                                            <p:strVal val="#ppt_x"/>
                                          </p:val>
                                        </p:tav>
                                        <p:tav tm="100000">
                                          <p:val>
                                            <p:strVal val="#ppt_x"/>
                                          </p:val>
                                        </p:tav>
                                      </p:tavLst>
                                    </p:anim>
                                    <p:anim calcmode="lin" valueType="num">
                                      <p:cBhvr>
                                        <p:cTn id="82" dur="500" fill="hold"/>
                                        <p:tgtEl>
                                          <p:spTgt spid="43"/>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anim calcmode="lin" valueType="num">
                                      <p:cBhvr>
                                        <p:cTn id="86" dur="500" fill="hold"/>
                                        <p:tgtEl>
                                          <p:spTgt spid="10"/>
                                        </p:tgtEl>
                                        <p:attrNameLst>
                                          <p:attrName>ppt_x</p:attrName>
                                        </p:attrNameLst>
                                      </p:cBhvr>
                                      <p:tavLst>
                                        <p:tav tm="0">
                                          <p:val>
                                            <p:strVal val="#ppt_x"/>
                                          </p:val>
                                        </p:tav>
                                        <p:tav tm="100000">
                                          <p:val>
                                            <p:strVal val="#ppt_x"/>
                                          </p:val>
                                        </p:tav>
                                      </p:tavLst>
                                    </p:anim>
                                    <p:anim calcmode="lin" valueType="num">
                                      <p:cBhvr>
                                        <p:cTn id="87" dur="500" fill="hold"/>
                                        <p:tgtEl>
                                          <p:spTgt spid="10"/>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fade">
                                      <p:cBhvr>
                                        <p:cTn id="90" dur="500"/>
                                        <p:tgtEl>
                                          <p:spTgt spid="86"/>
                                        </p:tgtEl>
                                      </p:cBhvr>
                                    </p:animEffect>
                                    <p:anim calcmode="lin" valueType="num">
                                      <p:cBhvr>
                                        <p:cTn id="91" dur="500" fill="hold"/>
                                        <p:tgtEl>
                                          <p:spTgt spid="86"/>
                                        </p:tgtEl>
                                        <p:attrNameLst>
                                          <p:attrName>ppt_x</p:attrName>
                                        </p:attrNameLst>
                                      </p:cBhvr>
                                      <p:tavLst>
                                        <p:tav tm="0">
                                          <p:val>
                                            <p:strVal val="#ppt_x"/>
                                          </p:val>
                                        </p:tav>
                                        <p:tav tm="100000">
                                          <p:val>
                                            <p:strVal val="#ppt_x"/>
                                          </p:val>
                                        </p:tav>
                                      </p:tavLst>
                                    </p:anim>
                                    <p:anim calcmode="lin" valueType="num">
                                      <p:cBhvr>
                                        <p:cTn id="92" dur="500" fill="hold"/>
                                        <p:tgtEl>
                                          <p:spTgt spid="86"/>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fade">
                                      <p:cBhvr>
                                        <p:cTn id="95" dur="500"/>
                                        <p:tgtEl>
                                          <p:spTgt spid="85"/>
                                        </p:tgtEl>
                                      </p:cBhvr>
                                    </p:animEffect>
                                    <p:anim calcmode="lin" valueType="num">
                                      <p:cBhvr>
                                        <p:cTn id="96" dur="500" fill="hold"/>
                                        <p:tgtEl>
                                          <p:spTgt spid="85"/>
                                        </p:tgtEl>
                                        <p:attrNameLst>
                                          <p:attrName>ppt_x</p:attrName>
                                        </p:attrNameLst>
                                      </p:cBhvr>
                                      <p:tavLst>
                                        <p:tav tm="0">
                                          <p:val>
                                            <p:strVal val="#ppt_x"/>
                                          </p:val>
                                        </p:tav>
                                        <p:tav tm="100000">
                                          <p:val>
                                            <p:strVal val="#ppt_x"/>
                                          </p:val>
                                        </p:tav>
                                      </p:tavLst>
                                    </p:anim>
                                    <p:anim calcmode="lin" valueType="num">
                                      <p:cBhvr>
                                        <p:cTn id="97" dur="500" fill="hold"/>
                                        <p:tgtEl>
                                          <p:spTgt spid="85"/>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Effect transition="in" filter="fade">
                                      <p:cBhvr>
                                        <p:cTn id="100" dur="500"/>
                                        <p:tgtEl>
                                          <p:spTgt spid="39">
                                            <p:txEl>
                                              <p:pRg st="0" end="0"/>
                                            </p:txEl>
                                          </p:spTgt>
                                        </p:tgtEl>
                                      </p:cBhvr>
                                    </p:animEffect>
                                    <p:anim calcmode="lin" valueType="num">
                                      <p:cBhvr>
                                        <p:cTn id="10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02" dur="5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9">
                                            <p:txEl>
                                              <p:pRg st="1" end="1"/>
                                            </p:txEl>
                                          </p:spTgt>
                                        </p:tgtEl>
                                        <p:attrNameLst>
                                          <p:attrName>style.visibility</p:attrName>
                                        </p:attrNameLst>
                                      </p:cBhvr>
                                      <p:to>
                                        <p:strVal val="visible"/>
                                      </p:to>
                                    </p:set>
                                    <p:animEffect transition="in" filter="fade">
                                      <p:cBhvr>
                                        <p:cTn id="107" dur="500"/>
                                        <p:tgtEl>
                                          <p:spTgt spid="39">
                                            <p:txEl>
                                              <p:pRg st="1" end="1"/>
                                            </p:txEl>
                                          </p:spTgt>
                                        </p:tgtEl>
                                      </p:cBhvr>
                                    </p:animEffect>
                                    <p:anim calcmode="lin" valueType="num">
                                      <p:cBhvr>
                                        <p:cTn id="108"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109" dur="500" fill="hold"/>
                                        <p:tgtEl>
                                          <p:spTgt spid="39">
                                            <p:txEl>
                                              <p:pRg st="1" end="1"/>
                                            </p:txEl>
                                          </p:spTgt>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fade">
                                      <p:cBhvr>
                                        <p:cTn id="112" dur="500"/>
                                        <p:tgtEl>
                                          <p:spTgt spid="12"/>
                                        </p:tgtEl>
                                      </p:cBhvr>
                                    </p:animEffect>
                                    <p:anim calcmode="lin" valueType="num">
                                      <p:cBhvr>
                                        <p:cTn id="113" dur="500" fill="hold"/>
                                        <p:tgtEl>
                                          <p:spTgt spid="12"/>
                                        </p:tgtEl>
                                        <p:attrNameLst>
                                          <p:attrName>ppt_x</p:attrName>
                                        </p:attrNameLst>
                                      </p:cBhvr>
                                      <p:tavLst>
                                        <p:tav tm="0">
                                          <p:val>
                                            <p:strVal val="#ppt_x"/>
                                          </p:val>
                                        </p:tav>
                                        <p:tav tm="100000">
                                          <p:val>
                                            <p:strVal val="#ppt_x"/>
                                          </p:val>
                                        </p:tav>
                                      </p:tavLst>
                                    </p:anim>
                                    <p:anim calcmode="lin" valueType="num">
                                      <p:cBhvr>
                                        <p:cTn id="114" dur="500" fill="hold"/>
                                        <p:tgtEl>
                                          <p:spTgt spid="12"/>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fade">
                                      <p:cBhvr>
                                        <p:cTn id="117" dur="500"/>
                                        <p:tgtEl>
                                          <p:spTgt spid="82"/>
                                        </p:tgtEl>
                                      </p:cBhvr>
                                    </p:animEffect>
                                    <p:anim calcmode="lin" valueType="num">
                                      <p:cBhvr>
                                        <p:cTn id="118" dur="500" fill="hold"/>
                                        <p:tgtEl>
                                          <p:spTgt spid="82"/>
                                        </p:tgtEl>
                                        <p:attrNameLst>
                                          <p:attrName>ppt_x</p:attrName>
                                        </p:attrNameLst>
                                      </p:cBhvr>
                                      <p:tavLst>
                                        <p:tav tm="0">
                                          <p:val>
                                            <p:strVal val="#ppt_x"/>
                                          </p:val>
                                        </p:tav>
                                        <p:tav tm="100000">
                                          <p:val>
                                            <p:strVal val="#ppt_x"/>
                                          </p:val>
                                        </p:tav>
                                      </p:tavLst>
                                    </p:anim>
                                    <p:anim calcmode="lin" valueType="num">
                                      <p:cBhvr>
                                        <p:cTn id="119" dur="500" fill="hold"/>
                                        <p:tgtEl>
                                          <p:spTgt spid="82"/>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fade">
                                      <p:cBhvr>
                                        <p:cTn id="122" dur="500"/>
                                        <p:tgtEl>
                                          <p:spTgt spid="42"/>
                                        </p:tgtEl>
                                      </p:cBhvr>
                                    </p:animEffect>
                                    <p:anim calcmode="lin" valueType="num">
                                      <p:cBhvr>
                                        <p:cTn id="123" dur="500" fill="hold"/>
                                        <p:tgtEl>
                                          <p:spTgt spid="42"/>
                                        </p:tgtEl>
                                        <p:attrNameLst>
                                          <p:attrName>ppt_x</p:attrName>
                                        </p:attrNameLst>
                                      </p:cBhvr>
                                      <p:tavLst>
                                        <p:tav tm="0">
                                          <p:val>
                                            <p:strVal val="#ppt_x"/>
                                          </p:val>
                                        </p:tav>
                                        <p:tav tm="100000">
                                          <p:val>
                                            <p:strVal val="#ppt_x"/>
                                          </p:val>
                                        </p:tav>
                                      </p:tavLst>
                                    </p:anim>
                                    <p:anim calcmode="lin" valueType="num">
                                      <p:cBhvr>
                                        <p:cTn id="124"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39">
                                            <p:txEl>
                                              <p:pRg st="2" end="2"/>
                                            </p:txEl>
                                          </p:spTgt>
                                        </p:tgtEl>
                                        <p:attrNameLst>
                                          <p:attrName>style.visibility</p:attrName>
                                        </p:attrNameLst>
                                      </p:cBhvr>
                                      <p:to>
                                        <p:strVal val="visible"/>
                                      </p:to>
                                    </p:set>
                                    <p:animEffect transition="in" filter="fade">
                                      <p:cBhvr>
                                        <p:cTn id="129" dur="500"/>
                                        <p:tgtEl>
                                          <p:spTgt spid="39">
                                            <p:txEl>
                                              <p:pRg st="2" end="2"/>
                                            </p:txEl>
                                          </p:spTgt>
                                        </p:tgtEl>
                                      </p:cBhvr>
                                    </p:animEffect>
                                    <p:anim calcmode="lin" valueType="num">
                                      <p:cBhvr>
                                        <p:cTn id="130"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131" dur="500" fill="hold"/>
                                        <p:tgtEl>
                                          <p:spTgt spid="39">
                                            <p:txEl>
                                              <p:pRg st="2" end="2"/>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fade">
                                      <p:cBhvr>
                                        <p:cTn id="134" dur="500"/>
                                        <p:tgtEl>
                                          <p:spTgt spid="41"/>
                                        </p:tgtEl>
                                      </p:cBhvr>
                                    </p:animEffect>
                                    <p:anim calcmode="lin" valueType="num">
                                      <p:cBhvr>
                                        <p:cTn id="135" dur="500" fill="hold"/>
                                        <p:tgtEl>
                                          <p:spTgt spid="41"/>
                                        </p:tgtEl>
                                        <p:attrNameLst>
                                          <p:attrName>ppt_x</p:attrName>
                                        </p:attrNameLst>
                                      </p:cBhvr>
                                      <p:tavLst>
                                        <p:tav tm="0">
                                          <p:val>
                                            <p:strVal val="#ppt_x"/>
                                          </p:val>
                                        </p:tav>
                                        <p:tav tm="100000">
                                          <p:val>
                                            <p:strVal val="#ppt_x"/>
                                          </p:val>
                                        </p:tav>
                                      </p:tavLst>
                                    </p:anim>
                                    <p:anim calcmode="lin" valueType="num">
                                      <p:cBhvr>
                                        <p:cTn id="136" dur="500" fill="hold"/>
                                        <p:tgtEl>
                                          <p:spTgt spid="41"/>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83"/>
                                        </p:tgtEl>
                                        <p:attrNameLst>
                                          <p:attrName>style.visibility</p:attrName>
                                        </p:attrNameLst>
                                      </p:cBhvr>
                                      <p:to>
                                        <p:strVal val="visible"/>
                                      </p:to>
                                    </p:set>
                                    <p:animEffect transition="in" filter="fade">
                                      <p:cBhvr>
                                        <p:cTn id="139" dur="500"/>
                                        <p:tgtEl>
                                          <p:spTgt spid="83"/>
                                        </p:tgtEl>
                                      </p:cBhvr>
                                    </p:animEffect>
                                    <p:anim calcmode="lin" valueType="num">
                                      <p:cBhvr>
                                        <p:cTn id="140" dur="500" fill="hold"/>
                                        <p:tgtEl>
                                          <p:spTgt spid="83"/>
                                        </p:tgtEl>
                                        <p:attrNameLst>
                                          <p:attrName>ppt_x</p:attrName>
                                        </p:attrNameLst>
                                      </p:cBhvr>
                                      <p:tavLst>
                                        <p:tav tm="0">
                                          <p:val>
                                            <p:strVal val="#ppt_x"/>
                                          </p:val>
                                        </p:tav>
                                        <p:tav tm="100000">
                                          <p:val>
                                            <p:strVal val="#ppt_x"/>
                                          </p:val>
                                        </p:tav>
                                      </p:tavLst>
                                    </p:anim>
                                    <p:anim calcmode="lin" valueType="num">
                                      <p:cBhvr>
                                        <p:cTn id="141" dur="500" fill="hold"/>
                                        <p:tgtEl>
                                          <p:spTgt spid="83"/>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fade">
                                      <p:cBhvr>
                                        <p:cTn id="144" dur="500"/>
                                        <p:tgtEl>
                                          <p:spTgt spid="14"/>
                                        </p:tgtEl>
                                      </p:cBhvr>
                                    </p:animEffect>
                                    <p:anim calcmode="lin" valueType="num">
                                      <p:cBhvr>
                                        <p:cTn id="145" dur="500" fill="hold"/>
                                        <p:tgtEl>
                                          <p:spTgt spid="14"/>
                                        </p:tgtEl>
                                        <p:attrNameLst>
                                          <p:attrName>ppt_x</p:attrName>
                                        </p:attrNameLst>
                                      </p:cBhvr>
                                      <p:tavLst>
                                        <p:tav tm="0">
                                          <p:val>
                                            <p:strVal val="#ppt_x"/>
                                          </p:val>
                                        </p:tav>
                                        <p:tav tm="100000">
                                          <p:val>
                                            <p:strVal val="#ppt_x"/>
                                          </p:val>
                                        </p:tav>
                                      </p:tavLst>
                                    </p:anim>
                                    <p:anim calcmode="lin" valueType="num">
                                      <p:cBhvr>
                                        <p:cTn id="14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87"/>
                                        </p:tgtEl>
                                        <p:attrNameLst>
                                          <p:attrName>style.visibility</p:attrName>
                                        </p:attrNameLst>
                                      </p:cBhvr>
                                      <p:to>
                                        <p:strVal val="visible"/>
                                      </p:to>
                                    </p:set>
                                    <p:animEffect transition="in" filter="fade">
                                      <p:cBhvr>
                                        <p:cTn id="151" dur="500"/>
                                        <p:tgtEl>
                                          <p:spTgt spid="87"/>
                                        </p:tgtEl>
                                      </p:cBhvr>
                                    </p:animEffect>
                                    <p:anim calcmode="lin" valueType="num">
                                      <p:cBhvr>
                                        <p:cTn id="152" dur="500" fill="hold"/>
                                        <p:tgtEl>
                                          <p:spTgt spid="87"/>
                                        </p:tgtEl>
                                        <p:attrNameLst>
                                          <p:attrName>ppt_x</p:attrName>
                                        </p:attrNameLst>
                                      </p:cBhvr>
                                      <p:tavLst>
                                        <p:tav tm="0">
                                          <p:val>
                                            <p:strVal val="#ppt_x"/>
                                          </p:val>
                                        </p:tav>
                                        <p:tav tm="100000">
                                          <p:val>
                                            <p:strVal val="#ppt_x"/>
                                          </p:val>
                                        </p:tav>
                                      </p:tavLst>
                                    </p:anim>
                                    <p:anim calcmode="lin" valueType="num">
                                      <p:cBhvr>
                                        <p:cTn id="153" dur="500" fill="hold"/>
                                        <p:tgtEl>
                                          <p:spTgt spid="87"/>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25"/>
                                        </p:tgtEl>
                                        <p:attrNameLst>
                                          <p:attrName>style.visibility</p:attrName>
                                        </p:attrNameLst>
                                      </p:cBhvr>
                                      <p:to>
                                        <p:strVal val="visible"/>
                                      </p:to>
                                    </p:set>
                                    <p:animEffect transition="in" filter="fade">
                                      <p:cBhvr>
                                        <p:cTn id="156" dur="500"/>
                                        <p:tgtEl>
                                          <p:spTgt spid="25"/>
                                        </p:tgtEl>
                                      </p:cBhvr>
                                    </p:animEffect>
                                    <p:anim calcmode="lin" valueType="num">
                                      <p:cBhvr>
                                        <p:cTn id="157" dur="500" fill="hold"/>
                                        <p:tgtEl>
                                          <p:spTgt spid="25"/>
                                        </p:tgtEl>
                                        <p:attrNameLst>
                                          <p:attrName>ppt_x</p:attrName>
                                        </p:attrNameLst>
                                      </p:cBhvr>
                                      <p:tavLst>
                                        <p:tav tm="0">
                                          <p:val>
                                            <p:strVal val="#ppt_x"/>
                                          </p:val>
                                        </p:tav>
                                        <p:tav tm="100000">
                                          <p:val>
                                            <p:strVal val="#ppt_x"/>
                                          </p:val>
                                        </p:tav>
                                      </p:tavLst>
                                    </p:anim>
                                    <p:anim calcmode="lin" valueType="num">
                                      <p:cBhvr>
                                        <p:cTn id="158"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79" grpId="0" animBg="1"/>
      <p:bldP spid="80" grpId="0" animBg="1"/>
      <p:bldP spid="15" grpId="0"/>
      <p:bldP spid="81" grpId="0"/>
      <p:bldP spid="82" grpId="0"/>
      <p:bldP spid="83" grpId="0"/>
      <p:bldP spid="84" grpId="0" animBg="1"/>
      <p:bldP spid="85" grpId="0"/>
      <p:bldP spid="8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405DD-8FE4-4516-9EBA-D9E480C26788}"/>
              </a:ext>
            </a:extLst>
          </p:cNvPr>
          <p:cNvSpPr>
            <a:spLocks noGrp="1"/>
          </p:cNvSpPr>
          <p:nvPr>
            <p:ph type="title"/>
          </p:nvPr>
        </p:nvSpPr>
        <p:spPr/>
        <p:txBody>
          <a:bodyPr/>
          <a:lstStyle/>
          <a:p>
            <a:r>
              <a:rPr lang="zh-CN" altLang="en-US" dirty="0"/>
              <a:t>用变量消去生成团树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012F8F-38A3-4E70-AD9A-05FFFF4AE471}"/>
                  </a:ext>
                </a:extLst>
              </p:cNvPr>
              <p:cNvSpPr>
                <a:spLocks noGrp="1"/>
              </p:cNvSpPr>
              <p:nvPr>
                <p:ph idx="1"/>
              </p:nvPr>
            </p:nvSpPr>
            <p:spPr>
              <a:xfrm>
                <a:off x="838200" y="1825625"/>
                <a:ext cx="10515600" cy="4351338"/>
              </a:xfrm>
            </p:spPr>
            <p:txBody>
              <a:bodyPr/>
              <a:lstStyle/>
              <a:p>
                <a:r>
                  <a:rPr lang="zh-CN" altLang="en-US" dirty="0"/>
                  <a:t>树状</a:t>
                </a:r>
                <a:endParaRPr lang="en-US" altLang="zh-CN" dirty="0"/>
              </a:p>
              <a:p>
                <a:pPr lvl="1"/>
                <a:r>
                  <a:rPr lang="zh-CN" altLang="en-US" dirty="0"/>
                  <a:t>在变量消去法中中间因子</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只被使用一次，且每个聚类传递一条消息给另一个聚类（每个聚类最多只有一个父节点）</a:t>
                </a:r>
                <a:endParaRPr lang="en-US" altLang="zh-CN" dirty="0"/>
              </a:p>
              <a:p>
                <a:r>
                  <a:rPr lang="en-US" altLang="zh-CN" dirty="0"/>
                  <a:t>Family preservation</a:t>
                </a:r>
              </a:p>
              <a:p>
                <a:pPr lvl="1"/>
                <a:r>
                  <a:rPr lang="zh-CN" altLang="en-US" dirty="0"/>
                  <a:t>每一个初始因子</a:t>
                </a:r>
                <a:r>
                  <a:rPr lang="el-GR" altLang="zh-CN" dirty="0">
                    <a:latin typeface="Cambria Math" panose="02040503050406030204" pitchFamily="18" charset="0"/>
                    <a:ea typeface="Cambria Math" panose="02040503050406030204" pitchFamily="18" charset="0"/>
                  </a:rPr>
                  <a:t>ϕ</a:t>
                </a:r>
                <a:r>
                  <a:rPr lang="zh-CN" altLang="en-US" dirty="0"/>
                  <a:t>都在变量消去环节被使用</a:t>
                </a:r>
                <a:endParaRPr lang="en-US" altLang="zh-CN" dirty="0"/>
              </a:p>
              <a:p>
                <a:r>
                  <a:rPr lang="en-US" altLang="zh-CN" dirty="0"/>
                  <a:t>Running intersection property</a:t>
                </a:r>
              </a:p>
              <a:p>
                <a:endParaRPr lang="zh-CN" altLang="en-US" dirty="0"/>
              </a:p>
            </p:txBody>
          </p:sp>
        </mc:Choice>
        <mc:Fallback xmlns="">
          <p:sp>
            <p:nvSpPr>
              <p:cNvPr id="3" name="内容占位符 2">
                <a:extLst>
                  <a:ext uri="{FF2B5EF4-FFF2-40B4-BE49-F238E27FC236}">
                    <a16:creationId xmlns:a16="http://schemas.microsoft.com/office/drawing/2014/main" id="{FC012F8F-38A3-4E70-AD9A-05FFFF4AE4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521"/>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F3CC2722-2A93-425A-898B-8B9F68094247}"/>
              </a:ext>
            </a:extLst>
          </p:cNvPr>
          <p:cNvGrpSpPr/>
          <p:nvPr/>
        </p:nvGrpSpPr>
        <p:grpSpPr>
          <a:xfrm>
            <a:off x="2347216" y="4530272"/>
            <a:ext cx="7005392" cy="2237571"/>
            <a:chOff x="2347216" y="4074329"/>
            <a:chExt cx="7005392" cy="2237571"/>
          </a:xfrm>
        </p:grpSpPr>
        <p:cxnSp>
          <p:nvCxnSpPr>
            <p:cNvPr id="46" name="直接箭头连接符 45">
              <a:extLst>
                <a:ext uri="{FF2B5EF4-FFF2-40B4-BE49-F238E27FC236}">
                  <a16:creationId xmlns:a16="http://schemas.microsoft.com/office/drawing/2014/main" id="{124CDD44-CE23-4610-9704-4924E7607E37}"/>
                </a:ext>
              </a:extLst>
            </p:cNvPr>
            <p:cNvCxnSpPr>
              <a:stCxn id="33" idx="3"/>
              <a:endCxn id="21" idx="1"/>
            </p:cNvCxnSpPr>
            <p:nvPr/>
          </p:nvCxnSpPr>
          <p:spPr>
            <a:xfrm flipV="1">
              <a:off x="3960164" y="5337535"/>
              <a:ext cx="553600" cy="5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58BFE984-D759-4730-9A36-7F778A3C90CD}"/>
                </a:ext>
              </a:extLst>
            </p:cNvPr>
            <p:cNvGrpSpPr/>
            <p:nvPr/>
          </p:nvGrpSpPr>
          <p:grpSpPr>
            <a:xfrm>
              <a:off x="2347216" y="4074329"/>
              <a:ext cx="7005392" cy="2237571"/>
              <a:chOff x="2316504" y="4508886"/>
              <a:chExt cx="7005392" cy="2237571"/>
            </a:xfrm>
          </p:grpSpPr>
          <p:sp>
            <p:nvSpPr>
              <p:cNvPr id="20" name="矩形: 圆角 19">
                <a:extLst>
                  <a:ext uri="{FF2B5EF4-FFF2-40B4-BE49-F238E27FC236}">
                    <a16:creationId xmlns:a16="http://schemas.microsoft.com/office/drawing/2014/main" id="{E61FA042-1E31-4822-AAF4-7536843C39E9}"/>
                  </a:ext>
                </a:extLst>
              </p:cNvPr>
              <p:cNvSpPr/>
              <p:nvPr/>
            </p:nvSpPr>
            <p:spPr>
              <a:xfrm>
                <a:off x="2316504" y="4532218"/>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C1</a:t>
                </a:r>
                <a:endParaRPr lang="zh-CN" altLang="en-US" sz="2400" dirty="0"/>
              </a:p>
            </p:txBody>
          </p:sp>
          <p:sp>
            <p:nvSpPr>
              <p:cNvPr id="21" name="矩形: 圆角 20">
                <a:extLst>
                  <a:ext uri="{FF2B5EF4-FFF2-40B4-BE49-F238E27FC236}">
                    <a16:creationId xmlns:a16="http://schemas.microsoft.com/office/drawing/2014/main" id="{15E8EF2C-54DB-44F8-9C9A-42F414171F2B}"/>
                  </a:ext>
                </a:extLst>
              </p:cNvPr>
              <p:cNvSpPr/>
              <p:nvPr/>
            </p:nvSpPr>
            <p:spPr>
              <a:xfrm>
                <a:off x="4483052" y="554320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C3</a:t>
                </a:r>
                <a:endParaRPr lang="zh-CN" altLang="en-US" sz="2400" dirty="0"/>
              </a:p>
            </p:txBody>
          </p:sp>
          <p:sp>
            <p:nvSpPr>
              <p:cNvPr id="22" name="矩形: 圆角 21">
                <a:extLst>
                  <a:ext uri="{FF2B5EF4-FFF2-40B4-BE49-F238E27FC236}">
                    <a16:creationId xmlns:a16="http://schemas.microsoft.com/office/drawing/2014/main" id="{9E79F77B-D285-4CCE-AFF1-65BBF1FB6DB2}"/>
                  </a:ext>
                </a:extLst>
              </p:cNvPr>
              <p:cNvSpPr/>
              <p:nvPr/>
            </p:nvSpPr>
            <p:spPr>
              <a:xfrm>
                <a:off x="6767830" y="6288680"/>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C5</a:t>
                </a:r>
                <a:endParaRPr lang="zh-CN" altLang="en-US" sz="2400" dirty="0"/>
              </a:p>
            </p:txBody>
          </p:sp>
          <p:sp>
            <p:nvSpPr>
              <p:cNvPr id="23" name="矩形: 圆角 22">
                <a:extLst>
                  <a:ext uri="{FF2B5EF4-FFF2-40B4-BE49-F238E27FC236}">
                    <a16:creationId xmlns:a16="http://schemas.microsoft.com/office/drawing/2014/main" id="{C2660E0D-AED1-4B53-B72B-079266F9642F}"/>
                  </a:ext>
                </a:extLst>
              </p:cNvPr>
              <p:cNvSpPr/>
              <p:nvPr/>
            </p:nvSpPr>
            <p:spPr>
              <a:xfrm>
                <a:off x="7708948" y="5526151"/>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C2</a:t>
                </a:r>
                <a:endParaRPr lang="zh-CN" altLang="en-US" sz="2400" dirty="0">
                  <a:solidFill>
                    <a:srgbClr val="FF0000"/>
                  </a:solidFill>
                </a:endParaRPr>
              </a:p>
            </p:txBody>
          </p:sp>
          <p:sp>
            <p:nvSpPr>
              <p:cNvPr id="6" name="矩形: 圆角 5">
                <a:extLst>
                  <a:ext uri="{FF2B5EF4-FFF2-40B4-BE49-F238E27FC236}">
                    <a16:creationId xmlns:a16="http://schemas.microsoft.com/office/drawing/2014/main" id="{D9707E4C-9A77-4B09-85E4-BEEA672AC6C7}"/>
                  </a:ext>
                </a:extLst>
              </p:cNvPr>
              <p:cNvSpPr/>
              <p:nvPr/>
            </p:nvSpPr>
            <p:spPr>
              <a:xfrm>
                <a:off x="4483052" y="4508886"/>
                <a:ext cx="1612948" cy="5044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C4</a:t>
                </a:r>
                <a:endParaRPr lang="zh-CN" altLang="en-US" sz="2400" dirty="0"/>
              </a:p>
            </p:txBody>
          </p:sp>
          <p:sp>
            <p:nvSpPr>
              <p:cNvPr id="32" name="矩形: 圆角 31">
                <a:extLst>
                  <a:ext uri="{FF2B5EF4-FFF2-40B4-BE49-F238E27FC236}">
                    <a16:creationId xmlns:a16="http://schemas.microsoft.com/office/drawing/2014/main" id="{AE8ED957-956D-4CCE-BED0-D5AF78E86C6A}"/>
                  </a:ext>
                </a:extLst>
              </p:cNvPr>
              <p:cNvSpPr/>
              <p:nvPr/>
            </p:nvSpPr>
            <p:spPr>
              <a:xfrm>
                <a:off x="6767830" y="4532218"/>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C6</a:t>
                </a:r>
                <a:endParaRPr lang="zh-CN" altLang="en-US" sz="2400" dirty="0"/>
              </a:p>
            </p:txBody>
          </p:sp>
          <p:sp>
            <p:nvSpPr>
              <p:cNvPr id="33" name="矩形: 圆角 32">
                <a:extLst>
                  <a:ext uri="{FF2B5EF4-FFF2-40B4-BE49-F238E27FC236}">
                    <a16:creationId xmlns:a16="http://schemas.microsoft.com/office/drawing/2014/main" id="{D52EFA16-0C06-438C-BE51-7682DE3598B6}"/>
                  </a:ext>
                </a:extLst>
              </p:cNvPr>
              <p:cNvSpPr/>
              <p:nvPr/>
            </p:nvSpPr>
            <p:spPr>
              <a:xfrm>
                <a:off x="2316504" y="5548413"/>
                <a:ext cx="1612948" cy="4577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t>C7</a:t>
                </a:r>
                <a:endParaRPr lang="zh-CN" altLang="en-US" sz="2400" dirty="0"/>
              </a:p>
            </p:txBody>
          </p:sp>
          <p:cxnSp>
            <p:nvCxnSpPr>
              <p:cNvPr id="44" name="直接箭头连接符 43">
                <a:extLst>
                  <a:ext uri="{FF2B5EF4-FFF2-40B4-BE49-F238E27FC236}">
                    <a16:creationId xmlns:a16="http://schemas.microsoft.com/office/drawing/2014/main" id="{59A7EA36-23B0-4008-9C7F-591FA209B3EC}"/>
                  </a:ext>
                </a:extLst>
              </p:cNvPr>
              <p:cNvCxnSpPr>
                <a:stCxn id="20" idx="3"/>
                <a:endCxn id="6" idx="1"/>
              </p:cNvCxnSpPr>
              <p:nvPr/>
            </p:nvCxnSpPr>
            <p:spPr>
              <a:xfrm flipV="1">
                <a:off x="3929452" y="4761106"/>
                <a:ext cx="5536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4E28654-7AB7-4B78-A5D7-80B2968A8EA7}"/>
                  </a:ext>
                </a:extLst>
              </p:cNvPr>
              <p:cNvCxnSpPr>
                <a:stCxn id="21" idx="0"/>
                <a:endCxn id="6" idx="2"/>
              </p:cNvCxnSpPr>
              <p:nvPr/>
            </p:nvCxnSpPr>
            <p:spPr>
              <a:xfrm flipV="1">
                <a:off x="5289526" y="5013325"/>
                <a:ext cx="0" cy="529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C11BA2C3-F300-46C0-96BF-2817001BD7BB}"/>
                  </a:ext>
                </a:extLst>
              </p:cNvPr>
              <p:cNvCxnSpPr>
                <a:stCxn id="6" idx="3"/>
                <a:endCxn id="32" idx="1"/>
              </p:cNvCxnSpPr>
              <p:nvPr/>
            </p:nvCxnSpPr>
            <p:spPr>
              <a:xfrm>
                <a:off x="6096000" y="4761106"/>
                <a:ext cx="6718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78A33EA-5DB5-4960-A6E7-9C99A7530AE1}"/>
                  </a:ext>
                </a:extLst>
              </p:cNvPr>
              <p:cNvCxnSpPr>
                <a:stCxn id="23" idx="1"/>
                <a:endCxn id="21" idx="3"/>
              </p:cNvCxnSpPr>
              <p:nvPr/>
            </p:nvCxnSpPr>
            <p:spPr>
              <a:xfrm flipH="1">
                <a:off x="6096000" y="5755040"/>
                <a:ext cx="1612948" cy="17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79453082-DD36-4B78-AF32-D877C0322561}"/>
                  </a:ext>
                </a:extLst>
              </p:cNvPr>
              <p:cNvCxnSpPr>
                <a:stCxn id="22" idx="1"/>
                <a:endCxn id="21" idx="3"/>
              </p:cNvCxnSpPr>
              <p:nvPr/>
            </p:nvCxnSpPr>
            <p:spPr>
              <a:xfrm flipH="1" flipV="1">
                <a:off x="6096000" y="5772092"/>
                <a:ext cx="671830" cy="7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56" name="文本框 55">
            <a:extLst>
              <a:ext uri="{FF2B5EF4-FFF2-40B4-BE49-F238E27FC236}">
                <a16:creationId xmlns:a16="http://schemas.microsoft.com/office/drawing/2014/main" id="{4454481E-D967-4626-95DF-96F1DBA0CE54}"/>
              </a:ext>
            </a:extLst>
          </p:cNvPr>
          <p:cNvSpPr txBox="1"/>
          <p:nvPr/>
        </p:nvSpPr>
        <p:spPr>
          <a:xfrm>
            <a:off x="6275654" y="4306575"/>
            <a:ext cx="671830"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57" name="文本框 56">
            <a:extLst>
              <a:ext uri="{FF2B5EF4-FFF2-40B4-BE49-F238E27FC236}">
                <a16:creationId xmlns:a16="http://schemas.microsoft.com/office/drawing/2014/main" id="{0F5F664B-45C5-48C2-89D0-BE93087F1331}"/>
              </a:ext>
            </a:extLst>
          </p:cNvPr>
          <p:cNvSpPr txBox="1"/>
          <p:nvPr/>
        </p:nvSpPr>
        <p:spPr>
          <a:xfrm>
            <a:off x="5513997" y="4530272"/>
            <a:ext cx="671830"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58" name="文本框 57">
            <a:extLst>
              <a:ext uri="{FF2B5EF4-FFF2-40B4-BE49-F238E27FC236}">
                <a16:creationId xmlns:a16="http://schemas.microsoft.com/office/drawing/2014/main" id="{65970287-8C42-42C8-8730-6897364C96FD}"/>
              </a:ext>
            </a:extLst>
          </p:cNvPr>
          <p:cNvSpPr txBox="1"/>
          <p:nvPr/>
        </p:nvSpPr>
        <p:spPr>
          <a:xfrm>
            <a:off x="3257622" y="5563945"/>
            <a:ext cx="671830"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59" name="文本框 58">
            <a:extLst>
              <a:ext uri="{FF2B5EF4-FFF2-40B4-BE49-F238E27FC236}">
                <a16:creationId xmlns:a16="http://schemas.microsoft.com/office/drawing/2014/main" id="{86C209EF-ABE5-404D-ABCD-1117330EBB71}"/>
              </a:ext>
            </a:extLst>
          </p:cNvPr>
          <p:cNvSpPr txBox="1"/>
          <p:nvPr/>
        </p:nvSpPr>
        <p:spPr>
          <a:xfrm>
            <a:off x="5520688" y="5541258"/>
            <a:ext cx="671830"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60" name="文本框 59">
            <a:extLst>
              <a:ext uri="{FF2B5EF4-FFF2-40B4-BE49-F238E27FC236}">
                <a16:creationId xmlns:a16="http://schemas.microsoft.com/office/drawing/2014/main" id="{4AB225F3-A228-4754-93D6-B0BE732A4786}"/>
              </a:ext>
            </a:extLst>
          </p:cNvPr>
          <p:cNvSpPr txBox="1"/>
          <p:nvPr/>
        </p:nvSpPr>
        <p:spPr>
          <a:xfrm>
            <a:off x="5375911" y="5101984"/>
            <a:ext cx="671830"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
        <p:nvSpPr>
          <p:cNvPr id="61" name="文本框 60">
            <a:extLst>
              <a:ext uri="{FF2B5EF4-FFF2-40B4-BE49-F238E27FC236}">
                <a16:creationId xmlns:a16="http://schemas.microsoft.com/office/drawing/2014/main" id="{B516DFF0-7AEB-4CA1-AD77-7737BC7E096E}"/>
              </a:ext>
            </a:extLst>
          </p:cNvPr>
          <p:cNvSpPr txBox="1"/>
          <p:nvPr/>
        </p:nvSpPr>
        <p:spPr>
          <a:xfrm>
            <a:off x="3966027" y="5353519"/>
            <a:ext cx="671830" cy="461665"/>
          </a:xfrm>
          <a:prstGeom prst="rect">
            <a:avLst/>
          </a:prstGeom>
          <a:noFill/>
        </p:spPr>
        <p:txBody>
          <a:bodyPr wrap="square" rtlCol="0">
            <a:spAutoFit/>
          </a:bodyPr>
          <a:lstStyle/>
          <a:p>
            <a:r>
              <a:rPr lang="en-US" altLang="zh-CN" sz="2400" dirty="0">
                <a:solidFill>
                  <a:srgbClr val="FF0000"/>
                </a:solidFill>
              </a:rPr>
              <a:t>X</a:t>
            </a:r>
            <a:endParaRPr lang="zh-CN" altLang="en-US" sz="2400" dirty="0">
              <a:solidFill>
                <a:srgbClr val="FF0000"/>
              </a:solidFill>
            </a:endParaRPr>
          </a:p>
        </p:txBody>
      </p:sp>
    </p:spTree>
    <p:extLst>
      <p:ext uri="{BB962C8B-B14F-4D97-AF65-F5344CB8AC3E}">
        <p14:creationId xmlns:p14="http://schemas.microsoft.com/office/powerpoint/2010/main" val="78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60" grpId="0"/>
      <p:bldP spid="6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近似推断</a:t>
            </a:r>
          </a:p>
        </p:txBody>
      </p:sp>
      <p:sp>
        <p:nvSpPr>
          <p:cNvPr id="3" name="内容占位符 2"/>
          <p:cNvSpPr>
            <a:spLocks noGrp="1"/>
          </p:cNvSpPr>
          <p:nvPr>
            <p:ph idx="1"/>
          </p:nvPr>
        </p:nvSpPr>
        <p:spPr/>
        <p:txBody>
          <a:bodyPr/>
          <a:lstStyle/>
          <a:p>
            <a:r>
              <a:rPr lang="zh-CN" altLang="en-US" dirty="0"/>
              <a:t>采样算法</a:t>
            </a:r>
            <a:endParaRPr lang="en-US" altLang="zh-CN" dirty="0"/>
          </a:p>
          <a:p>
            <a:endParaRPr lang="en-US" altLang="zh-CN" dirty="0"/>
          </a:p>
          <a:p>
            <a:r>
              <a:rPr lang="zh-CN" altLang="en-US" dirty="0"/>
              <a:t>变分推断</a:t>
            </a:r>
          </a:p>
        </p:txBody>
      </p:sp>
    </p:spTree>
    <p:extLst>
      <p:ext uri="{BB962C8B-B14F-4D97-AF65-F5344CB8AC3E}">
        <p14:creationId xmlns:p14="http://schemas.microsoft.com/office/powerpoint/2010/main" val="2427141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采样算法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515600" cy="4860401"/>
              </a:xfrm>
            </p:spPr>
            <p:txBody>
              <a:bodyPr>
                <a:normAutofit/>
              </a:bodyPr>
              <a:lstStyle/>
              <a:p>
                <a:r>
                  <a:rPr lang="zh-CN" altLang="en-US" dirty="0"/>
                  <a:t>解决问题：</a:t>
                </a:r>
                <a:endParaRPr lang="en-US" altLang="zh-CN" dirty="0"/>
              </a:p>
              <a:p>
                <a:pPr lvl="1"/>
                <a:r>
                  <a:rPr lang="zh-CN" altLang="en-US" dirty="0"/>
                  <a:t>关于一个概率分布</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i="1">
                        <a:latin typeface="Cambria Math" panose="02040503050406030204" pitchFamily="18" charset="0"/>
                      </a:rPr>
                      <m:t>寻找</m:t>
                    </m:r>
                    <m:r>
                      <a:rPr lang="zh-CN" altLang="en-US" i="1" smtClean="0">
                        <a:latin typeface="Cambria Math" panose="02040503050406030204" pitchFamily="18" charset="0"/>
                      </a:rPr>
                      <m:t>某个</m:t>
                    </m:r>
                  </m:oMath>
                </a14:m>
                <a:r>
                  <a:rPr lang="zh-CN" altLang="en-US" dirty="0"/>
                  <a:t>函数</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𝑧</m:t>
                        </m:r>
                      </m:e>
                    </m:d>
                    <m:r>
                      <a:rPr lang="zh-CN" altLang="en-US" i="1" dirty="0">
                        <a:latin typeface="Cambria Math" panose="02040503050406030204" pitchFamily="18" charset="0"/>
                      </a:rPr>
                      <m:t>的</m:t>
                    </m:r>
                  </m:oMath>
                </a14:m>
                <a:r>
                  <a:rPr lang="zh-CN" altLang="en-US" dirty="0"/>
                  <a:t>期望：</a:t>
                </a:r>
                <a:endParaRPr lang="en-US" altLang="zh-CN" dirty="0"/>
              </a:p>
              <a:p>
                <a:pPr marL="914400" lvl="2" indent="0">
                  <a:buNone/>
                </a:pPr>
                <a:r>
                  <a:rPr lang="en-US" altLang="zh-CN" sz="4400" dirty="0"/>
                  <a:t> </a:t>
                </a:r>
              </a:p>
              <a:p>
                <a:pPr lvl="1"/>
                <a:r>
                  <a:rPr lang="zh-CN" altLang="en-US" dirty="0"/>
                  <a:t>精确求出期望或许十分复杂</a:t>
                </a:r>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515600" cy="4860401"/>
              </a:xfrm>
              <a:blipFill>
                <a:blip r:embed="rId3"/>
                <a:stretch>
                  <a:fillRect l="-1043" t="-2256"/>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030354" y="2669654"/>
            <a:ext cx="2722847" cy="618830"/>
          </a:xfrm>
          <a:prstGeom prst="rect">
            <a:avLst/>
          </a:prstGeom>
        </p:spPr>
      </p:pic>
    </p:spTree>
    <p:extLst>
      <p:ext uri="{BB962C8B-B14F-4D97-AF65-F5344CB8AC3E}">
        <p14:creationId xmlns:p14="http://schemas.microsoft.com/office/powerpoint/2010/main" val="12016761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采样算法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515600" cy="4860401"/>
              </a:xfrm>
            </p:spPr>
            <p:txBody>
              <a:bodyPr>
                <a:normAutofit/>
              </a:bodyPr>
              <a:lstStyle/>
              <a:p>
                <a:r>
                  <a:rPr lang="zh-CN" altLang="en-US" dirty="0"/>
                  <a:t>解决问题：</a:t>
                </a:r>
                <a:endParaRPr lang="en-US" altLang="zh-CN" dirty="0"/>
              </a:p>
              <a:p>
                <a:pPr lvl="1"/>
                <a:r>
                  <a:rPr lang="zh-CN" altLang="en-US" dirty="0"/>
                  <a:t>关于一个概率分布</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i="1">
                        <a:latin typeface="Cambria Math" panose="02040503050406030204" pitchFamily="18" charset="0"/>
                      </a:rPr>
                      <m:t>寻找</m:t>
                    </m:r>
                    <m:r>
                      <a:rPr lang="zh-CN" altLang="en-US" i="1" smtClean="0">
                        <a:latin typeface="Cambria Math" panose="02040503050406030204" pitchFamily="18" charset="0"/>
                      </a:rPr>
                      <m:t>某个</m:t>
                    </m:r>
                  </m:oMath>
                </a14:m>
                <a:r>
                  <a:rPr lang="zh-CN" altLang="en-US" dirty="0"/>
                  <a:t>函数</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𝑧</m:t>
                        </m:r>
                      </m:e>
                    </m:d>
                    <m:r>
                      <a:rPr lang="zh-CN" altLang="en-US" i="1" dirty="0">
                        <a:latin typeface="Cambria Math" panose="02040503050406030204" pitchFamily="18" charset="0"/>
                      </a:rPr>
                      <m:t>的</m:t>
                    </m:r>
                  </m:oMath>
                </a14:m>
                <a:r>
                  <a:rPr lang="zh-CN" altLang="en-US" dirty="0"/>
                  <a:t>期望：</a:t>
                </a:r>
                <a:endParaRPr lang="en-US" altLang="zh-CN" dirty="0"/>
              </a:p>
              <a:p>
                <a:pPr marL="914400" lvl="2" indent="0">
                  <a:buNone/>
                </a:pPr>
                <a:r>
                  <a:rPr lang="en-US" altLang="zh-CN" sz="4400" dirty="0"/>
                  <a:t> </a:t>
                </a:r>
              </a:p>
              <a:p>
                <a:pPr lvl="1"/>
                <a:r>
                  <a:rPr lang="zh-CN" altLang="en-US" dirty="0"/>
                  <a:t>精确求出期望或许十分复杂</a:t>
                </a:r>
                <a:endParaRPr lang="en-US" altLang="zh-CN" dirty="0"/>
              </a:p>
              <a:p>
                <a:endParaRPr lang="en-US" altLang="zh-CN" dirty="0"/>
              </a:p>
              <a:p>
                <a:r>
                  <a:rPr lang="zh-CN" altLang="en-US" dirty="0"/>
                  <a:t>解决方法：</a:t>
                </a:r>
                <a:endParaRPr lang="en-US" altLang="zh-CN" dirty="0"/>
              </a:p>
              <a:p>
                <a:pPr lvl="1"/>
                <a:r>
                  <a:rPr lang="zh-CN" altLang="en-US" dirty="0"/>
                  <a:t>从概率分布</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i="1">
                        <a:latin typeface="Cambria Math" panose="02040503050406030204" pitchFamily="18" charset="0"/>
                      </a:rPr>
                      <m:t>中</m:t>
                    </m:r>
                  </m:oMath>
                </a14:m>
                <a:r>
                  <a:rPr lang="zh-CN" altLang="en-US" dirty="0"/>
                  <a:t>独立抽取一组样本</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p>
                    <m:r>
                      <a:rPr lang="zh-CN" altLang="en-US" i="1">
                        <a:latin typeface="Cambria Math" panose="02040503050406030204" pitchFamily="18" charset="0"/>
                      </a:rPr>
                      <m:t>，</m:t>
                    </m:r>
                  </m:oMath>
                </a14:m>
                <a:r>
                  <a:rPr lang="zh-CN" altLang="en-US" dirty="0"/>
                  <a:t>其中</a:t>
                </a:r>
                <a14:m>
                  <m:oMath xmlns:m="http://schemas.openxmlformats.org/officeDocument/2006/math">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𝐿</m:t>
                    </m:r>
                    <m:r>
                      <a:rPr lang="zh-CN" altLang="en-US" i="1" dirty="0">
                        <a:latin typeface="Cambria Math" panose="02040503050406030204" pitchFamily="18" charset="0"/>
                      </a:rPr>
                      <m:t>。</m:t>
                    </m:r>
                  </m:oMath>
                </a14:m>
                <a:endParaRPr lang="en-US" altLang="zh-CN" dirty="0"/>
              </a:p>
              <a:p>
                <a:pPr lvl="1"/>
                <a:endParaRPr lang="en-US" altLang="zh-CN" sz="1200" dirty="0"/>
              </a:p>
              <a:p>
                <a:pPr lvl="1"/>
                <a:r>
                  <a:rPr lang="zh-CN" altLang="en-US" dirty="0"/>
                  <a:t>通过有限和计算</a:t>
                </a:r>
                <a:r>
                  <a:rPr lang="en-US" altLang="zh-CN" dirty="0"/>
                  <a:t>:</a:t>
                </a:r>
              </a:p>
              <a:p>
                <a:pPr marL="914400" lvl="2" indent="0">
                  <a:buNone/>
                </a:pPr>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515600" cy="4860401"/>
              </a:xfrm>
              <a:blipFill>
                <a:blip r:embed="rId3"/>
                <a:stretch>
                  <a:fillRect l="-1043" t="-2256"/>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030354" y="2669654"/>
            <a:ext cx="2722847" cy="618830"/>
          </a:xfrm>
          <a:prstGeom prst="rect">
            <a:avLst/>
          </a:prstGeom>
        </p:spPr>
      </p:pic>
      <p:pic>
        <p:nvPicPr>
          <p:cNvPr id="5" name="图片 4"/>
          <p:cNvPicPr>
            <a:picLocks noChangeAspect="1"/>
          </p:cNvPicPr>
          <p:nvPr/>
        </p:nvPicPr>
        <p:blipFill>
          <a:blip r:embed="rId5"/>
          <a:stretch>
            <a:fillRect/>
          </a:stretch>
        </p:blipFill>
        <p:spPr>
          <a:xfrm>
            <a:off x="3923469" y="5178182"/>
            <a:ext cx="2172531" cy="889858"/>
          </a:xfrm>
          <a:prstGeom prst="rect">
            <a:avLst/>
          </a:prstGeom>
        </p:spPr>
      </p:pic>
    </p:spTree>
    <p:extLst>
      <p:ext uri="{BB962C8B-B14F-4D97-AF65-F5344CB8AC3E}">
        <p14:creationId xmlns:p14="http://schemas.microsoft.com/office/powerpoint/2010/main" val="246599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采样算法</a:t>
            </a:r>
          </a:p>
        </p:txBody>
      </p:sp>
      <p:sp>
        <p:nvSpPr>
          <p:cNvPr id="3" name="内容占位符 2"/>
          <p:cNvSpPr>
            <a:spLocks noGrp="1"/>
          </p:cNvSpPr>
          <p:nvPr>
            <p:ph idx="1"/>
          </p:nvPr>
        </p:nvSpPr>
        <p:spPr>
          <a:xfrm>
            <a:off x="838200" y="1825624"/>
            <a:ext cx="10515600" cy="5032376"/>
          </a:xfrm>
        </p:spPr>
        <p:txBody>
          <a:bodyPr>
            <a:normAutofit/>
          </a:bodyPr>
          <a:lstStyle/>
          <a:p>
            <a:r>
              <a:rPr lang="en-US" altLang="zh-CN" dirty="0"/>
              <a:t>E.g.</a:t>
            </a:r>
            <a:endParaRPr lang="en-US" altLang="zh-CN" b="1" dirty="0"/>
          </a:p>
          <a:p>
            <a:endParaRPr lang="en-US" altLang="zh-CN" b="1"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p:cNvPicPr>
            <a:picLocks noChangeAspect="1"/>
          </p:cNvPicPr>
          <p:nvPr/>
        </p:nvPicPr>
        <p:blipFill>
          <a:blip r:embed="rId3"/>
          <a:stretch>
            <a:fillRect/>
          </a:stretch>
        </p:blipFill>
        <p:spPr>
          <a:xfrm>
            <a:off x="1758190" y="1690688"/>
            <a:ext cx="8286750" cy="4276725"/>
          </a:xfrm>
          <a:prstGeom prst="rect">
            <a:avLst/>
          </a:prstGeom>
        </p:spPr>
      </p:pic>
    </p:spTree>
    <p:extLst>
      <p:ext uri="{BB962C8B-B14F-4D97-AF65-F5344CB8AC3E}">
        <p14:creationId xmlns:p14="http://schemas.microsoft.com/office/powerpoint/2010/main" val="4258387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1756901" y="1694374"/>
            <a:ext cx="8288799" cy="4275967"/>
          </a:xfrm>
          <a:prstGeom prst="rect">
            <a:avLst/>
          </a:prstGeom>
        </p:spPr>
      </p:pic>
      <p:sp>
        <p:nvSpPr>
          <p:cNvPr id="2" name="标题 1"/>
          <p:cNvSpPr>
            <a:spLocks noGrp="1"/>
          </p:cNvSpPr>
          <p:nvPr>
            <p:ph type="title"/>
          </p:nvPr>
        </p:nvSpPr>
        <p:spPr/>
        <p:txBody>
          <a:bodyPr/>
          <a:lstStyle/>
          <a:p>
            <a:r>
              <a:rPr lang="zh-CN" altLang="en-US" dirty="0"/>
              <a:t>采样算法</a:t>
            </a:r>
          </a:p>
        </p:txBody>
      </p:sp>
      <p:sp>
        <p:nvSpPr>
          <p:cNvPr id="3" name="内容占位符 2"/>
          <p:cNvSpPr>
            <a:spLocks noGrp="1"/>
          </p:cNvSpPr>
          <p:nvPr>
            <p:ph idx="1"/>
          </p:nvPr>
        </p:nvSpPr>
        <p:spPr>
          <a:xfrm>
            <a:off x="838200" y="1825624"/>
            <a:ext cx="10515600" cy="5032376"/>
          </a:xfrm>
        </p:spPr>
        <p:txBody>
          <a:bodyPr>
            <a:normAutofit/>
          </a:bodyPr>
          <a:lstStyle/>
          <a:p>
            <a:r>
              <a:rPr lang="en-US" altLang="zh-CN" dirty="0"/>
              <a:t>E.g.</a:t>
            </a:r>
            <a:endParaRPr lang="en-US" altLang="zh-CN" b="1" dirty="0"/>
          </a:p>
          <a:p>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sz="2400" dirty="0"/>
          </a:p>
        </p:txBody>
      </p:sp>
      <mc:AlternateContent xmlns:mc="http://schemas.openxmlformats.org/markup-compatibility/2006" xmlns:a14="http://schemas.microsoft.com/office/drawing/2010/main">
        <mc:Choice Requires="a14">
          <p:sp>
            <p:nvSpPr>
              <p:cNvPr id="5" name="文本框 4"/>
              <p:cNvSpPr txBox="1"/>
              <p:nvPr/>
            </p:nvSpPr>
            <p:spPr>
              <a:xfrm>
                <a:off x="6963481" y="5219202"/>
                <a:ext cx="21140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0 </m:t>
                      </m:r>
                      <m:r>
                        <a:rPr lang="en-US" altLang="zh-CN" i="1" dirty="0" smtClean="0">
                          <a:latin typeface="Cambria Math" panose="02040503050406030204" pitchFamily="18" charset="0"/>
                        </a:rPr>
                        <m:t>𝐼</m:t>
                      </m:r>
                      <m:r>
                        <a:rPr lang="en-US" altLang="zh-CN" i="1" dirty="0" smtClean="0">
                          <a:latin typeface="Cambria Math" panose="02040503050406030204" pitchFamily="18" charset="0"/>
                        </a:rPr>
                        <m:t>1 </m:t>
                      </m:r>
                      <m:r>
                        <a:rPr lang="en-US" altLang="zh-CN" i="1" dirty="0" smtClean="0">
                          <a:latin typeface="Cambria Math" panose="02040503050406030204" pitchFamily="18" charset="0"/>
                        </a:rPr>
                        <m:t>𝐺</m:t>
                      </m:r>
                      <m:r>
                        <a:rPr lang="en-US" altLang="zh-CN" i="1" dirty="0" smtClean="0">
                          <a:latin typeface="Cambria Math" panose="02040503050406030204" pitchFamily="18" charset="0"/>
                        </a:rPr>
                        <m:t>1 </m:t>
                      </m:r>
                      <m:r>
                        <a:rPr lang="en-US" altLang="zh-CN" i="1" dirty="0" smtClean="0">
                          <a:latin typeface="Cambria Math" panose="02040503050406030204" pitchFamily="18" charset="0"/>
                        </a:rPr>
                        <m:t>𝑆</m:t>
                      </m:r>
                      <m:r>
                        <a:rPr lang="en-US" altLang="zh-CN" i="1" dirty="0" smtClean="0">
                          <a:latin typeface="Cambria Math" panose="02040503050406030204" pitchFamily="18" charset="0"/>
                        </a:rPr>
                        <m:t>0 </m:t>
                      </m:r>
                      <m:r>
                        <a:rPr lang="en-US" altLang="zh-CN" i="1" dirty="0" smtClean="0">
                          <a:latin typeface="Cambria Math" panose="02040503050406030204" pitchFamily="18" charset="0"/>
                        </a:rPr>
                        <m:t>𝐿</m:t>
                      </m:r>
                      <m:r>
                        <a:rPr lang="en-US" altLang="zh-CN" i="1" dirty="0" smtClean="0">
                          <a:latin typeface="Cambria Math" panose="02040503050406030204" pitchFamily="18" charset="0"/>
                        </a:rPr>
                        <m:t>1</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6963481" y="5219202"/>
                <a:ext cx="2114026"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285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贝叶斯网络</a:t>
            </a:r>
          </a:p>
        </p:txBody>
      </p:sp>
      <p:sp>
        <p:nvSpPr>
          <p:cNvPr id="3" name="内容占位符 2"/>
          <p:cNvSpPr>
            <a:spLocks noGrp="1"/>
          </p:cNvSpPr>
          <p:nvPr>
            <p:ph idx="1"/>
          </p:nvPr>
        </p:nvSpPr>
        <p:spPr/>
        <p:txBody>
          <a:bodyPr/>
          <a:lstStyle/>
          <a:p>
            <a:r>
              <a:rPr lang="zh-CN" altLang="en-US" dirty="0"/>
              <a:t>贝叶斯网络是与一系列概率分布相关联的有向无环图</a:t>
            </a:r>
            <a:r>
              <a:rPr lang="en-US" altLang="zh-CN" dirty="0"/>
              <a:t>(Directed Acyclic Graph or DAG)</a:t>
            </a:r>
          </a:p>
          <a:p>
            <a:r>
              <a:rPr lang="en-US" altLang="zh-CN" dirty="0"/>
              <a:t>DAG</a:t>
            </a:r>
            <a:r>
              <a:rPr lang="zh-CN" altLang="en-US" dirty="0"/>
              <a:t>中无法从一个点出发回到这个点</a:t>
            </a:r>
            <a:endParaRPr lang="en-US" altLang="zh-CN" dirty="0"/>
          </a:p>
          <a:p>
            <a:r>
              <a:rPr lang="zh-CN" altLang="en-US" dirty="0"/>
              <a:t>给定一个点的父亲，它与它的祖先独立</a:t>
            </a:r>
            <a:endParaRPr lang="en-US" altLang="zh-CN" dirty="0"/>
          </a:p>
          <a:p>
            <a:r>
              <a:rPr lang="zh-CN" altLang="en-US" dirty="0"/>
              <a:t>依据点和父亲，构建联合概率分布分解形式：</a:t>
            </a:r>
          </a:p>
          <a:p>
            <a:endParaRPr lang="en-US" altLang="zh-CN" dirty="0"/>
          </a:p>
          <a:p>
            <a:endParaRPr lang="zh-CN" altLang="en-US" dirty="0"/>
          </a:p>
        </p:txBody>
      </p:sp>
      <p:pic>
        <p:nvPicPr>
          <p:cNvPr id="4" name="图片 3">
            <a:extLst>
              <a:ext uri="{FF2B5EF4-FFF2-40B4-BE49-F238E27FC236}">
                <a16:creationId xmlns:a16="http://schemas.microsoft.com/office/drawing/2014/main" id="{65768408-BE68-422A-B534-37BD4A0C864A}"/>
              </a:ext>
            </a:extLst>
          </p:cNvPr>
          <p:cNvPicPr>
            <a:picLocks noChangeAspect="1"/>
          </p:cNvPicPr>
          <p:nvPr/>
        </p:nvPicPr>
        <p:blipFill>
          <a:blip r:embed="rId2"/>
          <a:stretch>
            <a:fillRect/>
          </a:stretch>
        </p:blipFill>
        <p:spPr>
          <a:xfrm>
            <a:off x="2137890" y="4221088"/>
            <a:ext cx="8123809" cy="1076190"/>
          </a:xfrm>
          <a:prstGeom prst="rect">
            <a:avLst/>
          </a:prstGeom>
        </p:spPr>
      </p:pic>
    </p:spTree>
    <p:extLst>
      <p:ext uri="{BB962C8B-B14F-4D97-AF65-F5344CB8AC3E}">
        <p14:creationId xmlns:p14="http://schemas.microsoft.com/office/powerpoint/2010/main" val="42519465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采样算法</a:t>
            </a:r>
          </a:p>
        </p:txBody>
      </p:sp>
      <p:sp>
        <p:nvSpPr>
          <p:cNvPr id="3" name="内容占位符 2"/>
          <p:cNvSpPr>
            <a:spLocks noGrp="1"/>
          </p:cNvSpPr>
          <p:nvPr>
            <p:ph idx="1"/>
          </p:nvPr>
        </p:nvSpPr>
        <p:spPr>
          <a:xfrm>
            <a:off x="838200" y="1825624"/>
            <a:ext cx="10515600" cy="5032376"/>
          </a:xfrm>
        </p:spPr>
        <p:txBody>
          <a:bodyPr>
            <a:normAutofit/>
          </a:bodyPr>
          <a:lstStyle/>
          <a:p>
            <a:r>
              <a:rPr lang="zh-CN" altLang="en-US" dirty="0"/>
              <a:t>性质</a:t>
            </a:r>
            <a:endParaRPr lang="en-US" altLang="zh-CN" dirty="0"/>
          </a:p>
          <a:p>
            <a:pPr lvl="1"/>
            <a:r>
              <a:rPr lang="zh-CN" altLang="en-US" dirty="0"/>
              <a:t>精度越高，结果越可靠，需要的采样次数越多</a:t>
            </a:r>
            <a:endParaRPr lang="en-US" altLang="zh-CN" dirty="0"/>
          </a:p>
          <a:p>
            <a:pPr lvl="1"/>
            <a:r>
              <a:rPr lang="zh-CN" altLang="en-US" dirty="0"/>
              <a:t>事件发生的概率很小，则需要很大的采样次数</a:t>
            </a:r>
            <a:endParaRPr lang="en-US" altLang="zh-CN" dirty="0"/>
          </a:p>
          <a:p>
            <a:pPr lvl="1"/>
            <a:r>
              <a:rPr lang="zh-CN" altLang="en-US" dirty="0"/>
              <a:t>随机变量数量增多，采样算法非常复杂</a:t>
            </a:r>
            <a:endParaRPr lang="en-US" altLang="zh-CN" dirty="0"/>
          </a:p>
          <a:p>
            <a:endParaRPr lang="en-US" altLang="zh-CN" dirty="0"/>
          </a:p>
          <a:p>
            <a:endParaRPr lang="zh-CN" altLang="en-US" sz="2400" dirty="0"/>
          </a:p>
        </p:txBody>
      </p:sp>
      <p:sp>
        <p:nvSpPr>
          <p:cNvPr id="7" name="内容占位符 2"/>
          <p:cNvSpPr txBox="1">
            <a:spLocks/>
          </p:cNvSpPr>
          <p:nvPr/>
        </p:nvSpPr>
        <p:spPr>
          <a:xfrm>
            <a:off x="7563465" y="1825624"/>
            <a:ext cx="4210665" cy="4408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6496515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采样算法</a:t>
            </a:r>
          </a:p>
        </p:txBody>
      </p:sp>
      <p:sp>
        <p:nvSpPr>
          <p:cNvPr id="3" name="内容占位符 2"/>
          <p:cNvSpPr>
            <a:spLocks noGrp="1"/>
          </p:cNvSpPr>
          <p:nvPr>
            <p:ph idx="1"/>
          </p:nvPr>
        </p:nvSpPr>
        <p:spPr>
          <a:xfrm>
            <a:off x="838200" y="1825624"/>
            <a:ext cx="10515600" cy="5032376"/>
          </a:xfrm>
        </p:spPr>
        <p:txBody>
          <a:bodyPr>
            <a:normAutofit/>
          </a:bodyPr>
          <a:lstStyle/>
          <a:p>
            <a:r>
              <a:rPr lang="zh-CN" altLang="en-US" dirty="0"/>
              <a:t>性质</a:t>
            </a:r>
            <a:endParaRPr lang="en-US" altLang="zh-CN" dirty="0"/>
          </a:p>
          <a:p>
            <a:pPr lvl="1"/>
            <a:r>
              <a:rPr lang="zh-CN" altLang="en-US" dirty="0"/>
              <a:t>精度越高，结果越可靠，需要的采样次数越多</a:t>
            </a:r>
            <a:endParaRPr lang="en-US" altLang="zh-CN" dirty="0"/>
          </a:p>
          <a:p>
            <a:pPr lvl="1"/>
            <a:r>
              <a:rPr lang="zh-CN" altLang="en-US" dirty="0"/>
              <a:t>事件发生的概率很小，则需要很大的采样次数</a:t>
            </a:r>
            <a:endParaRPr lang="en-US" altLang="zh-CN" dirty="0"/>
          </a:p>
          <a:p>
            <a:pPr lvl="1"/>
            <a:r>
              <a:rPr lang="zh-CN" altLang="en-US" dirty="0"/>
              <a:t>随机变量数量增多，采样算法非常复杂</a:t>
            </a:r>
            <a:endParaRPr lang="en-US" altLang="zh-CN" dirty="0"/>
          </a:p>
          <a:p>
            <a:endParaRPr lang="en-US" altLang="zh-CN" dirty="0"/>
          </a:p>
          <a:p>
            <a:r>
              <a:rPr lang="zh-CN" altLang="en-US" dirty="0"/>
              <a:t>新的问题：</a:t>
            </a:r>
            <a:endParaRPr lang="en-US" altLang="zh-CN" dirty="0"/>
          </a:p>
          <a:p>
            <a:pPr lvl="1"/>
            <a:r>
              <a:rPr lang="zh-CN" altLang="en-US" dirty="0"/>
              <a:t>如何在复杂的概率分布中抽取相对独立的样本？</a:t>
            </a:r>
            <a:endParaRPr lang="en-US" altLang="zh-CN" dirty="0"/>
          </a:p>
          <a:p>
            <a:endParaRPr lang="zh-CN" altLang="en-US" sz="2400" dirty="0"/>
          </a:p>
        </p:txBody>
      </p:sp>
      <p:sp>
        <p:nvSpPr>
          <p:cNvPr id="7" name="内容占位符 2"/>
          <p:cNvSpPr txBox="1">
            <a:spLocks/>
          </p:cNvSpPr>
          <p:nvPr/>
        </p:nvSpPr>
        <p:spPr>
          <a:xfrm>
            <a:off x="7563465" y="1825624"/>
            <a:ext cx="4210665" cy="4408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3046454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马尔科夫链蒙特卡洛方法</a:t>
            </a:r>
          </a:p>
        </p:txBody>
      </p:sp>
      <p:sp>
        <p:nvSpPr>
          <p:cNvPr id="3" name="内容占位符 2"/>
          <p:cNvSpPr>
            <a:spLocks noGrp="1"/>
          </p:cNvSpPr>
          <p:nvPr>
            <p:ph idx="1"/>
          </p:nvPr>
        </p:nvSpPr>
        <p:spPr>
          <a:xfrm>
            <a:off x="838200" y="1825625"/>
            <a:ext cx="10515600" cy="4771820"/>
          </a:xfrm>
        </p:spPr>
        <p:txBody>
          <a:bodyPr>
            <a:normAutofit/>
          </a:bodyPr>
          <a:lstStyle/>
          <a:p>
            <a:r>
              <a:rPr lang="zh-CN" altLang="en-US" dirty="0"/>
              <a:t>马尔科夫链</a:t>
            </a:r>
            <a:endParaRPr lang="en-US" altLang="zh-CN" dirty="0"/>
          </a:p>
          <a:p>
            <a:pPr lvl="1"/>
            <a:r>
              <a:rPr lang="zh-CN" altLang="en-US" dirty="0"/>
              <a:t>一种时域动态模型</a:t>
            </a:r>
            <a:endParaRPr lang="en-US" altLang="zh-CN" dirty="0"/>
          </a:p>
          <a:p>
            <a:pPr lvl="1"/>
            <a:r>
              <a:rPr lang="zh-CN" altLang="en-US" dirty="0"/>
              <a:t>不同的状态是随机变量所可能的取值</a:t>
            </a:r>
            <a:endParaRPr lang="en-US" altLang="zh-CN" dirty="0"/>
          </a:p>
          <a:p>
            <a:pPr lvl="1"/>
            <a:r>
              <a:rPr lang="zh-CN" altLang="en-US" dirty="0"/>
              <a:t>相邻状态之间是相关关系</a:t>
            </a:r>
            <a:endParaRPr lang="en-US" altLang="zh-CN" dirty="0"/>
          </a:p>
          <a:p>
            <a:pPr lvl="1"/>
            <a:endParaRPr lang="en-US" altLang="zh-CN" dirty="0"/>
          </a:p>
          <a:p>
            <a:r>
              <a:rPr lang="zh-CN" altLang="en-US" dirty="0"/>
              <a:t>目的</a:t>
            </a:r>
            <a:endParaRPr lang="en-US" altLang="zh-CN" dirty="0"/>
          </a:p>
          <a:p>
            <a:pPr lvl="1"/>
            <a:r>
              <a:rPr lang="zh-CN" altLang="en-US" dirty="0"/>
              <a:t>某些情况下，随机变量的分布无法用数学公式表达</a:t>
            </a:r>
            <a:endParaRPr lang="en-US" altLang="zh-CN" dirty="0"/>
          </a:p>
        </p:txBody>
      </p:sp>
      <p:pic>
        <p:nvPicPr>
          <p:cNvPr id="5" name="图片 4"/>
          <p:cNvPicPr>
            <a:picLocks noChangeAspect="1"/>
          </p:cNvPicPr>
          <p:nvPr/>
        </p:nvPicPr>
        <p:blipFill>
          <a:blip r:embed="rId3"/>
          <a:stretch>
            <a:fillRect/>
          </a:stretch>
        </p:blipFill>
        <p:spPr>
          <a:xfrm>
            <a:off x="7265783" y="1825625"/>
            <a:ext cx="2752725" cy="2047875"/>
          </a:xfrm>
          <a:prstGeom prst="rect">
            <a:avLst/>
          </a:prstGeom>
        </p:spPr>
      </p:pic>
    </p:spTree>
    <p:extLst>
      <p:ext uri="{BB962C8B-B14F-4D97-AF65-F5344CB8AC3E}">
        <p14:creationId xmlns:p14="http://schemas.microsoft.com/office/powerpoint/2010/main" val="14364751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马尔科夫链</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10515600" cy="4771820"/>
              </a:xfrm>
            </p:spPr>
            <p:txBody>
              <a:bodyPr>
                <a:normAutofit/>
              </a:bodyPr>
              <a:lstStyle/>
              <a:p>
                <a:r>
                  <a:rPr lang="zh-CN" altLang="en-US" dirty="0"/>
                  <a:t>具体介绍</a:t>
                </a:r>
                <a:endParaRPr lang="en-US" altLang="zh-CN" dirty="0"/>
              </a:p>
              <a:p>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oMath>
                </a14:m>
                <a:r>
                  <a:rPr lang="zh-CN" altLang="en-US" dirty="0"/>
                  <a:t>表示随机变量在</a:t>
                </a:r>
                <a14:m>
                  <m:oMath xmlns:m="http://schemas.openxmlformats.org/officeDocument/2006/math">
                    <m:r>
                      <a:rPr lang="zh-CN" altLang="en-US" b="0" i="1" dirty="0">
                        <a:latin typeface="Cambria Math" panose="02040503050406030204" pitchFamily="18" charset="0"/>
                      </a:rPr>
                      <m:t>时刻</m:t>
                    </m:r>
                    <m:r>
                      <a:rPr lang="en-US" altLang="zh-CN" b="0" i="1" smtClean="0">
                        <a:latin typeface="Cambria Math" panose="02040503050406030204" pitchFamily="18" charset="0"/>
                      </a:rPr>
                      <m:t>𝑡</m:t>
                    </m:r>
                    <m:r>
                      <a:rPr lang="zh-CN" altLang="en-US" i="1">
                        <a:latin typeface="Cambria Math" panose="02040503050406030204" pitchFamily="18" charset="0"/>
                      </a:rPr>
                      <m:t>的</m:t>
                    </m:r>
                  </m:oMath>
                </a14:m>
                <a:r>
                  <a:rPr lang="zh-CN" altLang="en-US" dirty="0"/>
                  <a:t>取值</a:t>
                </a:r>
                <a:endParaRPr lang="en-US" altLang="zh-CN" dirty="0"/>
              </a:p>
              <a:p>
                <a:pPr lvl="1"/>
                <a:r>
                  <a:rPr lang="zh-CN" altLang="en-US" dirty="0"/>
                  <a:t>如果每一个状态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只取决于前一个状态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oMath>
                </a14:m>
                <a:r>
                  <a:rPr lang="zh-CN" altLang="en-US" dirty="0"/>
                  <a:t>，即</a:t>
                </a:r>
                <a:r>
                  <a:rPr lang="en-US" altLang="zh-CN" dirty="0"/>
                  <a:t>:</a:t>
                </a:r>
              </a:p>
              <a:p>
                <a:pPr lvl="2"/>
                <a14:m>
                  <m:oMath xmlns:m="http://schemas.openxmlformats.org/officeDocument/2006/math">
                    <m:r>
                      <a:rPr lang="en-US" altLang="zh-CN" sz="2400" b="0" i="1" dirty="0" smtClean="0">
                        <a:latin typeface="Cambria Math" panose="02040503050406030204" pitchFamily="18" charset="0"/>
                      </a:rPr>
                      <m:t>𝑇</m:t>
                    </m:r>
                    <m:r>
                      <a:rPr lang="en-US" altLang="zh-CN" sz="2400" i="1" dirty="0" smtClean="0">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𝑋</m:t>
                        </m:r>
                      </m:e>
                      <m:sub>
                        <m:r>
                          <a:rPr lang="en-US" altLang="zh-CN" sz="2400" i="1" dirty="0" smtClean="0">
                            <a:solidFill>
                              <a:srgbClr val="FF0000"/>
                            </a:solidFill>
                            <a:latin typeface="Cambria Math" panose="02040503050406030204" pitchFamily="18" charset="0"/>
                          </a:rPr>
                          <m:t>𝑡</m:t>
                        </m:r>
                        <m:r>
                          <a:rPr lang="en-US" altLang="zh-CN" sz="2400" i="1" dirty="0" smtClean="0">
                            <a:solidFill>
                              <a:srgbClr val="FF0000"/>
                            </a:solidFill>
                            <a:latin typeface="Cambria Math" panose="02040503050406030204" pitchFamily="18" charset="0"/>
                          </a:rPr>
                          <m:t>+1</m:t>
                        </m:r>
                      </m:sub>
                    </m:sSub>
                    <m:r>
                      <a:rPr lang="en-US" altLang="zh-CN" sz="2400" i="1" dirty="0" smtClean="0">
                        <a:solidFill>
                          <a:srgbClr val="FF0000"/>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𝑠</m:t>
                        </m:r>
                      </m:e>
                      <m:sub>
                        <m:r>
                          <a:rPr lang="en-US" altLang="zh-CN" sz="2400" b="0" i="1" dirty="0" smtClean="0">
                            <a:solidFill>
                              <a:srgbClr val="FF0000"/>
                            </a:solidFill>
                            <a:latin typeface="Cambria Math" panose="02040503050406030204" pitchFamily="18" charset="0"/>
                          </a:rPr>
                          <m:t>𝑗</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𝑋</m:t>
                        </m:r>
                      </m:e>
                      <m:sub>
                        <m:r>
                          <a:rPr lang="en-US" altLang="zh-CN" sz="2400" b="0" i="1" dirty="0" smtClean="0">
                            <a:latin typeface="Cambria Math" panose="02040503050406030204" pitchFamily="18" charset="0"/>
                          </a:rPr>
                          <m:t>0</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𝑠</m:t>
                        </m:r>
                      </m:e>
                      <m:sub>
                        <m:r>
                          <a:rPr lang="en-US" altLang="zh-CN" sz="2400" b="0" i="1" dirty="0" smtClean="0">
                            <a:latin typeface="Cambria Math" panose="02040503050406030204" pitchFamily="18" charset="0"/>
                          </a:rPr>
                          <m:t>0</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𝑋</m:t>
                        </m:r>
                      </m:e>
                      <m:sub>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𝑠</m:t>
                        </m:r>
                      </m:e>
                      <m:sub>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𝑋</m:t>
                        </m:r>
                      </m:e>
                      <m:sub>
                        <m:r>
                          <a:rPr lang="en-US" altLang="zh-CN" sz="2400" b="0" i="1" dirty="0" smtClean="0">
                            <a:solidFill>
                              <a:srgbClr val="FF0000"/>
                            </a:solidFill>
                            <a:latin typeface="Cambria Math" panose="02040503050406030204" pitchFamily="18" charset="0"/>
                          </a:rPr>
                          <m:t>𝑡</m:t>
                        </m:r>
                      </m:sub>
                    </m:sSub>
                    <m:r>
                      <a:rPr lang="en-US" altLang="zh-CN" sz="2400" i="1" dirty="0" smtClean="0">
                        <a:solidFill>
                          <a:srgbClr val="FF0000"/>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err="1">
                            <a:solidFill>
                              <a:srgbClr val="FF0000"/>
                            </a:solidFill>
                            <a:latin typeface="Cambria Math" panose="02040503050406030204" pitchFamily="18" charset="0"/>
                          </a:rPr>
                          <m:t>𝑠</m:t>
                        </m:r>
                      </m:e>
                      <m:sub>
                        <m:r>
                          <a:rPr lang="en-US" altLang="zh-CN" sz="2400" b="0" i="1" dirty="0" smtClean="0">
                            <a:solidFill>
                              <a:srgbClr val="FF0000"/>
                            </a:solidFill>
                            <a:latin typeface="Cambria Math" panose="02040503050406030204" pitchFamily="18" charset="0"/>
                          </a:rPr>
                          <m:t>𝑖</m:t>
                        </m:r>
                      </m:sub>
                    </m:sSub>
                    <m:r>
                      <a:rPr lang="en-US" altLang="zh-CN" sz="2400" i="1" dirty="0">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𝑇</m:t>
                        </m:r>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b="0" i="1" dirty="0" smtClean="0">
                                <a:solidFill>
                                  <a:srgbClr val="FF0000"/>
                                </a:solidFill>
                                <a:latin typeface="Cambria Math" panose="02040503050406030204" pitchFamily="18" charset="0"/>
                              </a:rPr>
                              <m:t>𝑋</m:t>
                            </m:r>
                          </m:e>
                          <m:sub>
                            <m:r>
                              <a:rPr lang="en-US" altLang="zh-CN" sz="2400" b="0" i="1" dirty="0" smtClean="0">
                                <a:solidFill>
                                  <a:srgbClr val="FF0000"/>
                                </a:solidFill>
                                <a:latin typeface="Cambria Math" panose="02040503050406030204" pitchFamily="18" charset="0"/>
                              </a:rPr>
                              <m:t>𝑡</m:t>
                            </m:r>
                            <m:r>
                              <a:rPr lang="en-US" altLang="zh-CN" sz="2400" b="0" i="1" dirty="0" smtClean="0">
                                <a:solidFill>
                                  <a:srgbClr val="FF0000"/>
                                </a:solidFill>
                                <a:latin typeface="Cambria Math" panose="02040503050406030204" pitchFamily="18" charset="0"/>
                              </a:rPr>
                              <m:t>+1</m:t>
                            </m:r>
                          </m:sub>
                        </m:sSub>
                        <m:r>
                          <a:rPr lang="en-US" altLang="zh-CN" sz="2400" b="0" i="1" dirty="0" smtClean="0">
                            <a:solidFill>
                              <a:srgbClr val="FF0000"/>
                            </a:solidFill>
                            <a:latin typeface="Cambria Math" panose="02040503050406030204" pitchFamily="18" charset="0"/>
                          </a:rPr>
                          <m:t>=</m:t>
                        </m:r>
                        <m:r>
                          <a:rPr lang="en-US" altLang="zh-CN" sz="2400" b="0" i="1" dirty="0" smtClean="0">
                            <a:solidFill>
                              <a:srgbClr val="FF0000"/>
                            </a:solidFill>
                            <a:latin typeface="Cambria Math" panose="02040503050406030204" pitchFamily="18" charset="0"/>
                          </a:rPr>
                          <m:t>𝑠</m:t>
                        </m:r>
                      </m:e>
                      <m:sub>
                        <m:r>
                          <a:rPr lang="en-US" altLang="zh-CN" sz="2400" b="0" i="1" dirty="0" smtClean="0">
                            <a:solidFill>
                              <a:srgbClr val="FF0000"/>
                            </a:solidFill>
                            <a:latin typeface="Cambria Math" panose="02040503050406030204" pitchFamily="18" charset="0"/>
                          </a:rPr>
                          <m:t>𝑗</m:t>
                        </m:r>
                      </m:sub>
                    </m:sSub>
                    <m:r>
                      <a:rPr lang="en-US" altLang="zh-CN" sz="2400" i="1" dirty="0" smtClean="0">
                        <a:solidFill>
                          <a:schemeClr val="tx1"/>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err="1">
                            <a:solidFill>
                              <a:srgbClr val="FF0000"/>
                            </a:solidFill>
                            <a:latin typeface="Cambria Math" panose="02040503050406030204" pitchFamily="18" charset="0"/>
                          </a:rPr>
                          <m:t>𝑋</m:t>
                        </m:r>
                      </m:e>
                      <m:sub>
                        <m:r>
                          <a:rPr lang="en-US" altLang="zh-CN" sz="2400" i="1" dirty="0" err="1">
                            <a:solidFill>
                              <a:srgbClr val="FF0000"/>
                            </a:solidFill>
                            <a:latin typeface="Cambria Math" panose="02040503050406030204" pitchFamily="18" charset="0"/>
                          </a:rPr>
                          <m:t>𝑡</m:t>
                        </m:r>
                      </m:sub>
                    </m:sSub>
                    <m:r>
                      <a:rPr lang="en-US" altLang="zh-CN" sz="2400" i="1" dirty="0">
                        <a:solidFill>
                          <a:srgbClr val="FF0000"/>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err="1">
                            <a:solidFill>
                              <a:srgbClr val="FF0000"/>
                            </a:solidFill>
                            <a:latin typeface="Cambria Math" panose="02040503050406030204" pitchFamily="18" charset="0"/>
                          </a:rPr>
                          <m:t>𝑠</m:t>
                        </m:r>
                      </m:e>
                      <m:sub>
                        <m:r>
                          <a:rPr lang="en-US" altLang="zh-CN" sz="2400" i="1" dirty="0" err="1">
                            <a:solidFill>
                              <a:srgbClr val="FF0000"/>
                            </a:solidFill>
                            <a:latin typeface="Cambria Math" panose="02040503050406030204" pitchFamily="18" charset="0"/>
                          </a:rPr>
                          <m:t>𝑖</m:t>
                        </m:r>
                      </m:sub>
                    </m:sSub>
                    <m:r>
                      <a:rPr lang="en-US" altLang="zh-CN" sz="2400" i="1" dirty="0">
                        <a:latin typeface="Cambria Math" panose="02040503050406030204" pitchFamily="18" charset="0"/>
                      </a:rPr>
                      <m:t>)</m:t>
                    </m:r>
                  </m:oMath>
                </a14:m>
                <a:endParaRPr lang="en-US" altLang="zh-CN" sz="2400" dirty="0">
                  <a:solidFill>
                    <a:schemeClr val="tx1"/>
                  </a:solidFill>
                </a:endParaRPr>
              </a:p>
              <a:p>
                <a:pPr lvl="2"/>
                <a:endParaRPr lang="en-US" altLang="zh-CN" sz="2400" dirty="0">
                  <a:solidFill>
                    <a:schemeClr val="tx1"/>
                  </a:solidFill>
                </a:endParaRPr>
              </a:p>
              <a:p>
                <a:pPr lvl="1"/>
                <a:r>
                  <a:rPr lang="zh-CN" altLang="en-US" dirty="0"/>
                  <a:t>马尔科夫链指一段时间内</a:t>
                </a:r>
                <a14:m>
                  <m:oMath xmlns:m="http://schemas.openxmlformats.org/officeDocument/2006/math">
                    <m:r>
                      <a:rPr lang="en-US" altLang="zh-CN" b="0" i="1" smtClean="0">
                        <a:latin typeface="Cambria Math" panose="02040503050406030204" pitchFamily="18" charset="0"/>
                      </a:rPr>
                      <m:t>𝑋</m:t>
                    </m:r>
                    <m:r>
                      <a:rPr lang="zh-CN" altLang="en-US" i="1">
                        <a:latin typeface="Cambria Math" panose="02040503050406030204" pitchFamily="18" charset="0"/>
                      </a:rPr>
                      <m:t>的</m:t>
                    </m:r>
                  </m:oMath>
                </a14:m>
                <a:r>
                  <a:rPr lang="zh-CN" altLang="en-US" dirty="0"/>
                  <a:t>取值序列</a:t>
                </a:r>
                <a:r>
                  <a:rPr lang="en-US" altLang="zh-CN"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0515600" cy="4771820"/>
              </a:xfrm>
              <a:blipFill>
                <a:blip r:embed="rId3"/>
                <a:stretch>
                  <a:fillRect l="-1043" t="-22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2198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448311"/>
                <a:ext cx="11353800" cy="4351338"/>
              </a:xfrm>
            </p:spPr>
            <p:txBody>
              <a:bodyPr>
                <a:normAutofit/>
              </a:bodyPr>
              <a:lstStyle/>
              <a:p>
                <a:r>
                  <a:rPr lang="zh-CN" altLang="en-US" sz="2400" dirty="0"/>
                  <a:t>转移概率指</a:t>
                </a:r>
                <a14:m>
                  <m:oMath xmlns:m="http://schemas.openxmlformats.org/officeDocument/2006/math">
                    <m:r>
                      <a:rPr lang="en-US" altLang="zh-CN" sz="2400" b="0" i="1" smtClean="0">
                        <a:latin typeface="Cambria Math" panose="02040503050406030204" pitchFamily="18" charset="0"/>
                      </a:rPr>
                      <m:t>𝑋</m:t>
                    </m:r>
                    <m:r>
                      <a:rPr lang="zh-CN" altLang="en-US" sz="2400" i="1">
                        <a:latin typeface="Cambria Math" panose="02040503050406030204" pitchFamily="18" charset="0"/>
                      </a:rPr>
                      <m:t>从</m:t>
                    </m:r>
                  </m:oMath>
                </a14:m>
                <a:r>
                  <a:rPr lang="zh-CN" altLang="en-US" sz="2400" dirty="0"/>
                  <a:t>一个时刻到下一个时刻，从状态</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转移到</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𝑗</m:t>
                        </m:r>
                      </m:sub>
                    </m:sSub>
                    <m:r>
                      <a:rPr lang="zh-CN" altLang="en-US" sz="2400" i="1">
                        <a:latin typeface="Cambria Math" panose="02040503050406030204" pitchFamily="18" charset="0"/>
                      </a:rPr>
                      <m:t>的</m:t>
                    </m:r>
                  </m:oMath>
                </a14:m>
                <a:r>
                  <a:rPr lang="zh-CN" altLang="en-US" sz="2400" dirty="0"/>
                  <a:t>概率：</a:t>
                </a:r>
                <a:endParaRPr lang="en-US" altLang="zh-CN" sz="2400" dirty="0"/>
              </a:p>
              <a:p>
                <a:pPr lvl="1"/>
                <a14:m>
                  <m:oMath xmlns:m="http://schemas.openxmlformats.org/officeDocument/2006/math">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448311"/>
                <a:ext cx="11353800" cy="4351338"/>
              </a:xfrm>
              <a:blipFill>
                <a:blip r:embed="rId3"/>
                <a:stretch>
                  <a:fillRect l="-752" t="-15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7520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448311"/>
                <a:ext cx="11353800" cy="4351338"/>
              </a:xfrm>
            </p:spPr>
            <p:txBody>
              <a:bodyPr>
                <a:normAutofit/>
              </a:bodyPr>
              <a:lstStyle/>
              <a:p>
                <a:r>
                  <a:rPr lang="zh-CN" altLang="en-US" sz="2400" dirty="0"/>
                  <a:t>转移概率指</a:t>
                </a:r>
                <a14:m>
                  <m:oMath xmlns:m="http://schemas.openxmlformats.org/officeDocument/2006/math">
                    <m:r>
                      <a:rPr lang="en-US" altLang="zh-CN" sz="2400" b="0" i="1" smtClean="0">
                        <a:latin typeface="Cambria Math" panose="02040503050406030204" pitchFamily="18" charset="0"/>
                      </a:rPr>
                      <m:t>𝑋</m:t>
                    </m:r>
                    <m:r>
                      <a:rPr lang="zh-CN" altLang="en-US" sz="2400" i="1">
                        <a:latin typeface="Cambria Math" panose="02040503050406030204" pitchFamily="18" charset="0"/>
                      </a:rPr>
                      <m:t>从</m:t>
                    </m:r>
                  </m:oMath>
                </a14:m>
                <a:r>
                  <a:rPr lang="zh-CN" altLang="en-US" sz="2400" dirty="0"/>
                  <a:t>一个时刻到下一个时刻，从状态</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转移到</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𝑗</m:t>
                        </m:r>
                      </m:sub>
                    </m:sSub>
                    <m:r>
                      <a:rPr lang="zh-CN" altLang="en-US" sz="2400" i="1">
                        <a:latin typeface="Cambria Math" panose="02040503050406030204" pitchFamily="18" charset="0"/>
                      </a:rPr>
                      <m:t>的</m:t>
                    </m:r>
                  </m:oMath>
                </a14:m>
                <a:r>
                  <a:rPr lang="zh-CN" altLang="en-US" sz="2400" dirty="0"/>
                  <a:t>概率：</a:t>
                </a:r>
                <a:endParaRPr lang="en-US" altLang="zh-CN" sz="2400" dirty="0"/>
              </a:p>
              <a:p>
                <a:pPr lvl="1"/>
                <a14:m>
                  <m:oMath xmlns:m="http://schemas.openxmlformats.org/officeDocument/2006/math">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endParaRPr lang="en-US" altLang="zh-CN" sz="2000" dirty="0"/>
              </a:p>
              <a:p>
                <a:pPr lvl="1"/>
                <a:r>
                  <a:rPr lang="en-US" altLang="zh-CN" sz="2000" dirty="0"/>
                  <a:t>E.g.</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zh-CN" altLang="en-US" sz="2000" i="1">
                            <a:latin typeface="Cambria Math" panose="02040503050406030204" pitchFamily="18" charset="0"/>
                          </a:rPr>
                          <m:t>没做</m:t>
                        </m:r>
                        <m:r>
                          <a:rPr lang="en-US" altLang="zh-CN" sz="2000" b="0" i="1" smtClean="0">
                            <a:latin typeface="Cambria Math" panose="02040503050406030204" pitchFamily="18" charset="0"/>
                          </a:rPr>
                          <m:t>𝑃𝑃𝑇</m:t>
                        </m:r>
                        <m:r>
                          <a:rPr lang="en-US" altLang="zh-CN" sz="2000" b="0" i="1" smtClean="0">
                            <a:latin typeface="Cambria Math" panose="02040503050406030204" pitchFamily="18" charset="0"/>
                          </a:rPr>
                          <m:t>→</m:t>
                        </m:r>
                        <m:r>
                          <a:rPr lang="zh-CN" altLang="en-US" sz="2000" i="1">
                            <a:latin typeface="Cambria Math" panose="02040503050406030204" pitchFamily="18" charset="0"/>
                          </a:rPr>
                          <m:t>挨骂</m:t>
                        </m:r>
                      </m:e>
                    </m:d>
                    <m:r>
                      <a:rPr lang="en-US" altLang="zh-CN" sz="2000" b="0" i="1" smtClean="0">
                        <a:latin typeface="Cambria Math" panose="02040503050406030204" pitchFamily="18" charset="0"/>
                      </a:rPr>
                      <m:t>=100%</m:t>
                    </m:r>
                  </m:oMath>
                </a14:m>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448311"/>
                <a:ext cx="11353800" cy="4351338"/>
              </a:xfrm>
              <a:blipFill>
                <a:blip r:embed="rId3"/>
                <a:stretch>
                  <a:fillRect l="-752" t="-15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2665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451077"/>
                <a:ext cx="11353800" cy="4751286"/>
              </a:xfrm>
            </p:spPr>
            <p:txBody>
              <a:bodyPr>
                <a:normAutofit/>
              </a:bodyPr>
              <a:lstStyle/>
              <a:p>
                <a:r>
                  <a:rPr lang="zh-CN" altLang="en-US" sz="2400" dirty="0"/>
                  <a:t>转移概率指</a:t>
                </a:r>
                <a14:m>
                  <m:oMath xmlns:m="http://schemas.openxmlformats.org/officeDocument/2006/math">
                    <m:r>
                      <a:rPr lang="en-US" altLang="zh-CN" sz="2400" b="0" i="1" smtClean="0">
                        <a:latin typeface="Cambria Math" panose="02040503050406030204" pitchFamily="18" charset="0"/>
                      </a:rPr>
                      <m:t>𝑋</m:t>
                    </m:r>
                    <m:r>
                      <a:rPr lang="zh-CN" altLang="en-US" sz="2400" i="1">
                        <a:latin typeface="Cambria Math" panose="02040503050406030204" pitchFamily="18" charset="0"/>
                      </a:rPr>
                      <m:t>从</m:t>
                    </m:r>
                  </m:oMath>
                </a14:m>
                <a:r>
                  <a:rPr lang="zh-CN" altLang="en-US" sz="2400" dirty="0"/>
                  <a:t>一个时刻到下一个时刻，从状态</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转移到</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𝑗</m:t>
                        </m:r>
                      </m:sub>
                    </m:sSub>
                    <m:r>
                      <a:rPr lang="zh-CN" altLang="en-US" sz="2400" i="1">
                        <a:latin typeface="Cambria Math" panose="02040503050406030204" pitchFamily="18" charset="0"/>
                      </a:rPr>
                      <m:t>的</m:t>
                    </m:r>
                  </m:oMath>
                </a14:m>
                <a:r>
                  <a:rPr lang="zh-CN" altLang="en-US" sz="2400" dirty="0"/>
                  <a:t>概率：</a:t>
                </a:r>
                <a:endParaRPr lang="en-US" altLang="zh-CN" sz="2400" dirty="0"/>
              </a:p>
              <a:p>
                <a:pPr lvl="1"/>
                <a14:m>
                  <m:oMath xmlns:m="http://schemas.openxmlformats.org/officeDocument/2006/math">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endParaRPr lang="en-US" altLang="zh-CN" sz="2000" dirty="0"/>
              </a:p>
              <a:p>
                <a:pPr lvl="1"/>
                <a:r>
                  <a:rPr lang="en-US" altLang="zh-CN" sz="2000" dirty="0"/>
                  <a:t>E.g.</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zh-CN" altLang="en-US" sz="2000" i="1">
                            <a:latin typeface="Cambria Math" panose="02040503050406030204" pitchFamily="18" charset="0"/>
                          </a:rPr>
                          <m:t>没做</m:t>
                        </m:r>
                        <m:r>
                          <a:rPr lang="en-US" altLang="zh-CN" sz="2000" b="0" i="1" smtClean="0">
                            <a:latin typeface="Cambria Math" panose="02040503050406030204" pitchFamily="18" charset="0"/>
                          </a:rPr>
                          <m:t>𝑃𝑃𝑇</m:t>
                        </m:r>
                        <m:r>
                          <a:rPr lang="en-US" altLang="zh-CN" sz="2000" b="0" i="1" smtClean="0">
                            <a:latin typeface="Cambria Math" panose="02040503050406030204" pitchFamily="18" charset="0"/>
                          </a:rPr>
                          <m:t>→</m:t>
                        </m:r>
                        <m:r>
                          <a:rPr lang="zh-CN" altLang="en-US" sz="2000" i="1">
                            <a:latin typeface="Cambria Math" panose="02040503050406030204" pitchFamily="18" charset="0"/>
                          </a:rPr>
                          <m:t>挨骂</m:t>
                        </m:r>
                      </m:e>
                    </m:d>
                    <m:r>
                      <a:rPr lang="en-US" altLang="zh-CN" sz="2000" b="0" i="1" smtClean="0">
                        <a:latin typeface="Cambria Math" panose="02040503050406030204" pitchFamily="18" charset="0"/>
                      </a:rPr>
                      <m:t>=100%</m:t>
                    </m:r>
                  </m:oMath>
                </a14:m>
                <a:endParaRPr lang="en-US" altLang="zh-CN" sz="2000" b="0" dirty="0"/>
              </a:p>
              <a:p>
                <a:r>
                  <a:rPr lang="zh-CN" altLang="en-US" sz="2400" dirty="0"/>
                  <a:t>记</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𝜋</m:t>
                        </m:r>
                      </m:e>
                      <m:sub>
                        <m:r>
                          <a:rPr lang="en-US" altLang="zh-CN" sz="2400" b="0" i="1" smtClean="0">
                            <a:latin typeface="Cambria Math" panose="02040503050406030204" pitchFamily="18" charset="0"/>
                          </a:rPr>
                          <m:t>𝑘</m:t>
                        </m:r>
                      </m:sub>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up>
                    </m:sSubSup>
                    <m:r>
                      <a:rPr lang="zh-CN" altLang="en-US" sz="2400" i="1">
                        <a:latin typeface="Cambria Math" panose="02040503050406030204" pitchFamily="18" charset="0"/>
                      </a:rPr>
                      <m:t>表示</m:t>
                    </m:r>
                    <m:r>
                      <a:rPr lang="en-US" altLang="zh-CN" sz="2400" b="0" i="1" smtClean="0">
                        <a:latin typeface="Cambria Math" panose="02040503050406030204" pitchFamily="18" charset="0"/>
                      </a:rPr>
                      <m:t>𝑋</m:t>
                    </m:r>
                  </m:oMath>
                </a14:m>
                <a:r>
                  <a:rPr lang="zh-CN" altLang="en-US" sz="2400" dirty="0"/>
                  <a:t>在时刻</a:t>
                </a:r>
                <a14:m>
                  <m:oMath xmlns:m="http://schemas.openxmlformats.org/officeDocument/2006/math">
                    <m:r>
                      <a:rPr lang="en-US" altLang="zh-CN" sz="2400" b="0" i="1" smtClean="0">
                        <a:latin typeface="Cambria Math" panose="02040503050406030204" pitchFamily="18" charset="0"/>
                      </a:rPr>
                      <m:t>𝑡</m:t>
                    </m:r>
                    <m:r>
                      <a:rPr lang="zh-CN" altLang="en-US" sz="2400" i="1">
                        <a:latin typeface="Cambria Math" panose="02040503050406030204" pitchFamily="18" charset="0"/>
                      </a:rPr>
                      <m:t>取值</m:t>
                    </m:r>
                  </m:oMath>
                </a14:m>
                <a:r>
                  <a:rPr lang="zh-CN" altLang="en-US" sz="2400" dirty="0"/>
                  <a:t>为</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𝑘</m:t>
                        </m:r>
                      </m:sub>
                    </m:sSub>
                    <m:r>
                      <a:rPr lang="zh-CN" altLang="en-US" sz="2400" i="1" dirty="0">
                        <a:latin typeface="Cambria Math" panose="02040503050406030204" pitchFamily="18" charset="0"/>
                      </a:rPr>
                      <m:t>的</m:t>
                    </m:r>
                  </m:oMath>
                </a14:m>
                <a:r>
                  <a:rPr lang="zh-CN" altLang="en-US" sz="2400" dirty="0"/>
                  <a:t>概率，那么</a:t>
                </a:r>
                <a:endParaRPr lang="en-US" altLang="zh-CN" sz="2400" dirty="0"/>
              </a:p>
              <a:p>
                <a:pPr lvl="1"/>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e>
                    </m:nary>
                  </m:oMath>
                </a14:m>
                <a:endParaRPr lang="en-US" altLang="zh-CN" b="0" dirty="0"/>
              </a:p>
              <a:p>
                <a:pPr lvl="1"/>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451077"/>
                <a:ext cx="11353800" cy="4751286"/>
              </a:xfrm>
              <a:blipFill>
                <a:blip r:embed="rId3"/>
                <a:stretch>
                  <a:fillRect l="-752" t="-1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17489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451077"/>
                <a:ext cx="11353800" cy="4751286"/>
              </a:xfrm>
            </p:spPr>
            <p:txBody>
              <a:bodyPr>
                <a:normAutofit/>
              </a:bodyPr>
              <a:lstStyle/>
              <a:p>
                <a:r>
                  <a:rPr lang="zh-CN" altLang="en-US" sz="2400" dirty="0"/>
                  <a:t>转移概率指</a:t>
                </a:r>
                <a14:m>
                  <m:oMath xmlns:m="http://schemas.openxmlformats.org/officeDocument/2006/math">
                    <m:r>
                      <a:rPr lang="en-US" altLang="zh-CN" sz="2400" b="0" i="1" smtClean="0">
                        <a:latin typeface="Cambria Math" panose="02040503050406030204" pitchFamily="18" charset="0"/>
                      </a:rPr>
                      <m:t>𝑋</m:t>
                    </m:r>
                    <m:r>
                      <a:rPr lang="zh-CN" altLang="en-US" sz="2400" i="1">
                        <a:latin typeface="Cambria Math" panose="02040503050406030204" pitchFamily="18" charset="0"/>
                      </a:rPr>
                      <m:t>从</m:t>
                    </m:r>
                  </m:oMath>
                </a14:m>
                <a:r>
                  <a:rPr lang="zh-CN" altLang="en-US" sz="2400" dirty="0"/>
                  <a:t>一个时刻到下一个时刻，从状态</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转移到</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𝑗</m:t>
                        </m:r>
                      </m:sub>
                    </m:sSub>
                    <m:r>
                      <a:rPr lang="zh-CN" altLang="en-US" sz="2400" i="1">
                        <a:latin typeface="Cambria Math" panose="02040503050406030204" pitchFamily="18" charset="0"/>
                      </a:rPr>
                      <m:t>的</m:t>
                    </m:r>
                  </m:oMath>
                </a14:m>
                <a:r>
                  <a:rPr lang="zh-CN" altLang="en-US" sz="2400" dirty="0"/>
                  <a:t>概率：</a:t>
                </a:r>
                <a:endParaRPr lang="en-US" altLang="zh-CN" sz="2400" dirty="0"/>
              </a:p>
              <a:p>
                <a:pPr lvl="1"/>
                <a14:m>
                  <m:oMath xmlns:m="http://schemas.openxmlformats.org/officeDocument/2006/math">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endParaRPr lang="en-US" altLang="zh-CN" sz="2000" dirty="0"/>
              </a:p>
              <a:p>
                <a:pPr lvl="1"/>
                <a:r>
                  <a:rPr lang="en-US" altLang="zh-CN" sz="2000" dirty="0"/>
                  <a:t>E.g.</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zh-CN" altLang="en-US" sz="2000" i="1">
                            <a:latin typeface="Cambria Math" panose="02040503050406030204" pitchFamily="18" charset="0"/>
                          </a:rPr>
                          <m:t>没做</m:t>
                        </m:r>
                        <m:r>
                          <a:rPr lang="en-US" altLang="zh-CN" sz="2000" b="0" i="1" smtClean="0">
                            <a:latin typeface="Cambria Math" panose="02040503050406030204" pitchFamily="18" charset="0"/>
                          </a:rPr>
                          <m:t>𝑃𝑃𝑇</m:t>
                        </m:r>
                        <m:r>
                          <a:rPr lang="en-US" altLang="zh-CN" sz="2000" b="0" i="1" smtClean="0">
                            <a:latin typeface="Cambria Math" panose="02040503050406030204" pitchFamily="18" charset="0"/>
                          </a:rPr>
                          <m:t>→</m:t>
                        </m:r>
                        <m:r>
                          <a:rPr lang="zh-CN" altLang="en-US" sz="2000" i="1">
                            <a:latin typeface="Cambria Math" panose="02040503050406030204" pitchFamily="18" charset="0"/>
                          </a:rPr>
                          <m:t>挨骂</m:t>
                        </m:r>
                      </m:e>
                    </m:d>
                    <m:r>
                      <a:rPr lang="en-US" altLang="zh-CN" sz="2000" b="0" i="1" smtClean="0">
                        <a:latin typeface="Cambria Math" panose="02040503050406030204" pitchFamily="18" charset="0"/>
                      </a:rPr>
                      <m:t>=100%</m:t>
                    </m:r>
                  </m:oMath>
                </a14:m>
                <a:endParaRPr lang="en-US" altLang="zh-CN" sz="2000" b="0" dirty="0"/>
              </a:p>
              <a:p>
                <a:r>
                  <a:rPr lang="zh-CN" altLang="en-US" sz="2400" dirty="0"/>
                  <a:t>记</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𝜋</m:t>
                        </m:r>
                      </m:e>
                      <m:sub>
                        <m:r>
                          <a:rPr lang="en-US" altLang="zh-CN" sz="2400" b="0" i="1" smtClean="0">
                            <a:latin typeface="Cambria Math" panose="02040503050406030204" pitchFamily="18" charset="0"/>
                          </a:rPr>
                          <m:t>𝑘</m:t>
                        </m:r>
                      </m:sub>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up>
                    </m:sSubSup>
                    <m:r>
                      <a:rPr lang="zh-CN" altLang="en-US" sz="2400" i="1">
                        <a:latin typeface="Cambria Math" panose="02040503050406030204" pitchFamily="18" charset="0"/>
                      </a:rPr>
                      <m:t>表示</m:t>
                    </m:r>
                    <m:r>
                      <a:rPr lang="en-US" altLang="zh-CN" sz="2400" b="0" i="1" smtClean="0">
                        <a:latin typeface="Cambria Math" panose="02040503050406030204" pitchFamily="18" charset="0"/>
                      </a:rPr>
                      <m:t>𝑋</m:t>
                    </m:r>
                  </m:oMath>
                </a14:m>
                <a:r>
                  <a:rPr lang="zh-CN" altLang="en-US" sz="2400" dirty="0"/>
                  <a:t>在时刻</a:t>
                </a:r>
                <a14:m>
                  <m:oMath xmlns:m="http://schemas.openxmlformats.org/officeDocument/2006/math">
                    <m:r>
                      <a:rPr lang="en-US" altLang="zh-CN" sz="2400" b="0" i="1" smtClean="0">
                        <a:latin typeface="Cambria Math" panose="02040503050406030204" pitchFamily="18" charset="0"/>
                      </a:rPr>
                      <m:t>𝑡</m:t>
                    </m:r>
                    <m:r>
                      <a:rPr lang="zh-CN" altLang="en-US" sz="2400" i="1">
                        <a:latin typeface="Cambria Math" panose="02040503050406030204" pitchFamily="18" charset="0"/>
                      </a:rPr>
                      <m:t>取值</m:t>
                    </m:r>
                  </m:oMath>
                </a14:m>
                <a:r>
                  <a:rPr lang="zh-CN" altLang="en-US" sz="2400" dirty="0"/>
                  <a:t>为</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𝑘</m:t>
                        </m:r>
                      </m:sub>
                    </m:sSub>
                    <m:r>
                      <a:rPr lang="zh-CN" altLang="en-US" sz="2400" i="1" dirty="0">
                        <a:latin typeface="Cambria Math" panose="02040503050406030204" pitchFamily="18" charset="0"/>
                      </a:rPr>
                      <m:t>的</m:t>
                    </m:r>
                  </m:oMath>
                </a14:m>
                <a:r>
                  <a:rPr lang="zh-CN" altLang="en-US" sz="2400" dirty="0"/>
                  <a:t>概率，那么</a:t>
                </a:r>
                <a:endParaRPr lang="en-US" altLang="zh-CN" sz="2400" dirty="0"/>
              </a:p>
              <a:p>
                <a:pPr lvl="1"/>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e>
                    </m:nary>
                  </m:oMath>
                </a14:m>
                <a:endParaRPr lang="en-US" altLang="zh-CN" b="0" dirty="0"/>
              </a:p>
              <a:p>
                <a:pPr lvl="1"/>
                <a:endParaRPr lang="en-US" altLang="zh-CN" sz="2000" dirty="0"/>
              </a:p>
              <a:p>
                <a:pPr lvl="1"/>
                <a:r>
                  <a:rPr lang="en-US" altLang="zh-CN" sz="2000" dirty="0" err="1"/>
                  <a:t>E,g</a:t>
                </a:r>
                <a14:m>
                  <m:oMath xmlns:m="http://schemas.openxmlformats.org/officeDocument/2006/math">
                    <m:r>
                      <a:rPr lang="en-US" altLang="zh-CN" sz="2000" b="0" i="0" smtClean="0">
                        <a:latin typeface="Cambria Math" panose="02040503050406030204" pitchFamily="18" charset="0"/>
                      </a:rPr>
                      <m:t>. </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𝜋</m:t>
                        </m:r>
                      </m:e>
                      <m:sub>
                        <m:r>
                          <a:rPr lang="zh-CN" altLang="en-US" sz="2000" i="0">
                            <a:latin typeface="Cambria Math" panose="02040503050406030204" pitchFamily="18" charset="0"/>
                          </a:rPr>
                          <m:t>挨骂</m:t>
                        </m:r>
                      </m:sub>
                      <m:sup>
                        <m:r>
                          <a:rPr lang="zh-CN" altLang="en-US" sz="2000" i="1">
                            <a:latin typeface="Cambria Math" panose="02040503050406030204" pitchFamily="18" charset="0"/>
                          </a:rPr>
                          <m:t>今天</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𝜋</m:t>
                        </m:r>
                      </m:e>
                      <m:sub>
                        <m:r>
                          <a:rPr lang="zh-CN" altLang="en-US" sz="2000" i="1">
                            <a:latin typeface="Cambria Math" panose="02040503050406030204" pitchFamily="18" charset="0"/>
                          </a:rPr>
                          <m:t>没做</m:t>
                        </m:r>
                        <m:r>
                          <a:rPr lang="en-US" altLang="zh-CN" sz="2000" b="0" i="1" smtClean="0">
                            <a:latin typeface="Cambria Math" panose="02040503050406030204" pitchFamily="18" charset="0"/>
                          </a:rPr>
                          <m:t>𝑃𝑃𝑇</m:t>
                        </m:r>
                      </m:sub>
                      <m:sup>
                        <m:r>
                          <a:rPr lang="zh-CN" altLang="en-US" sz="2000" i="1">
                            <a:latin typeface="Cambria Math" panose="02040503050406030204" pitchFamily="18" charset="0"/>
                          </a:rPr>
                          <m:t>昨天</m:t>
                        </m:r>
                      </m:sup>
                    </m:sSubSup>
                    <m:r>
                      <a:rPr lang="en-US" altLang="zh-CN" sz="2000" b="0" i="1" dirty="0" smtClean="0">
                        <a:latin typeface="Cambria Math" panose="02040503050406030204" pitchFamily="18" charset="0"/>
                      </a:rPr>
                      <m:t>∗100%+</m:t>
                    </m:r>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𝜋</m:t>
                        </m:r>
                      </m:e>
                      <m:sub>
                        <m:r>
                          <a:rPr lang="zh-CN" altLang="en-US" sz="2000" i="1" dirty="0">
                            <a:latin typeface="Cambria Math" panose="02040503050406030204" pitchFamily="18" charset="0"/>
                          </a:rPr>
                          <m:t>做了</m:t>
                        </m:r>
                        <m:r>
                          <a:rPr lang="en-US" altLang="zh-CN" sz="2000" b="0" i="1" dirty="0" smtClean="0">
                            <a:latin typeface="Cambria Math" panose="02040503050406030204" pitchFamily="18" charset="0"/>
                          </a:rPr>
                          <m:t>𝑃𝑃𝑇</m:t>
                        </m:r>
                      </m:sub>
                      <m:sup>
                        <m:r>
                          <a:rPr lang="zh-CN" altLang="en-US" sz="2000" i="1" dirty="0">
                            <a:latin typeface="Cambria Math" panose="02040503050406030204" pitchFamily="18" charset="0"/>
                          </a:rPr>
                          <m:t>昨天</m:t>
                        </m:r>
                      </m:sup>
                    </m:sSubSup>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𝑃</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𝑃𝑃𝑇</m:t>
                    </m:r>
                    <m:r>
                      <a:rPr lang="zh-CN" altLang="en-US" sz="2000" i="1" dirty="0">
                        <a:latin typeface="Cambria Math" panose="02040503050406030204" pitchFamily="18" charset="0"/>
                      </a:rPr>
                      <m:t>做的不好</m:t>
                    </m:r>
                    <m:r>
                      <a:rPr lang="en-US" altLang="zh-CN" sz="2000" b="0" i="1" dirty="0" smtClean="0">
                        <a:latin typeface="Cambria Math" panose="02040503050406030204" pitchFamily="18" charset="0"/>
                      </a:rPr>
                      <m:t>)</m:t>
                    </m:r>
                  </m:oMath>
                </a14:m>
                <a:r>
                  <a:rPr lang="en-US" altLang="zh-CN" sz="2000" b="0" dirty="0"/>
                  <a:t>+…</a:t>
                </a:r>
              </a:p>
              <a:p>
                <a:pPr lvl="1"/>
                <a:endParaRPr lang="en-US" altLang="zh-CN" sz="2000" b="0" dirty="0"/>
              </a:p>
              <a:p>
                <a:pPr marL="0" indent="0">
                  <a:buNone/>
                </a:pPr>
                <a:endParaRPr lang="en-US" altLang="zh-CN" sz="24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451077"/>
                <a:ext cx="11353800" cy="4751286"/>
              </a:xfrm>
              <a:blipFill>
                <a:blip r:embed="rId3"/>
                <a:stretch>
                  <a:fillRect l="-752" t="-1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4762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451077"/>
                <a:ext cx="11353800" cy="4751286"/>
              </a:xfrm>
            </p:spPr>
            <p:txBody>
              <a:bodyPr>
                <a:normAutofit/>
              </a:bodyPr>
              <a:lstStyle/>
              <a:p>
                <a:r>
                  <a:rPr lang="zh-CN" altLang="en-US" sz="2400" dirty="0"/>
                  <a:t>转移概率指</a:t>
                </a:r>
                <a14:m>
                  <m:oMath xmlns:m="http://schemas.openxmlformats.org/officeDocument/2006/math">
                    <m:r>
                      <a:rPr lang="en-US" altLang="zh-CN" sz="2400" b="0" i="1" smtClean="0">
                        <a:latin typeface="Cambria Math" panose="02040503050406030204" pitchFamily="18" charset="0"/>
                      </a:rPr>
                      <m:t>𝑋</m:t>
                    </m:r>
                    <m:r>
                      <a:rPr lang="zh-CN" altLang="en-US" sz="2400" i="1">
                        <a:latin typeface="Cambria Math" panose="02040503050406030204" pitchFamily="18" charset="0"/>
                      </a:rPr>
                      <m:t>从</m:t>
                    </m:r>
                  </m:oMath>
                </a14:m>
                <a:r>
                  <a:rPr lang="zh-CN" altLang="en-US" sz="2400" dirty="0"/>
                  <a:t>一个时刻到下一个时刻，从状态</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转移到</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𝑗</m:t>
                        </m:r>
                      </m:sub>
                    </m:sSub>
                    <m:r>
                      <a:rPr lang="zh-CN" altLang="en-US" sz="2400" i="1">
                        <a:latin typeface="Cambria Math" panose="02040503050406030204" pitchFamily="18" charset="0"/>
                      </a:rPr>
                      <m:t>的</m:t>
                    </m:r>
                  </m:oMath>
                </a14:m>
                <a:r>
                  <a:rPr lang="zh-CN" altLang="en-US" sz="2400" dirty="0"/>
                  <a:t>概率：</a:t>
                </a:r>
                <a:endParaRPr lang="en-US" altLang="zh-CN" sz="2400" dirty="0"/>
              </a:p>
              <a:p>
                <a:pPr lvl="1"/>
                <a14:m>
                  <m:oMath xmlns:m="http://schemas.openxmlformats.org/officeDocument/2006/math">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endParaRPr lang="en-US" altLang="zh-CN" sz="2000" dirty="0"/>
              </a:p>
              <a:p>
                <a:pPr lvl="1"/>
                <a:r>
                  <a:rPr lang="en-US" altLang="zh-CN" sz="2000" dirty="0"/>
                  <a:t>E.g.</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zh-CN" altLang="en-US" sz="2000" i="1">
                            <a:latin typeface="Cambria Math" panose="02040503050406030204" pitchFamily="18" charset="0"/>
                          </a:rPr>
                          <m:t>没做</m:t>
                        </m:r>
                        <m:r>
                          <a:rPr lang="en-US" altLang="zh-CN" sz="2000" b="0" i="1" smtClean="0">
                            <a:latin typeface="Cambria Math" panose="02040503050406030204" pitchFamily="18" charset="0"/>
                          </a:rPr>
                          <m:t>𝑃𝑃𝑇</m:t>
                        </m:r>
                        <m:r>
                          <a:rPr lang="en-US" altLang="zh-CN" sz="2000" b="0" i="1" smtClean="0">
                            <a:latin typeface="Cambria Math" panose="02040503050406030204" pitchFamily="18" charset="0"/>
                          </a:rPr>
                          <m:t>→</m:t>
                        </m:r>
                        <m:r>
                          <a:rPr lang="zh-CN" altLang="en-US" sz="2000" i="1">
                            <a:latin typeface="Cambria Math" panose="02040503050406030204" pitchFamily="18" charset="0"/>
                          </a:rPr>
                          <m:t>挨骂</m:t>
                        </m:r>
                      </m:e>
                    </m:d>
                    <m:r>
                      <a:rPr lang="en-US" altLang="zh-CN" sz="2000" b="0" i="1" smtClean="0">
                        <a:latin typeface="Cambria Math" panose="02040503050406030204" pitchFamily="18" charset="0"/>
                      </a:rPr>
                      <m:t>=100%</m:t>
                    </m:r>
                  </m:oMath>
                </a14:m>
                <a:endParaRPr lang="en-US" altLang="zh-CN" sz="2000" b="0" dirty="0"/>
              </a:p>
              <a:p>
                <a:r>
                  <a:rPr lang="zh-CN" altLang="en-US" sz="2400" dirty="0"/>
                  <a:t>记</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𝜋</m:t>
                        </m:r>
                      </m:e>
                      <m:sub>
                        <m:r>
                          <a:rPr lang="en-US" altLang="zh-CN" sz="2400" b="0" i="1" smtClean="0">
                            <a:latin typeface="Cambria Math" panose="02040503050406030204" pitchFamily="18" charset="0"/>
                          </a:rPr>
                          <m:t>𝑘</m:t>
                        </m:r>
                      </m:sub>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up>
                    </m:sSubSup>
                    <m:r>
                      <a:rPr lang="zh-CN" altLang="en-US" sz="2400" i="1">
                        <a:latin typeface="Cambria Math" panose="02040503050406030204" pitchFamily="18" charset="0"/>
                      </a:rPr>
                      <m:t>表示</m:t>
                    </m:r>
                    <m:r>
                      <a:rPr lang="en-US" altLang="zh-CN" sz="2400" b="0" i="1" smtClean="0">
                        <a:latin typeface="Cambria Math" panose="02040503050406030204" pitchFamily="18" charset="0"/>
                      </a:rPr>
                      <m:t>𝑋</m:t>
                    </m:r>
                  </m:oMath>
                </a14:m>
                <a:r>
                  <a:rPr lang="zh-CN" altLang="en-US" sz="2400" dirty="0"/>
                  <a:t>在时刻</a:t>
                </a:r>
                <a14:m>
                  <m:oMath xmlns:m="http://schemas.openxmlformats.org/officeDocument/2006/math">
                    <m:r>
                      <a:rPr lang="en-US" altLang="zh-CN" sz="2400" b="0" i="1" smtClean="0">
                        <a:latin typeface="Cambria Math" panose="02040503050406030204" pitchFamily="18" charset="0"/>
                      </a:rPr>
                      <m:t>𝑡</m:t>
                    </m:r>
                    <m:r>
                      <a:rPr lang="zh-CN" altLang="en-US" sz="2400" i="1">
                        <a:latin typeface="Cambria Math" panose="02040503050406030204" pitchFamily="18" charset="0"/>
                      </a:rPr>
                      <m:t>取值</m:t>
                    </m:r>
                  </m:oMath>
                </a14:m>
                <a:r>
                  <a:rPr lang="zh-CN" altLang="en-US" sz="2400" dirty="0"/>
                  <a:t>为</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𝑘</m:t>
                        </m:r>
                      </m:sub>
                    </m:sSub>
                    <m:r>
                      <a:rPr lang="zh-CN" altLang="en-US" sz="2400" i="1" dirty="0">
                        <a:latin typeface="Cambria Math" panose="02040503050406030204" pitchFamily="18" charset="0"/>
                      </a:rPr>
                      <m:t>的</m:t>
                    </m:r>
                  </m:oMath>
                </a14:m>
                <a:r>
                  <a:rPr lang="zh-CN" altLang="en-US" sz="2400" dirty="0"/>
                  <a:t>概率，那么</a:t>
                </a:r>
                <a:endParaRPr lang="en-US" altLang="zh-CN" sz="2400" dirty="0"/>
              </a:p>
              <a:p>
                <a:pPr lvl="1"/>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e>
                    </m:nary>
                  </m:oMath>
                </a14:m>
                <a:endParaRPr lang="en-US" altLang="zh-CN" b="0" dirty="0"/>
              </a:p>
              <a:p>
                <a:pPr lvl="1"/>
                <a:endParaRPr lang="en-US" altLang="zh-CN" sz="2000" dirty="0"/>
              </a:p>
              <a:p>
                <a:pPr lvl="1"/>
                <a:r>
                  <a:rPr lang="en-US" altLang="zh-CN" sz="2000" dirty="0" err="1"/>
                  <a:t>E,g</a:t>
                </a:r>
                <a14:m>
                  <m:oMath xmlns:m="http://schemas.openxmlformats.org/officeDocument/2006/math">
                    <m:r>
                      <a:rPr lang="en-US" altLang="zh-CN" sz="2000" b="0" i="0" smtClean="0">
                        <a:latin typeface="Cambria Math" panose="02040503050406030204" pitchFamily="18" charset="0"/>
                      </a:rPr>
                      <m:t>. </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𝜋</m:t>
                        </m:r>
                      </m:e>
                      <m:sub>
                        <m:r>
                          <a:rPr lang="zh-CN" altLang="en-US" sz="2000" i="0">
                            <a:latin typeface="Cambria Math" panose="02040503050406030204" pitchFamily="18" charset="0"/>
                          </a:rPr>
                          <m:t>挨骂</m:t>
                        </m:r>
                      </m:sub>
                      <m:sup>
                        <m:r>
                          <a:rPr lang="zh-CN" altLang="en-US" sz="2000" i="1">
                            <a:latin typeface="Cambria Math" panose="02040503050406030204" pitchFamily="18" charset="0"/>
                          </a:rPr>
                          <m:t>今天</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𝜋</m:t>
                        </m:r>
                      </m:e>
                      <m:sub>
                        <m:r>
                          <a:rPr lang="zh-CN" altLang="en-US" sz="2000" i="1">
                            <a:latin typeface="Cambria Math" panose="02040503050406030204" pitchFamily="18" charset="0"/>
                          </a:rPr>
                          <m:t>没做</m:t>
                        </m:r>
                        <m:r>
                          <a:rPr lang="en-US" altLang="zh-CN" sz="2000" b="0" i="1" smtClean="0">
                            <a:latin typeface="Cambria Math" panose="02040503050406030204" pitchFamily="18" charset="0"/>
                          </a:rPr>
                          <m:t>𝑃𝑃𝑇</m:t>
                        </m:r>
                      </m:sub>
                      <m:sup>
                        <m:r>
                          <a:rPr lang="zh-CN" altLang="en-US" sz="2000" i="1">
                            <a:latin typeface="Cambria Math" panose="02040503050406030204" pitchFamily="18" charset="0"/>
                          </a:rPr>
                          <m:t>昨天</m:t>
                        </m:r>
                      </m:sup>
                    </m:sSubSup>
                    <m:r>
                      <a:rPr lang="en-US" altLang="zh-CN" sz="2000" b="0" i="1" dirty="0" smtClean="0">
                        <a:latin typeface="Cambria Math" panose="02040503050406030204" pitchFamily="18" charset="0"/>
                      </a:rPr>
                      <m:t>∗100%+</m:t>
                    </m:r>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𝜋</m:t>
                        </m:r>
                      </m:e>
                      <m:sub>
                        <m:r>
                          <a:rPr lang="zh-CN" altLang="en-US" sz="2000" i="1" dirty="0">
                            <a:latin typeface="Cambria Math" panose="02040503050406030204" pitchFamily="18" charset="0"/>
                          </a:rPr>
                          <m:t>做了</m:t>
                        </m:r>
                        <m:r>
                          <a:rPr lang="en-US" altLang="zh-CN" sz="2000" b="0" i="1" dirty="0" smtClean="0">
                            <a:latin typeface="Cambria Math" panose="02040503050406030204" pitchFamily="18" charset="0"/>
                          </a:rPr>
                          <m:t>𝑃𝑃𝑇</m:t>
                        </m:r>
                      </m:sub>
                      <m:sup>
                        <m:r>
                          <a:rPr lang="zh-CN" altLang="en-US" sz="2000" i="1" dirty="0">
                            <a:latin typeface="Cambria Math" panose="02040503050406030204" pitchFamily="18" charset="0"/>
                          </a:rPr>
                          <m:t>昨天</m:t>
                        </m:r>
                      </m:sup>
                    </m:sSubSup>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𝑃</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𝑃𝑃𝑇</m:t>
                    </m:r>
                    <m:r>
                      <a:rPr lang="zh-CN" altLang="en-US" sz="2000" i="1" dirty="0">
                        <a:latin typeface="Cambria Math" panose="02040503050406030204" pitchFamily="18" charset="0"/>
                      </a:rPr>
                      <m:t>做的不好</m:t>
                    </m:r>
                    <m:r>
                      <a:rPr lang="en-US" altLang="zh-CN" sz="2000" b="0" i="1" dirty="0" smtClean="0">
                        <a:latin typeface="Cambria Math" panose="02040503050406030204" pitchFamily="18" charset="0"/>
                      </a:rPr>
                      <m:t>)</m:t>
                    </m:r>
                  </m:oMath>
                </a14:m>
                <a:endParaRPr lang="en-US" altLang="zh-CN" sz="2000" b="0" dirty="0"/>
              </a:p>
              <a:p>
                <a:pPr lvl="1"/>
                <a:endParaRPr lang="en-US" altLang="zh-CN" sz="2000" b="0" dirty="0"/>
              </a:p>
              <a:p>
                <a14:m>
                  <m:oMath xmlns:m="http://schemas.openxmlformats.org/officeDocument/2006/math">
                    <m:d>
                      <m:dPr>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𝜋</m:t>
                            </m:r>
                          </m:e>
                          <m:sub>
                            <m:r>
                              <a:rPr lang="en-US" altLang="zh-CN" sz="2400" b="0" i="1" smtClean="0">
                                <a:latin typeface="Cambria Math" panose="02040503050406030204" pitchFamily="18" charset="0"/>
                              </a:rPr>
                              <m:t>1</m:t>
                            </m:r>
                          </m:sub>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e>
                            </m:d>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𝜋</m:t>
                            </m:r>
                          </m:e>
                          <m:sub>
                            <m:r>
                              <a:rPr lang="en-US" altLang="zh-CN" sz="2400" b="0" i="1" smtClean="0">
                                <a:latin typeface="Cambria Math" panose="02040503050406030204" pitchFamily="18" charset="0"/>
                              </a:rPr>
                              <m:t>𝑛</m:t>
                            </m:r>
                          </m:sub>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e>
                            </m:d>
                          </m:sup>
                        </m:sSubSup>
                      </m:e>
                    </m:d>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𝜋</m:t>
                        </m:r>
                      </m:e>
                      <m:sub>
                        <m:r>
                          <a:rPr lang="en-US" altLang="zh-CN" sz="2400" b="0" i="1" smtClean="0">
                            <a:latin typeface="Cambria Math" panose="02040503050406030204" pitchFamily="18" charset="0"/>
                          </a:rPr>
                          <m:t>1</m:t>
                        </m:r>
                      </m:sub>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𝜋</m:t>
                        </m:r>
                      </m:e>
                      <m:sub>
                        <m:r>
                          <a:rPr lang="en-US" altLang="zh-CN" sz="2400" b="0" i="1" smtClean="0">
                            <a:latin typeface="Cambria Math" panose="02040503050406030204" pitchFamily="18" charset="0"/>
                          </a:rPr>
                          <m:t>𝑛</m:t>
                        </m:r>
                      </m:sub>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up>
                    </m:sSubSup>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3"/>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1,1</m:t>
                                  </m:r>
                                </m:sub>
                              </m:sSub>
                            </m:e>
                            <m:e>
                              <m:r>
                                <a:rPr lang="en-US" altLang="zh-CN" sz="2400" b="0" i="1" smtClean="0">
                                  <a:latin typeface="Cambria Math" panose="02040503050406030204" pitchFamily="18" charset="0"/>
                                </a:rPr>
                                <m:t>⋯</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𝑛</m:t>
                                  </m:r>
                                </m:sub>
                              </m:sSub>
                            </m:e>
                          </m:mr>
                          <m:mr>
                            <m:e>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m:t>
                              </m:r>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Sub>
                            </m:e>
                            <m:e>
                              <m:r>
                                <a:rPr lang="en-US" altLang="zh-CN" sz="2400" b="0" i="1" smtClean="0">
                                  <a:latin typeface="Cambria Math" panose="02040503050406030204" pitchFamily="18" charset="0"/>
                                </a:rPr>
                                <m:t>⋯</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b>
                              </m:sSub>
                            </m:e>
                          </m:mr>
                        </m:m>
                      </m:e>
                    </m:d>
                  </m:oMath>
                </a14:m>
                <a:endParaRPr lang="en-US" altLang="zh-CN" sz="24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451077"/>
                <a:ext cx="11353800" cy="4751286"/>
              </a:xfrm>
              <a:blipFill>
                <a:blip r:embed="rId3"/>
                <a:stretch>
                  <a:fillRect l="-752" t="-1412"/>
                </a:stretch>
              </a:blipFill>
            </p:spPr>
            <p:txBody>
              <a:bodyPr/>
              <a:lstStyle/>
              <a:p>
                <a:r>
                  <a:rPr lang="zh-CN" altLang="en-US">
                    <a:noFill/>
                  </a:rPr>
                  <a:t> </a:t>
                </a:r>
              </a:p>
            </p:txBody>
          </p:sp>
        </mc:Fallback>
      </mc:AlternateContent>
      <p:sp>
        <p:nvSpPr>
          <p:cNvPr id="5" name="文本框 4"/>
          <p:cNvSpPr txBox="1"/>
          <p:nvPr/>
        </p:nvSpPr>
        <p:spPr>
          <a:xfrm>
            <a:off x="6050305" y="6351503"/>
            <a:ext cx="1415772" cy="461665"/>
          </a:xfrm>
          <a:prstGeom prst="rect">
            <a:avLst/>
          </a:prstGeom>
          <a:noFill/>
        </p:spPr>
        <p:txBody>
          <a:bodyPr wrap="none" rtlCol="0">
            <a:spAutoFit/>
          </a:bodyPr>
          <a:lstStyle/>
          <a:p>
            <a:r>
              <a:rPr lang="zh-CN" altLang="en-US" sz="2400" dirty="0"/>
              <a:t>转移矩阵</a:t>
            </a:r>
          </a:p>
        </p:txBody>
      </p:sp>
      <p:sp>
        <p:nvSpPr>
          <p:cNvPr id="7" name="右大括号 6"/>
          <p:cNvSpPr/>
          <p:nvPr/>
        </p:nvSpPr>
        <p:spPr>
          <a:xfrm rot="5400000">
            <a:off x="6609051" y="5303711"/>
            <a:ext cx="298281" cy="1797303"/>
          </a:xfrm>
          <a:prstGeom prst="rightBrace">
            <a:avLst>
              <a:gd name="adj1" fmla="val 351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130678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马尔科夫链的平稳分布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10881220" cy="4351338"/>
              </a:xfrm>
            </p:spPr>
            <p:txBody>
              <a:bodyPr>
                <a:normAutofit/>
              </a:bodyPr>
              <a:lstStyle/>
              <a:p>
                <a:r>
                  <a:rPr lang="zh-CN" altLang="en-US" b="0" dirty="0">
                    <a:latin typeface="Cambria Math" panose="02040503050406030204" pitchFamily="18" charset="0"/>
                  </a:rPr>
                  <a:t>平稳分布</a:t>
                </a:r>
                <a:endParaRPr lang="en-US" altLang="zh-CN" b="0"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𝑋</m:t>
                    </m:r>
                    <m:r>
                      <a:rPr lang="zh-CN" altLang="en-US" i="1">
                        <a:latin typeface="Cambria Math" panose="02040503050406030204" pitchFamily="18" charset="0"/>
                      </a:rPr>
                      <m:t>最终会</m:t>
                    </m:r>
                  </m:oMath>
                </a14:m>
                <a:r>
                  <a:rPr lang="zh-CN" altLang="en-US" dirty="0"/>
                  <a:t>收敛到平稳分布</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r>
                      <a:rPr lang="zh-CN" altLang="en-US" i="1">
                        <a:latin typeface="Cambria Math" panose="02040503050406030204" pitchFamily="18" charset="0"/>
                      </a:rPr>
                      <m:t>，</m:t>
                    </m:r>
                  </m:oMath>
                </a14:m>
                <a:r>
                  <a:rPr lang="zh-CN" altLang="en-US" dirty="0"/>
                  <a:t>即</a:t>
                </a:r>
                <a:r>
                  <a:rPr lang="en-US" altLang="zh-CN" dirty="0"/>
                  <a:t>:</a:t>
                </a:r>
              </a:p>
              <a:p>
                <a:pPr marL="0" indent="0">
                  <a:buNone/>
                </a:pPr>
                <a14:m>
                  <m:oMathPara xmlns:m="http://schemas.openxmlformats.org/officeDocument/2006/math">
                    <m:oMathParaPr>
                      <m:jc m:val="center"/>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𝑡</m:t>
                          </m:r>
                          <m:r>
                            <a:rPr lang="en-US" altLang="zh-CN" b="0" i="1" smtClean="0">
                              <a:latin typeface="Cambria Math" panose="02040503050406030204" pitchFamily="18" charset="0"/>
                            </a:rPr>
                            <m:t>→∞</m:t>
                          </m:r>
                        </m:lim>
                      </m:limLow>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𝑻</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oMath>
                  </m:oMathPara>
                </a14:m>
                <a:endParaRPr lang="en-US" altLang="zh-CN" dirty="0"/>
              </a:p>
              <a:p>
                <a:pPr marL="0" indent="0">
                  <a:buNone/>
                </a:pPr>
                <a:r>
                  <a:rPr lang="en-US" altLang="zh-CN" dirty="0"/>
                  <a:t>		</a:t>
                </a:r>
                <a:r>
                  <a:rPr lang="zh-CN" altLang="en-US" sz="2400" dirty="0"/>
                  <a:t>且</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𝜋</m:t>
                        </m:r>
                      </m:e>
                      <m:sup>
                        <m:r>
                          <a:rPr lang="en-US" altLang="zh-CN" sz="2400" b="0" i="1" smtClean="0">
                            <a:latin typeface="Cambria Math" panose="02040503050406030204" pitchFamily="18" charset="0"/>
                          </a:rPr>
                          <m:t>∗</m:t>
                        </m:r>
                      </m:sup>
                    </m:sSup>
                    <m:r>
                      <a:rPr lang="zh-CN" altLang="en-US" sz="2400" i="1">
                        <a:latin typeface="Cambria Math" panose="02040503050406030204" pitchFamily="18" charset="0"/>
                      </a:rPr>
                      <m:t>满足</m:t>
                    </m:r>
                  </m:oMath>
                </a14:m>
                <a:r>
                  <a:rPr lang="en-US" altLang="zh-CN" sz="2400" dirty="0"/>
                  <a:t>:</a:t>
                </a:r>
              </a:p>
              <a:p>
                <a:pPr marL="0" indent="0" algn="ctr">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𝑻</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oMath>
                  </m:oMathPara>
                </a14:m>
                <a:endParaRPr lang="en-US" altLang="zh-CN" b="1" dirty="0"/>
              </a:p>
              <a:p>
                <a:pPr marL="0" indent="0">
                  <a:buNone/>
                </a:pPr>
                <a:r>
                  <a:rPr lang="en-US" altLang="zh-CN" dirty="0"/>
                  <a:t>		</a:t>
                </a:r>
                <a:r>
                  <a:rPr lang="zh-CN" altLang="en-US" sz="2400" dirty="0"/>
                  <a:t>其中</a:t>
                </a:r>
                <a14:m>
                  <m:oMath xmlns:m="http://schemas.openxmlformats.org/officeDocument/2006/math">
                    <m:r>
                      <a:rPr lang="en-US" altLang="zh-CN" sz="2400" b="1" i="1" smtClean="0">
                        <a:latin typeface="Cambria Math" panose="02040503050406030204" pitchFamily="18" charset="0"/>
                      </a:rPr>
                      <m:t>𝑻</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e>
                        </m:d>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b>
                    </m:sSub>
                    <m:r>
                      <a:rPr lang="zh-CN" altLang="en-US" sz="2400" i="1">
                        <a:latin typeface="Cambria Math" panose="02040503050406030204" pitchFamily="18" charset="0"/>
                      </a:rPr>
                      <m:t>为</m:t>
                    </m:r>
                  </m:oMath>
                </a14:m>
                <a:r>
                  <a:rPr lang="zh-CN" altLang="en-US" sz="2400" dirty="0"/>
                  <a:t>转移概率矩阵</a:t>
                </a:r>
                <a:endParaRPr lang="en-US" altLang="zh-CN" sz="2400" dirty="0"/>
              </a:p>
              <a:p>
                <a:r>
                  <a:rPr lang="zh-CN" altLang="en-US" dirty="0"/>
                  <a:t>收敛之后每次转移都是样本</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0881220" cy="4351338"/>
              </a:xfrm>
              <a:blipFill>
                <a:blip r:embed="rId3"/>
                <a:stretch>
                  <a:fillRect l="-1009"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574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29625-2F4E-4674-B12D-591123723D02}"/>
              </a:ext>
            </a:extLst>
          </p:cNvPr>
          <p:cNvSpPr>
            <a:spLocks noGrp="1"/>
          </p:cNvSpPr>
          <p:nvPr>
            <p:ph type="title"/>
          </p:nvPr>
        </p:nvSpPr>
        <p:spPr/>
        <p:txBody>
          <a:bodyPr/>
          <a:lstStyle/>
          <a:p>
            <a:r>
              <a:rPr lang="zh-CN" altLang="en-US" dirty="0"/>
              <a:t>贝叶斯网络例子</a:t>
            </a:r>
          </a:p>
        </p:txBody>
      </p:sp>
      <p:pic>
        <p:nvPicPr>
          <p:cNvPr id="4" name="图片 3">
            <a:extLst>
              <a:ext uri="{FF2B5EF4-FFF2-40B4-BE49-F238E27FC236}">
                <a16:creationId xmlns:a16="http://schemas.microsoft.com/office/drawing/2014/main" id="{C5CB010A-7C47-4EB8-B38A-D9C9C7AB24E9}"/>
              </a:ext>
            </a:extLst>
          </p:cNvPr>
          <p:cNvPicPr>
            <a:picLocks noChangeAspect="1"/>
          </p:cNvPicPr>
          <p:nvPr/>
        </p:nvPicPr>
        <p:blipFill>
          <a:blip r:embed="rId2"/>
          <a:stretch>
            <a:fillRect/>
          </a:stretch>
        </p:blipFill>
        <p:spPr>
          <a:xfrm>
            <a:off x="1524000" y="2564904"/>
            <a:ext cx="9144000" cy="2141034"/>
          </a:xfrm>
          <a:prstGeom prst="rect">
            <a:avLst/>
          </a:prstGeom>
        </p:spPr>
      </p:pic>
    </p:spTree>
    <p:extLst>
      <p:ext uri="{BB962C8B-B14F-4D97-AF65-F5344CB8AC3E}">
        <p14:creationId xmlns:p14="http://schemas.microsoft.com/office/powerpoint/2010/main" val="2516866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马尔科夫蒙特卡洛方法</a:t>
            </a:r>
            <a:r>
              <a:rPr lang="en-US" altLang="zh-CN" dirty="0"/>
              <a:t>(MCMC)</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r>
                  <a:rPr lang="zh-CN" altLang="en-US" sz="2800" dirty="0"/>
                  <a:t>给定概率分布</a:t>
                </a:r>
                <a14:m>
                  <m:oMath xmlns:m="http://schemas.openxmlformats.org/officeDocument/2006/math">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r>
                      <a:rPr lang="zh-CN" altLang="en-US" sz="2800" i="1">
                        <a:latin typeface="Cambria Math" panose="02040503050406030204" pitchFamily="18" charset="0"/>
                      </a:rPr>
                      <m:t>，</m:t>
                    </m:r>
                  </m:oMath>
                </a14:m>
                <a:r>
                  <a:rPr lang="zh-CN" altLang="en-US" sz="2800" dirty="0"/>
                  <a:t>构造转移矩阵为</a:t>
                </a:r>
                <a14:m>
                  <m:oMath xmlns:m="http://schemas.openxmlformats.org/officeDocument/2006/math">
                    <m:r>
                      <a:rPr lang="en-US" altLang="zh-CN" sz="2800" b="1" i="1">
                        <a:latin typeface="Cambria Math" panose="02040503050406030204" pitchFamily="18" charset="0"/>
                      </a:rPr>
                      <m:t>𝑻</m:t>
                    </m:r>
                    <m:r>
                      <a:rPr lang="zh-CN" altLang="en-US" sz="2800" b="1" i="1">
                        <a:latin typeface="Cambria Math" panose="02040503050406030204" pitchFamily="18" charset="0"/>
                      </a:rPr>
                      <m:t>的</m:t>
                    </m:r>
                  </m:oMath>
                </a14:m>
                <a:r>
                  <a:rPr lang="zh-CN" altLang="en-US" sz="2800" dirty="0"/>
                  <a:t>马尔科夫链，使得马尔科夫链的平稳分布为</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oMath>
                </a14:m>
                <a:endParaRPr lang="en-US" altLang="zh-CN" sz="2800" dirty="0"/>
              </a:p>
              <a:p>
                <a:pPr lvl="1"/>
                <a:endParaRPr lang="en-US" altLang="zh-CN" sz="2800" dirty="0"/>
              </a:p>
              <a:p>
                <a:pPr lvl="1"/>
                <a:r>
                  <a:rPr lang="zh-CN" altLang="en-US" sz="2800" dirty="0"/>
                  <a:t>得到</a:t>
                </a:r>
                <a14:m>
                  <m:oMath xmlns:m="http://schemas.openxmlformats.org/officeDocument/2006/math">
                    <m:r>
                      <a:rPr lang="zh-CN" altLang="en-US" sz="2800" i="1" dirty="0">
                        <a:latin typeface="Cambria Math" panose="02040503050406030204" pitchFamily="18" charset="0"/>
                      </a:rPr>
                      <m:t>前置</m:t>
                    </m:r>
                    <m:r>
                      <a:rPr lang="zh-CN" altLang="en-US" sz="2800" i="1">
                        <a:latin typeface="Cambria Math" panose="02040503050406030204" pitchFamily="18" charset="0"/>
                      </a:rPr>
                      <m:t>状态</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𝑛</m:t>
                        </m:r>
                      </m:sub>
                    </m:sSub>
                  </m:oMath>
                </a14:m>
                <a:endParaRPr lang="en-US" altLang="zh-CN" sz="2800" dirty="0"/>
              </a:p>
              <a:p>
                <a:pPr lvl="1"/>
                <a:endParaRPr lang="en-US" altLang="zh-CN" sz="2800" dirty="0"/>
              </a:p>
              <a:p>
                <a:pPr lvl="1"/>
                <a:r>
                  <a:rPr lang="zh-CN" altLang="en-US" sz="2800" dirty="0"/>
                  <a:t>如果马尔科夫过程在第</a:t>
                </a:r>
                <a14:m>
                  <m:oMath xmlns:m="http://schemas.openxmlformats.org/officeDocument/2006/math">
                    <m:r>
                      <a:rPr lang="en-US" altLang="zh-CN" sz="2800" i="1">
                        <a:latin typeface="Cambria Math" panose="02040503050406030204" pitchFamily="18" charset="0"/>
                      </a:rPr>
                      <m:t>𝑛</m:t>
                    </m:r>
                  </m:oMath>
                </a14:m>
                <a:r>
                  <a:rPr lang="zh-CN" altLang="en-US" sz="2800" dirty="0"/>
                  <a:t>步时已经达到平稳条件，那么就将</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𝑛</m:t>
                        </m:r>
                      </m:sub>
                    </m:sSub>
                    <m:r>
                      <a:rPr lang="zh-CN" altLang="en-US" sz="2800" i="1">
                        <a:latin typeface="Cambria Math" panose="02040503050406030204" pitchFamily="18" charset="0"/>
                      </a:rPr>
                      <m:t>作为</m:t>
                    </m:r>
                  </m:oMath>
                </a14:m>
                <a:r>
                  <a:rPr lang="zh-CN" altLang="en-US" sz="2800" dirty="0"/>
                  <a:t>一个样本选出</a:t>
                </a:r>
                <a:endParaRPr lang="en-US" altLang="zh-CN" sz="2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3463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Metropolis Hastings</a:t>
            </a:r>
            <a:r>
              <a:rPr lang="zh-CN" altLang="en-US" dirty="0"/>
              <a:t>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772163" cy="4351338"/>
              </a:xfrm>
            </p:spPr>
            <p:txBody>
              <a:bodyPr/>
              <a:lstStyle/>
              <a:p>
                <a:r>
                  <a:rPr lang="zh-CN" altLang="en-US" dirty="0"/>
                  <a:t>细致平稳条件</a:t>
                </a:r>
                <a:endParaRPr lang="en-US" altLang="zh-CN" dirty="0"/>
              </a:p>
              <a:p>
                <a:pPr lvl="1"/>
                <a:r>
                  <a:rPr lang="zh-CN" altLang="en-US" dirty="0"/>
                  <a:t>对于一个马尔科夫过程，转移矩阵</a:t>
                </a:r>
                <a14:m>
                  <m:oMath xmlns:m="http://schemas.openxmlformats.org/officeDocument/2006/math">
                    <m:r>
                      <a:rPr lang="en-US" altLang="zh-CN" b="1" i="1" smtClean="0">
                        <a:latin typeface="Cambria Math" panose="02040503050406030204" pitchFamily="18" charset="0"/>
                      </a:rPr>
                      <m:t>𝑻</m:t>
                    </m:r>
                    <m:r>
                      <a:rPr lang="zh-CN" altLang="en-US" b="1" i="1" dirty="0" smtClean="0">
                        <a:latin typeface="Cambria Math" panose="02040503050406030204" pitchFamily="18" charset="0"/>
                      </a:rPr>
                      <m:t>和</m:t>
                    </m:r>
                    <m:r>
                      <a:rPr lang="zh-CN" altLang="en-US" b="1" i="1" dirty="0">
                        <a:latin typeface="Cambria Math" panose="02040503050406030204" pitchFamily="18" charset="0"/>
                      </a:rPr>
                      <m:t>分布</m:t>
                    </m:r>
                    <m:r>
                      <a:rPr lang="en-US" altLang="zh-CN" b="0" i="1" dirty="0" smtClean="0">
                        <a:latin typeface="Cambria Math" panose="02040503050406030204" pitchFamily="18" charset="0"/>
                      </a:rPr>
                      <m:t>𝜋</m:t>
                    </m:r>
                    <m:r>
                      <a:rPr lang="zh-CN" altLang="en-US" i="1" dirty="0">
                        <a:latin typeface="Cambria Math" panose="02040503050406030204" pitchFamily="18" charset="0"/>
                      </a:rPr>
                      <m:t>，</m:t>
                    </m:r>
                    <m:r>
                      <a:rPr lang="zh-CN" altLang="en-US" i="1" dirty="0" smtClean="0">
                        <a:latin typeface="Cambria Math" panose="02040503050406030204" pitchFamily="18" charset="0"/>
                      </a:rPr>
                      <m:t>若</m:t>
                    </m:r>
                  </m:oMath>
                </a14:m>
                <a:r>
                  <a:rPr lang="zh-CN" altLang="en-US" dirty="0"/>
                  <a:t>满足</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en-US" altLang="zh-CN" dirty="0"/>
              </a:p>
              <a:p>
                <a:pPr marL="457200" lvl="1" indent="0">
                  <a:buNone/>
                </a:pPr>
                <a:r>
                  <a:rPr lang="zh-CN" altLang="en-US" dirty="0"/>
                  <a:t>   即随机变量转移到下个状态的概率和从该状态转移回来的概率相等</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772163" cy="4351338"/>
              </a:xfrm>
              <a:blipFill>
                <a:blip r:embed="rId3"/>
                <a:stretch>
                  <a:fillRect l="-962"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65761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Metropolis Hastings</a:t>
            </a:r>
            <a:r>
              <a:rPr lang="zh-CN" altLang="en-US" dirty="0"/>
              <a:t>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4"/>
                <a:ext cx="10772163" cy="4854575"/>
              </a:xfrm>
            </p:spPr>
            <p:txBody>
              <a:bodyPr>
                <a:normAutofit/>
              </a:bodyPr>
              <a:lstStyle/>
              <a:p>
                <a:r>
                  <a:rPr lang="zh-CN" altLang="en-US" dirty="0"/>
                  <a:t>细致平稳条件</a:t>
                </a:r>
                <a:endParaRPr lang="en-US" altLang="zh-CN" dirty="0"/>
              </a:p>
              <a:p>
                <a:pPr lvl="1"/>
                <a:r>
                  <a:rPr lang="zh-CN" altLang="en-US" dirty="0"/>
                  <a:t>对于一个马尔科夫过程，转移矩阵</a:t>
                </a:r>
                <a14:m>
                  <m:oMath xmlns:m="http://schemas.openxmlformats.org/officeDocument/2006/math">
                    <m:r>
                      <a:rPr lang="en-US" altLang="zh-CN" b="1" i="1" smtClean="0">
                        <a:latin typeface="Cambria Math" panose="02040503050406030204" pitchFamily="18" charset="0"/>
                      </a:rPr>
                      <m:t>𝑻</m:t>
                    </m:r>
                    <m:r>
                      <a:rPr lang="zh-CN" altLang="en-US" b="1" i="1" dirty="0" smtClean="0">
                        <a:latin typeface="Cambria Math" panose="02040503050406030204" pitchFamily="18" charset="0"/>
                      </a:rPr>
                      <m:t>和</m:t>
                    </m:r>
                    <m:r>
                      <a:rPr lang="zh-CN" altLang="en-US" b="1" i="1" dirty="0">
                        <a:latin typeface="Cambria Math" panose="02040503050406030204" pitchFamily="18" charset="0"/>
                      </a:rPr>
                      <m:t>分布</m:t>
                    </m:r>
                    <m:r>
                      <a:rPr lang="en-US" altLang="zh-CN" b="0" i="1" dirty="0" smtClean="0">
                        <a:latin typeface="Cambria Math" panose="02040503050406030204" pitchFamily="18" charset="0"/>
                      </a:rPr>
                      <m:t>𝜋</m:t>
                    </m:r>
                    <m:r>
                      <a:rPr lang="zh-CN" altLang="en-US" i="1" dirty="0">
                        <a:latin typeface="Cambria Math" panose="02040503050406030204" pitchFamily="18" charset="0"/>
                      </a:rPr>
                      <m:t>，</m:t>
                    </m:r>
                    <m:r>
                      <a:rPr lang="zh-CN" altLang="en-US" i="1" dirty="0" smtClean="0">
                        <a:latin typeface="Cambria Math" panose="02040503050406030204" pitchFamily="18" charset="0"/>
                      </a:rPr>
                      <m:t>若</m:t>
                    </m:r>
                  </m:oMath>
                </a14:m>
                <a:r>
                  <a:rPr lang="zh-CN" altLang="en-US" dirty="0"/>
                  <a:t>满足</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en-US" altLang="zh-CN" dirty="0"/>
              </a:p>
              <a:p>
                <a:pPr marL="457200" lvl="1" indent="0">
                  <a:buNone/>
                </a:pPr>
                <a:r>
                  <a:rPr lang="zh-CN" altLang="en-US" dirty="0"/>
                  <a:t>   即随机变量转移到下个状态的概率和从该状态转移回来的概率相等</a:t>
                </a:r>
                <a:endParaRPr lang="en-US" altLang="zh-CN" dirty="0"/>
              </a:p>
              <a:p>
                <a:r>
                  <a:rPr lang="zh-CN" altLang="en-US" dirty="0"/>
                  <a:t>流程</a:t>
                </a:r>
                <a:endParaRPr lang="en-US" altLang="zh-CN" dirty="0"/>
              </a:p>
              <a:p>
                <a:pPr lvl="1"/>
                <a:r>
                  <a:rPr lang="zh-CN" altLang="en-US" dirty="0"/>
                  <a:t>用户给定先验概率</a:t>
                </a:r>
                <a14:m>
                  <m:oMath xmlns:m="http://schemas.openxmlformats.org/officeDocument/2006/math">
                    <m:r>
                      <a:rPr lang="en-US" altLang="zh-CN" i="1" dirty="0">
                        <a:latin typeface="Cambria Math" panose="02040503050406030204" pitchFamily="18" charset="0"/>
                      </a:rPr>
                      <m:t>𝑄</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m:t>
                    </m:r>
                    <m:r>
                      <a:rPr lang="zh-CN" altLang="en-US" i="1">
                        <a:latin typeface="Cambria Math" panose="02040503050406030204" pitchFamily="18" charset="0"/>
                      </a:rPr>
                      <m:t>，</m:t>
                    </m:r>
                    <m:r>
                      <a:rPr lang="zh-CN" altLang="en-US" i="1" smtClean="0">
                        <a:latin typeface="Cambria Math" panose="02040503050406030204" pitchFamily="18" charset="0"/>
                      </a:rPr>
                      <m:t>表示</m:t>
                    </m:r>
                  </m:oMath>
                </a14:m>
                <a:r>
                  <a:rPr lang="zh-CN" altLang="en-US" dirty="0"/>
                  <a:t>从状态</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r>
                      <a:rPr lang="zh-CN" altLang="en-US" i="1">
                        <a:latin typeface="Cambria Math" panose="02040503050406030204" pitchFamily="18" charset="0"/>
                      </a:rPr>
                      <m:t>转移</m:t>
                    </m:r>
                  </m:oMath>
                </a14:m>
                <a:r>
                  <a:rPr lang="zh-CN" altLang="en-US" dirty="0"/>
                  <a:t>到状态</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0" smtClean="0">
                            <a:latin typeface="Cambria Math" panose="02040503050406030204" pitchFamily="18" charset="0"/>
                          </a:rPr>
                          <m:t>∗</m:t>
                        </m:r>
                      </m:sup>
                    </m:sSup>
                    <m:r>
                      <a:rPr lang="zh-CN" altLang="en-US" i="1">
                        <a:latin typeface="Cambria Math" panose="02040503050406030204" pitchFamily="18" charset="0"/>
                      </a:rPr>
                      <m:t>的</m:t>
                    </m:r>
                  </m:oMath>
                </a14:m>
                <a:r>
                  <a:rPr lang="zh-CN" altLang="en-US" dirty="0"/>
                  <a:t>概率</a:t>
                </a:r>
                <a:endParaRPr lang="en-US" altLang="zh-CN" dirty="0"/>
              </a:p>
              <a:p>
                <a:pPr lvl="1"/>
                <a:r>
                  <a:rPr lang="zh-CN" altLang="en-US" dirty="0"/>
                  <a:t>根据</a:t>
                </a:r>
                <a14:m>
                  <m:oMath xmlns:m="http://schemas.openxmlformats.org/officeDocument/2006/math">
                    <m:r>
                      <a:rPr lang="en-US" altLang="zh-CN" b="0" i="1" smtClean="0">
                        <a:latin typeface="Cambria Math" panose="02040503050406030204" pitchFamily="18" charset="0"/>
                      </a:rPr>
                      <m:t>𝑄</m:t>
                    </m:r>
                  </m:oMath>
                </a14:m>
                <a:r>
                  <a:rPr lang="zh-CN" altLang="en-US" dirty="0"/>
                  <a:t>随机出有一个候选状态</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oMath>
                </a14:m>
                <a:endParaRPr lang="en-US" altLang="zh-CN" dirty="0"/>
              </a:p>
              <a:p>
                <a:pPr lvl="1"/>
                <a:r>
                  <a:rPr lang="zh-CN" altLang="en-US" dirty="0"/>
                  <a:t>计算出</a:t>
                </a:r>
                <a14:m>
                  <m:oMath xmlns:m="http://schemas.openxmlformats.org/officeDocument/2006/math">
                    <m:r>
                      <a:rPr lang="en-US" altLang="zh-CN" i="1">
                        <a:latin typeface="Cambria Math" panose="02040503050406030204" pitchFamily="18" charset="0"/>
                      </a:rPr>
                      <m:t>𝐴</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𝑡</m:t>
                            </m:r>
                            <m:r>
                              <a:rPr lang="en-US" altLang="zh-CN" i="1">
                                <a:latin typeface="Cambria Math" panose="02040503050406030204" pitchFamily="18" charset="0"/>
                              </a:rPr>
                              <m:t>−1</m:t>
                            </m:r>
                          </m:sup>
                        </m:sSup>
                      </m:e>
                    </m:d>
                    <m:r>
                      <a:rPr lang="zh-CN" altLang="en-US" i="1">
                        <a:latin typeface="Cambria Math" panose="02040503050406030204" pitchFamily="18" charset="0"/>
                      </a:rPr>
                      <m:t>，</m:t>
                    </m:r>
                  </m:oMath>
                </a14:m>
                <a:r>
                  <a:rPr lang="zh-CN" altLang="en-US" dirty="0"/>
                  <a:t>表示从状态</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r>
                      <a:rPr lang="zh-CN" altLang="en-US" i="1">
                        <a:latin typeface="Cambria Math" panose="02040503050406030204" pitchFamily="18" charset="0"/>
                      </a:rPr>
                      <m:t>转移到</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zh-CN" altLang="en-US" i="1">
                        <a:latin typeface="Cambria Math" panose="02040503050406030204" pitchFamily="18" charset="0"/>
                      </a:rPr>
                      <m:t>被</m:t>
                    </m:r>
                  </m:oMath>
                </a14:m>
                <a:r>
                  <a:rPr lang="zh-CN" altLang="en-US" dirty="0"/>
                  <a:t>接受的概率，其中</a:t>
                </a:r>
                <a:endParaRPr lang="en-US" altLang="zh-CN" dirty="0"/>
              </a:p>
              <a:p>
                <a:pPr marL="457200" lvl="1" indent="0">
                  <a:buNone/>
                </a:pPr>
                <a:endParaRPr lang="en-US" altLang="zh-CN"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e>
                                  </m:d>
                                </m:num>
                                <m:den>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e>
                                  </m:d>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e>
                                  </m:d>
                                </m:den>
                              </m:f>
                            </m:e>
                          </m:d>
                        </m:e>
                      </m:func>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4"/>
                <a:ext cx="10772163" cy="4854575"/>
              </a:xfrm>
              <a:blipFill>
                <a:blip r:embed="rId3"/>
                <a:stretch>
                  <a:fillRect l="-962" t="-22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15216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概率图上的马尔科夫链</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马尔科夫链提供了一个通用框架</a:t>
                </a:r>
                <a:endParaRPr lang="en-US" altLang="zh-CN" dirty="0"/>
              </a:p>
              <a:p>
                <a:endParaRPr lang="en-US" altLang="zh-CN" dirty="0"/>
              </a:p>
              <a:p>
                <a:r>
                  <a:rPr lang="zh-CN" altLang="en-US" dirty="0"/>
                  <a:t>目标</a:t>
                </a:r>
                <a:endParaRPr lang="en-US" altLang="zh-CN" dirty="0"/>
              </a:p>
              <a:p>
                <a:pPr lvl="1"/>
                <a:r>
                  <a:rPr lang="zh-CN" altLang="en-US" dirty="0"/>
                  <a:t>从</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zh-CN" altLang="en-US" i="1">
                        <a:latin typeface="Cambria Math" panose="02040503050406030204" pitchFamily="18" charset="0"/>
                      </a:rPr>
                      <m:t>中</m:t>
                    </m:r>
                  </m:oMath>
                </a14:m>
                <a:r>
                  <a:rPr lang="zh-CN" altLang="en-US" dirty="0"/>
                  <a:t>生成样本</a:t>
                </a:r>
                <a:endParaRPr lang="en-US" altLang="zh-CN" dirty="0"/>
              </a:p>
              <a:p>
                <a:pPr lvl="1"/>
                <a:endParaRPr lang="en-US" altLang="zh-CN" dirty="0"/>
              </a:p>
              <a:p>
                <a:r>
                  <a:rPr lang="zh-CN" altLang="en-US" dirty="0"/>
                  <a:t>做法</a:t>
                </a:r>
                <a:endParaRPr lang="en-US" altLang="zh-CN" dirty="0"/>
              </a:p>
              <a:p>
                <a:pPr lvl="1"/>
                <a:r>
                  <a:rPr lang="zh-CN" altLang="en-US" dirty="0"/>
                  <a:t>构造一条</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zh-CN" altLang="en-US" i="1">
                        <a:latin typeface="Cambria Math" panose="02040503050406030204" pitchFamily="18" charset="0"/>
                      </a:rPr>
                      <m:t>为</m:t>
                    </m:r>
                  </m:oMath>
                </a14:m>
                <a:r>
                  <a:rPr lang="zh-CN" altLang="en-US" dirty="0"/>
                  <a:t>平稳分布的马尔科夫链</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8834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概率图上的马尔科夫链</a:t>
            </a:r>
          </a:p>
        </p:txBody>
      </p:sp>
      <mc:AlternateContent xmlns:mc="http://schemas.openxmlformats.org/markup-compatibility/2006" xmlns:a14="http://schemas.microsoft.com/office/drawing/2010/main">
        <mc:Choice Requires="a14">
          <p:sp>
            <p:nvSpPr>
              <p:cNvPr id="6" name="内容占位符 2"/>
              <p:cNvSpPr>
                <a:spLocks noGrp="1"/>
              </p:cNvSpPr>
              <p:nvPr>
                <p:ph idx="1"/>
              </p:nvPr>
            </p:nvSpPr>
            <p:spPr>
              <a:xfrm>
                <a:off x="838200" y="1825625"/>
                <a:ext cx="10515600" cy="4351338"/>
              </a:xfrm>
            </p:spPr>
            <p:txBody>
              <a:bodyPr>
                <a:normAutofit/>
              </a:bodyPr>
              <a:lstStyle/>
              <a:p>
                <a:r>
                  <a:rPr lang="zh-CN" altLang="en-US" dirty="0"/>
                  <a:t>定义马尔科夫链随机变量</a:t>
                </a:r>
                <a14:m>
                  <m:oMath xmlns:m="http://schemas.openxmlformats.org/officeDocument/2006/math">
                    <m:r>
                      <a:rPr lang="en-US" altLang="zh-CN" b="0" i="1" smtClean="0">
                        <a:latin typeface="Cambria Math" panose="02040503050406030204" pitchFamily="18" charset="0"/>
                      </a:rPr>
                      <m:t>𝑋</m:t>
                    </m:r>
                    <m:r>
                      <a:rPr lang="zh-CN" altLang="en-US" i="1">
                        <a:latin typeface="Cambria Math" panose="02040503050406030204" pitchFamily="18" charset="0"/>
                      </a:rPr>
                      <m:t>的</m:t>
                    </m:r>
                  </m:oMath>
                </a14:m>
                <a:r>
                  <a:rPr lang="zh-CN" altLang="en-US" dirty="0"/>
                  <a:t>状态</a:t>
                </a:r>
                <a14:m>
                  <m:oMath xmlns:m="http://schemas.openxmlformats.org/officeDocument/2006/math">
                    <m:r>
                      <m:rPr>
                        <m:nor/>
                      </m:rPr>
                      <a:rPr lang="el-GR" altLang="zh-CN"/>
                      <m:t>ξ</m:t>
                    </m:r>
                  </m:oMath>
                </a14:m>
                <a:r>
                  <a:rPr lang="zh-CN" altLang="en-US" dirty="0"/>
                  <a:t>，满足</a:t>
                </a:r>
                <a:r>
                  <a:rPr lang="el-GR" altLang="zh-CN" dirty="0"/>
                  <a:t>ξ</a:t>
                </a:r>
                <a14:m>
                  <m:oMath xmlns:m="http://schemas.openxmlformats.org/officeDocument/2006/math">
                    <m:r>
                      <a:rPr lang="en-US" altLang="zh-CN" i="1">
                        <a:latin typeface="Cambria Math" panose="02040503050406030204" pitchFamily="18" charset="0"/>
                      </a:rPr>
                      <m:t>&lt;</m:t>
                    </m:r>
                    <m:r>
                      <a:rPr lang="en-US" altLang="zh-CN" b="0" i="1" smtClean="0">
                        <a:latin typeface="Cambria Math" panose="02040503050406030204" pitchFamily="18" charset="0"/>
                      </a:rPr>
                      <m:t>𝐸</m:t>
                    </m:r>
                    <m:r>
                      <a:rPr lang="en-US" altLang="zh-CN" b="0" i="1" smtClean="0">
                        <a:latin typeface="Cambria Math" panose="02040503050406030204" pitchFamily="18" charset="0"/>
                      </a:rPr>
                      <m:t>&gt; =</m:t>
                    </m:r>
                    <m:r>
                      <a:rPr lang="en-US" altLang="zh-CN" b="0" i="1" smtClean="0">
                        <a:latin typeface="Cambria Math" panose="02040503050406030204" pitchFamily="18" charset="0"/>
                      </a:rPr>
                      <m:t>𝑒</m:t>
                    </m:r>
                  </m:oMath>
                </a14:m>
                <a:endParaRPr lang="en-US" altLang="zh-CN" dirty="0"/>
              </a:p>
              <a:p>
                <a:pPr lvl="1"/>
                <a:r>
                  <a:rPr lang="zh-CN" altLang="en-US" dirty="0"/>
                  <a:t>这些状态为变量</a:t>
                </a:r>
                <a14:m>
                  <m:oMath xmlns:m="http://schemas.openxmlformats.org/officeDocument/2006/math">
                    <m:r>
                      <a:rPr lang="en-US" altLang="zh-CN" i="1">
                        <a:latin typeface="Cambria Math" panose="02040503050406030204" pitchFamily="18" charset="0"/>
                      </a:rPr>
                      <m:t>𝑋</m:t>
                    </m:r>
                    <m:r>
                      <a:rPr lang="zh-CN" altLang="en-US" i="1">
                        <a:latin typeface="Cambria Math" panose="02040503050406030204" pitchFamily="18" charset="0"/>
                      </a:rPr>
                      <m:t>能取到</m:t>
                    </m:r>
                  </m:oMath>
                </a14:m>
                <a:r>
                  <a:rPr lang="zh-CN" altLang="en-US" dirty="0"/>
                  <a:t>的值的子集</a:t>
                </a:r>
                <a:endParaRPr lang="en-US" altLang="zh-CN" dirty="0"/>
              </a:p>
              <a:p>
                <a:endParaRPr lang="zh-CN" altLang="en-US" b="1" dirty="0"/>
              </a:p>
            </p:txBody>
          </p:sp>
        </mc:Choice>
        <mc:Fallback xmlns="">
          <p:sp>
            <p:nvSpPr>
              <p:cNvPr id="6" name="内容占位符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7585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概率图上的马尔科夫链</a:t>
            </a:r>
          </a:p>
        </p:txBody>
      </p:sp>
      <mc:AlternateContent xmlns:mc="http://schemas.openxmlformats.org/markup-compatibility/2006" xmlns:a14="http://schemas.microsoft.com/office/drawing/2010/main">
        <mc:Choice Requires="a14">
          <p:sp>
            <p:nvSpPr>
              <p:cNvPr id="6" name="内容占位符 2"/>
              <p:cNvSpPr>
                <a:spLocks noGrp="1"/>
              </p:cNvSpPr>
              <p:nvPr>
                <p:ph idx="1"/>
              </p:nvPr>
            </p:nvSpPr>
            <p:spPr>
              <a:xfrm>
                <a:off x="838200" y="1825625"/>
                <a:ext cx="10515600" cy="4351338"/>
              </a:xfrm>
            </p:spPr>
            <p:txBody>
              <a:bodyPr>
                <a:normAutofit/>
              </a:bodyPr>
              <a:lstStyle/>
              <a:p>
                <a:r>
                  <a:rPr lang="zh-CN" altLang="en-US" dirty="0"/>
                  <a:t>定义马尔科夫链随机变量</a:t>
                </a:r>
                <a14:m>
                  <m:oMath xmlns:m="http://schemas.openxmlformats.org/officeDocument/2006/math">
                    <m:r>
                      <a:rPr lang="en-US" altLang="zh-CN" b="0" i="1" smtClean="0">
                        <a:latin typeface="Cambria Math" panose="02040503050406030204" pitchFamily="18" charset="0"/>
                      </a:rPr>
                      <m:t>𝑋</m:t>
                    </m:r>
                    <m:r>
                      <a:rPr lang="zh-CN" altLang="en-US" i="1">
                        <a:latin typeface="Cambria Math" panose="02040503050406030204" pitchFamily="18" charset="0"/>
                      </a:rPr>
                      <m:t>的</m:t>
                    </m:r>
                  </m:oMath>
                </a14:m>
                <a:r>
                  <a:rPr lang="zh-CN" altLang="en-US" dirty="0"/>
                  <a:t>状态</a:t>
                </a:r>
                <a14:m>
                  <m:oMath xmlns:m="http://schemas.openxmlformats.org/officeDocument/2006/math">
                    <m:r>
                      <m:rPr>
                        <m:nor/>
                      </m:rPr>
                      <a:rPr lang="el-GR" altLang="zh-CN"/>
                      <m:t>ξ</m:t>
                    </m:r>
                  </m:oMath>
                </a14:m>
                <a:r>
                  <a:rPr lang="zh-CN" altLang="en-US" dirty="0"/>
                  <a:t>，满足</a:t>
                </a:r>
                <a:r>
                  <a:rPr lang="el-GR" altLang="zh-CN" dirty="0"/>
                  <a:t>ξ</a:t>
                </a:r>
                <a14:m>
                  <m:oMath xmlns:m="http://schemas.openxmlformats.org/officeDocument/2006/math">
                    <m:r>
                      <a:rPr lang="en-US" altLang="zh-CN" i="1">
                        <a:latin typeface="Cambria Math" panose="02040503050406030204" pitchFamily="18" charset="0"/>
                      </a:rPr>
                      <m:t>&lt;</m:t>
                    </m:r>
                    <m:r>
                      <a:rPr lang="en-US" altLang="zh-CN" b="0" i="1" smtClean="0">
                        <a:latin typeface="Cambria Math" panose="02040503050406030204" pitchFamily="18" charset="0"/>
                      </a:rPr>
                      <m:t>𝐸</m:t>
                    </m:r>
                    <m:r>
                      <a:rPr lang="en-US" altLang="zh-CN" b="0" i="1" smtClean="0">
                        <a:latin typeface="Cambria Math" panose="02040503050406030204" pitchFamily="18" charset="0"/>
                      </a:rPr>
                      <m:t>&gt; =</m:t>
                    </m:r>
                    <m:r>
                      <a:rPr lang="en-US" altLang="zh-CN" b="0" i="1" smtClean="0">
                        <a:latin typeface="Cambria Math" panose="02040503050406030204" pitchFamily="18" charset="0"/>
                      </a:rPr>
                      <m:t>𝑒</m:t>
                    </m:r>
                  </m:oMath>
                </a14:m>
                <a:endParaRPr lang="en-US" altLang="zh-CN" dirty="0"/>
              </a:p>
              <a:p>
                <a:pPr lvl="1"/>
                <a:r>
                  <a:rPr lang="zh-CN" altLang="en-US" dirty="0"/>
                  <a:t>这些状态为变量</a:t>
                </a:r>
                <a14:m>
                  <m:oMath xmlns:m="http://schemas.openxmlformats.org/officeDocument/2006/math">
                    <m:r>
                      <a:rPr lang="en-US" altLang="zh-CN" i="1">
                        <a:latin typeface="Cambria Math" panose="02040503050406030204" pitchFamily="18" charset="0"/>
                      </a:rPr>
                      <m:t>𝑋</m:t>
                    </m:r>
                    <m:r>
                      <a:rPr lang="zh-CN" altLang="en-US" i="1">
                        <a:latin typeface="Cambria Math" panose="02040503050406030204" pitchFamily="18" charset="0"/>
                      </a:rPr>
                      <m:t>能取到</m:t>
                    </m:r>
                  </m:oMath>
                </a14:m>
                <a:r>
                  <a:rPr lang="zh-CN" altLang="en-US" dirty="0"/>
                  <a:t>的值的子集</a:t>
                </a:r>
                <a:endParaRPr lang="en-US" altLang="zh-CN" dirty="0"/>
              </a:p>
              <a:p>
                <a:r>
                  <a:rPr lang="zh-CN" altLang="en-US" dirty="0"/>
                  <a:t>定义转移矩阵，使得平稳分布</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nor/>
                      </m:rPr>
                      <a:rPr lang="el-GR" altLang="zh-CN"/>
                      <m:t>ξ</m:t>
                    </m:r>
                    <m:r>
                      <m:rPr>
                        <m:nor/>
                      </m:rPr>
                      <a:rPr lang="en-US" altLang="zh-CN" b="0" i="0" smtClean="0">
                        <a:latin typeface="Cambria Math" panose="02040503050406030204" pitchFamily="18" charset="0"/>
                      </a:rPr>
                      <m:t>)</m:t>
                    </m:r>
                    <m:r>
                      <a:rPr lang="el-GR" altLang="zh-CN" i="1" smtClean="0">
                        <a:latin typeface="Cambria Math" panose="02040503050406030204" pitchFamily="18" charset="0"/>
                      </a:rPr>
                      <m:t> </m:t>
                    </m:r>
                  </m:oMath>
                </a14:m>
                <a:r>
                  <a:rPr lang="zh-CN" altLang="en-US" dirty="0"/>
                  <a:t>的期望是</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m:rPr>
                        <m:nor/>
                      </m:rPr>
                      <a:rPr lang="el-GR" altLang="zh-CN"/>
                      <m:t>ξ</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oMath>
                </a14:m>
                <a:endParaRPr lang="en-US" altLang="zh-CN" dirty="0"/>
              </a:p>
              <a:p>
                <a:endParaRPr lang="zh-CN" altLang="en-US" b="1" dirty="0"/>
              </a:p>
            </p:txBody>
          </p:sp>
        </mc:Choice>
        <mc:Fallback xmlns="">
          <p:sp>
            <p:nvSpPr>
              <p:cNvPr id="6" name="内容占位符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78082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概率图上的马尔科夫链</a:t>
            </a:r>
          </a:p>
        </p:txBody>
      </p:sp>
      <mc:AlternateContent xmlns:mc="http://schemas.openxmlformats.org/markup-compatibility/2006" xmlns:a14="http://schemas.microsoft.com/office/drawing/2010/main">
        <mc:Choice Requires="a14">
          <p:sp>
            <p:nvSpPr>
              <p:cNvPr id="6" name="内容占位符 2"/>
              <p:cNvSpPr>
                <a:spLocks noGrp="1"/>
              </p:cNvSpPr>
              <p:nvPr>
                <p:ph idx="1"/>
              </p:nvPr>
            </p:nvSpPr>
            <p:spPr>
              <a:xfrm>
                <a:off x="838200" y="1825625"/>
                <a:ext cx="10515600" cy="4351338"/>
              </a:xfrm>
            </p:spPr>
            <p:txBody>
              <a:bodyPr>
                <a:normAutofit/>
              </a:bodyPr>
              <a:lstStyle/>
              <a:p>
                <a:r>
                  <a:rPr lang="zh-CN" altLang="en-US" dirty="0"/>
                  <a:t>定义马尔科夫链随机变量</a:t>
                </a:r>
                <a14:m>
                  <m:oMath xmlns:m="http://schemas.openxmlformats.org/officeDocument/2006/math">
                    <m:r>
                      <a:rPr lang="en-US" altLang="zh-CN" b="0" i="1" smtClean="0">
                        <a:latin typeface="Cambria Math" panose="02040503050406030204" pitchFamily="18" charset="0"/>
                      </a:rPr>
                      <m:t>𝑋</m:t>
                    </m:r>
                    <m:r>
                      <a:rPr lang="zh-CN" altLang="en-US" i="1">
                        <a:latin typeface="Cambria Math" panose="02040503050406030204" pitchFamily="18" charset="0"/>
                      </a:rPr>
                      <m:t>的</m:t>
                    </m:r>
                  </m:oMath>
                </a14:m>
                <a:r>
                  <a:rPr lang="zh-CN" altLang="en-US" dirty="0"/>
                  <a:t>状态</a:t>
                </a:r>
                <a14:m>
                  <m:oMath xmlns:m="http://schemas.openxmlformats.org/officeDocument/2006/math">
                    <m:r>
                      <m:rPr>
                        <m:nor/>
                      </m:rPr>
                      <a:rPr lang="el-GR" altLang="zh-CN"/>
                      <m:t>ξ</m:t>
                    </m:r>
                  </m:oMath>
                </a14:m>
                <a:r>
                  <a:rPr lang="zh-CN" altLang="en-US" dirty="0"/>
                  <a:t>，满足</a:t>
                </a:r>
                <a:r>
                  <a:rPr lang="el-GR" altLang="zh-CN" dirty="0"/>
                  <a:t>ξ</a:t>
                </a:r>
                <a14:m>
                  <m:oMath xmlns:m="http://schemas.openxmlformats.org/officeDocument/2006/math">
                    <m:r>
                      <a:rPr lang="en-US" altLang="zh-CN" i="1">
                        <a:latin typeface="Cambria Math" panose="02040503050406030204" pitchFamily="18" charset="0"/>
                      </a:rPr>
                      <m:t>&lt;</m:t>
                    </m:r>
                    <m:r>
                      <a:rPr lang="en-US" altLang="zh-CN" b="0" i="1" smtClean="0">
                        <a:latin typeface="Cambria Math" panose="02040503050406030204" pitchFamily="18" charset="0"/>
                      </a:rPr>
                      <m:t>𝐸</m:t>
                    </m:r>
                    <m:r>
                      <a:rPr lang="en-US" altLang="zh-CN" b="0" i="1" smtClean="0">
                        <a:latin typeface="Cambria Math" panose="02040503050406030204" pitchFamily="18" charset="0"/>
                      </a:rPr>
                      <m:t>&gt; =</m:t>
                    </m:r>
                    <m:r>
                      <a:rPr lang="en-US" altLang="zh-CN" b="0" i="1" smtClean="0">
                        <a:latin typeface="Cambria Math" panose="02040503050406030204" pitchFamily="18" charset="0"/>
                      </a:rPr>
                      <m:t>𝑒</m:t>
                    </m:r>
                  </m:oMath>
                </a14:m>
                <a:endParaRPr lang="en-US" altLang="zh-CN" dirty="0"/>
              </a:p>
              <a:p>
                <a:pPr lvl="1"/>
                <a:r>
                  <a:rPr lang="zh-CN" altLang="en-US" dirty="0"/>
                  <a:t>这些状态为变量</a:t>
                </a:r>
                <a14:m>
                  <m:oMath xmlns:m="http://schemas.openxmlformats.org/officeDocument/2006/math">
                    <m:r>
                      <a:rPr lang="en-US" altLang="zh-CN" i="1">
                        <a:latin typeface="Cambria Math" panose="02040503050406030204" pitchFamily="18" charset="0"/>
                      </a:rPr>
                      <m:t>𝑋</m:t>
                    </m:r>
                    <m:r>
                      <a:rPr lang="zh-CN" altLang="en-US" i="1">
                        <a:latin typeface="Cambria Math" panose="02040503050406030204" pitchFamily="18" charset="0"/>
                      </a:rPr>
                      <m:t>能取到</m:t>
                    </m:r>
                  </m:oMath>
                </a14:m>
                <a:r>
                  <a:rPr lang="zh-CN" altLang="en-US" dirty="0"/>
                  <a:t>的值的子集</a:t>
                </a:r>
                <a:endParaRPr lang="en-US" altLang="zh-CN" dirty="0"/>
              </a:p>
              <a:p>
                <a:r>
                  <a:rPr lang="zh-CN" altLang="en-US" dirty="0"/>
                  <a:t>定义转移矩阵，使得平稳分布</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nor/>
                      </m:rPr>
                      <a:rPr lang="el-GR" altLang="zh-CN"/>
                      <m:t>ξ</m:t>
                    </m:r>
                    <m:r>
                      <m:rPr>
                        <m:nor/>
                      </m:rPr>
                      <a:rPr lang="en-US" altLang="zh-CN" b="0" i="0" smtClean="0">
                        <a:latin typeface="Cambria Math" panose="02040503050406030204" pitchFamily="18" charset="0"/>
                      </a:rPr>
                      <m:t>)</m:t>
                    </m:r>
                    <m:r>
                      <a:rPr lang="el-GR" altLang="zh-CN" i="1" smtClean="0">
                        <a:latin typeface="Cambria Math" panose="02040503050406030204" pitchFamily="18" charset="0"/>
                      </a:rPr>
                      <m:t> </m:t>
                    </m:r>
                  </m:oMath>
                </a14:m>
                <a:r>
                  <a:rPr lang="zh-CN" altLang="en-US" dirty="0"/>
                  <a:t>的期望是</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m:rPr>
                        <m:nor/>
                      </m:rPr>
                      <a:rPr lang="el-GR" altLang="zh-CN"/>
                      <m:t>ξ</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oMath>
                </a14:m>
                <a:endParaRPr lang="en-US" altLang="zh-CN" dirty="0"/>
              </a:p>
              <a:p>
                <a:r>
                  <a:rPr lang="zh-CN" altLang="en-US" dirty="0"/>
                  <a:t>在图模型的情况下，每个状态都含有一些变量。</a:t>
                </a:r>
                <a:endParaRPr lang="en-US" altLang="zh-CN" dirty="0"/>
              </a:p>
              <a:p>
                <a:pPr lvl="1"/>
                <a:r>
                  <a:rPr lang="zh-CN" altLang="en-US" dirty="0"/>
                  <a:t>每次只转移状态向量中的一维</a:t>
                </a:r>
                <a:endParaRPr lang="en-US" altLang="zh-CN" dirty="0"/>
              </a:p>
              <a:p>
                <a:pPr lvl="1"/>
                <a:r>
                  <a:rPr lang="zh-CN" altLang="en-US" dirty="0"/>
                  <a:t>定义多个转移矩阵</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𝒌</m:t>
                        </m:r>
                      </m:sub>
                    </m:sSub>
                  </m:oMath>
                </a14:m>
                <a:endParaRPr lang="en-US" altLang="zh-CN" b="1" dirty="0"/>
              </a:p>
              <a:p>
                <a:pPr lvl="1"/>
                <a:r>
                  <a:rPr lang="zh-CN" altLang="en-US" dirty="0"/>
                  <a:t>每步随机或者依次使用一个转移矩阵</a:t>
                </a:r>
                <a:endParaRPr lang="en-US" altLang="zh-CN" dirty="0"/>
              </a:p>
            </p:txBody>
          </p:sp>
        </mc:Choice>
        <mc:Fallback xmlns="">
          <p:sp>
            <p:nvSpPr>
              <p:cNvPr id="6" name="内容占位符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28442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概率图上的马尔科夫链</a:t>
            </a:r>
          </a:p>
        </p:txBody>
      </p:sp>
      <mc:AlternateContent xmlns:mc="http://schemas.openxmlformats.org/markup-compatibility/2006" xmlns:a14="http://schemas.microsoft.com/office/drawing/2010/main">
        <mc:Choice Requires="a14">
          <p:sp>
            <p:nvSpPr>
              <p:cNvPr id="6" name="内容占位符 2"/>
              <p:cNvSpPr>
                <a:spLocks noGrp="1"/>
              </p:cNvSpPr>
              <p:nvPr>
                <p:ph idx="1"/>
              </p:nvPr>
            </p:nvSpPr>
            <p:spPr>
              <a:xfrm>
                <a:off x="838200" y="1825625"/>
                <a:ext cx="10515600" cy="4351338"/>
              </a:xfrm>
            </p:spPr>
            <p:txBody>
              <a:bodyPr>
                <a:normAutofit/>
              </a:bodyPr>
              <a:lstStyle/>
              <a:p>
                <a:r>
                  <a:rPr lang="zh-CN" altLang="en-US" dirty="0"/>
                  <a:t>定义马尔科夫链随机变量</a:t>
                </a:r>
                <a14:m>
                  <m:oMath xmlns:m="http://schemas.openxmlformats.org/officeDocument/2006/math">
                    <m:r>
                      <a:rPr lang="en-US" altLang="zh-CN" b="0" i="1" smtClean="0">
                        <a:latin typeface="Cambria Math" panose="02040503050406030204" pitchFamily="18" charset="0"/>
                      </a:rPr>
                      <m:t>𝑋</m:t>
                    </m:r>
                    <m:r>
                      <a:rPr lang="zh-CN" altLang="en-US" i="1">
                        <a:latin typeface="Cambria Math" panose="02040503050406030204" pitchFamily="18" charset="0"/>
                      </a:rPr>
                      <m:t>的</m:t>
                    </m:r>
                  </m:oMath>
                </a14:m>
                <a:r>
                  <a:rPr lang="zh-CN" altLang="en-US" dirty="0"/>
                  <a:t>状态</a:t>
                </a:r>
                <a14:m>
                  <m:oMath xmlns:m="http://schemas.openxmlformats.org/officeDocument/2006/math">
                    <m:r>
                      <m:rPr>
                        <m:nor/>
                      </m:rPr>
                      <a:rPr lang="el-GR" altLang="zh-CN"/>
                      <m:t>ξ</m:t>
                    </m:r>
                  </m:oMath>
                </a14:m>
                <a:r>
                  <a:rPr lang="zh-CN" altLang="en-US" dirty="0"/>
                  <a:t>，满足</a:t>
                </a:r>
                <a:r>
                  <a:rPr lang="el-GR" altLang="zh-CN" dirty="0"/>
                  <a:t>ξ</a:t>
                </a:r>
                <a14:m>
                  <m:oMath xmlns:m="http://schemas.openxmlformats.org/officeDocument/2006/math">
                    <m:r>
                      <a:rPr lang="en-US" altLang="zh-CN" i="1">
                        <a:latin typeface="Cambria Math" panose="02040503050406030204" pitchFamily="18" charset="0"/>
                      </a:rPr>
                      <m:t>&lt;</m:t>
                    </m:r>
                    <m:r>
                      <a:rPr lang="en-US" altLang="zh-CN" b="0" i="1" smtClean="0">
                        <a:latin typeface="Cambria Math" panose="02040503050406030204" pitchFamily="18" charset="0"/>
                      </a:rPr>
                      <m:t>𝐸</m:t>
                    </m:r>
                    <m:r>
                      <a:rPr lang="en-US" altLang="zh-CN" b="0" i="1" smtClean="0">
                        <a:latin typeface="Cambria Math" panose="02040503050406030204" pitchFamily="18" charset="0"/>
                      </a:rPr>
                      <m:t>&gt; =</m:t>
                    </m:r>
                    <m:r>
                      <a:rPr lang="en-US" altLang="zh-CN" b="0" i="1" smtClean="0">
                        <a:latin typeface="Cambria Math" panose="02040503050406030204" pitchFamily="18" charset="0"/>
                      </a:rPr>
                      <m:t>𝑒</m:t>
                    </m:r>
                  </m:oMath>
                </a14:m>
                <a:endParaRPr lang="en-US" altLang="zh-CN" dirty="0"/>
              </a:p>
              <a:p>
                <a:pPr lvl="1"/>
                <a:r>
                  <a:rPr lang="zh-CN" altLang="en-US" dirty="0"/>
                  <a:t>这些状态为变量</a:t>
                </a:r>
                <a14:m>
                  <m:oMath xmlns:m="http://schemas.openxmlformats.org/officeDocument/2006/math">
                    <m:r>
                      <a:rPr lang="en-US" altLang="zh-CN" i="1">
                        <a:latin typeface="Cambria Math" panose="02040503050406030204" pitchFamily="18" charset="0"/>
                      </a:rPr>
                      <m:t>𝑋</m:t>
                    </m:r>
                    <m:r>
                      <a:rPr lang="zh-CN" altLang="en-US" i="1">
                        <a:latin typeface="Cambria Math" panose="02040503050406030204" pitchFamily="18" charset="0"/>
                      </a:rPr>
                      <m:t>能取到</m:t>
                    </m:r>
                  </m:oMath>
                </a14:m>
                <a:r>
                  <a:rPr lang="zh-CN" altLang="en-US" dirty="0"/>
                  <a:t>的值的子集</a:t>
                </a:r>
                <a:endParaRPr lang="en-US" altLang="zh-CN" dirty="0"/>
              </a:p>
              <a:p>
                <a:r>
                  <a:rPr lang="zh-CN" altLang="en-US" dirty="0"/>
                  <a:t>定义转移矩阵，使得平稳分布</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nor/>
                      </m:rPr>
                      <a:rPr lang="el-GR" altLang="zh-CN"/>
                      <m:t>ξ</m:t>
                    </m:r>
                    <m:r>
                      <m:rPr>
                        <m:nor/>
                      </m:rPr>
                      <a:rPr lang="en-US" altLang="zh-CN" b="0" i="0" smtClean="0">
                        <a:latin typeface="Cambria Math" panose="02040503050406030204" pitchFamily="18" charset="0"/>
                      </a:rPr>
                      <m:t>)</m:t>
                    </m:r>
                    <m:r>
                      <a:rPr lang="el-GR" altLang="zh-CN" i="1" smtClean="0">
                        <a:latin typeface="Cambria Math" panose="02040503050406030204" pitchFamily="18" charset="0"/>
                      </a:rPr>
                      <m:t> </m:t>
                    </m:r>
                  </m:oMath>
                </a14:m>
                <a:r>
                  <a:rPr lang="zh-CN" altLang="en-US" dirty="0"/>
                  <a:t>的期望是</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m:rPr>
                        <m:nor/>
                      </m:rPr>
                      <a:rPr lang="el-GR" altLang="zh-CN"/>
                      <m:t>ξ</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oMath>
                </a14:m>
                <a:endParaRPr lang="en-US" altLang="zh-CN" dirty="0"/>
              </a:p>
              <a:p>
                <a:r>
                  <a:rPr lang="zh-CN" altLang="en-US" dirty="0"/>
                  <a:t>在图模型的情况下，每个状态都含有一些变量。</a:t>
                </a:r>
                <a:endParaRPr lang="en-US" altLang="zh-CN" dirty="0"/>
              </a:p>
              <a:p>
                <a:pPr lvl="1"/>
                <a:r>
                  <a:rPr lang="zh-CN" altLang="en-US" dirty="0"/>
                  <a:t>每次只转移状态向量中的一维</a:t>
                </a:r>
                <a:endParaRPr lang="en-US" altLang="zh-CN" dirty="0"/>
              </a:p>
              <a:p>
                <a:pPr lvl="1"/>
                <a:r>
                  <a:rPr lang="zh-CN" altLang="en-US" dirty="0"/>
                  <a:t>定义多个转移矩阵</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𝒌</m:t>
                        </m:r>
                      </m:sub>
                    </m:sSub>
                  </m:oMath>
                </a14:m>
                <a:endParaRPr lang="en-US" altLang="zh-CN" b="1" dirty="0"/>
              </a:p>
              <a:p>
                <a:pPr lvl="1"/>
                <a:r>
                  <a:rPr lang="zh-CN" altLang="en-US" dirty="0"/>
                  <a:t>每步随机或者依次使用一个转移矩阵</a:t>
                </a:r>
                <a:endParaRPr lang="en-US" altLang="zh-CN" dirty="0"/>
              </a:p>
              <a:p>
                <a:r>
                  <a:rPr lang="zh-CN" altLang="en-US" dirty="0"/>
                  <a:t>失去</a:t>
                </a:r>
                <a14:m>
                  <m:oMath xmlns:m="http://schemas.openxmlformats.org/officeDocument/2006/math">
                    <m:r>
                      <a:rPr lang="zh-CN" altLang="en-US" b="1" i="1" smtClean="0">
                        <a:latin typeface="Cambria Math" panose="02040503050406030204" pitchFamily="18" charset="0"/>
                      </a:rPr>
                      <m:t>同</m:t>
                    </m:r>
                    <m:r>
                      <a:rPr lang="zh-CN" altLang="en-US" b="1" i="1">
                        <a:latin typeface="Cambria Math" panose="02040503050406030204" pitchFamily="18" charset="0"/>
                      </a:rPr>
                      <m:t>质</m:t>
                    </m:r>
                    <m:r>
                      <a:rPr lang="zh-CN" altLang="en-US" b="1" i="1" smtClean="0">
                        <a:latin typeface="Cambria Math" panose="02040503050406030204" pitchFamily="18" charset="0"/>
                      </a:rPr>
                      <m:t>性</m:t>
                    </m:r>
                  </m:oMath>
                </a14:m>
                <a:endParaRPr lang="en-US" altLang="zh-CN" b="1" i="1" dirty="0">
                  <a:latin typeface="Cambria Math" panose="02040503050406030204" pitchFamily="18" charset="0"/>
                </a:endParaRPr>
              </a:p>
              <a:p>
                <a:pPr lvl="1"/>
                <a14:m>
                  <m:oMath xmlns:m="http://schemas.openxmlformats.org/officeDocument/2006/math">
                    <m:r>
                      <a:rPr lang="en-US" altLang="zh-CN" b="1" i="1" smtClean="0">
                        <a:latin typeface="Cambria Math" panose="02040503050406030204" pitchFamily="18" charset="0"/>
                      </a:rPr>
                      <m:t>𝑻</m:t>
                    </m:r>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𝟏</m:t>
                        </m:r>
                      </m:sub>
                    </m:sSub>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𝒌</m:t>
                        </m:r>
                      </m:sub>
                    </m:sSub>
                  </m:oMath>
                </a14:m>
                <a:r>
                  <a:rPr lang="en-US" altLang="zh-CN" dirty="0"/>
                  <a:t>——</a:t>
                </a:r>
                <a:r>
                  <a:rPr lang="zh-CN" altLang="en-US" dirty="0"/>
                  <a:t>依然符合马尔科夫链模型</a:t>
                </a:r>
              </a:p>
            </p:txBody>
          </p:sp>
        </mc:Choice>
        <mc:Fallback xmlns="">
          <p:sp>
            <p:nvSpPr>
              <p:cNvPr id="6" name="内容占位符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23790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吉布斯采样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6535723" cy="4709399"/>
              </a:xfrm>
            </p:spPr>
            <p:txBody>
              <a:bodyPr>
                <a:normAutofit/>
              </a:bodyPr>
              <a:lstStyle/>
              <a:p>
                <a:r>
                  <a:rPr lang="zh-CN" altLang="en-US" dirty="0"/>
                  <a:t>分解状态空间</a:t>
                </a:r>
                <a:endParaRPr lang="en-US" altLang="zh-CN" dirty="0"/>
              </a:p>
              <a:p>
                <a:r>
                  <a:rPr lang="zh-CN" altLang="en-US" dirty="0"/>
                  <a:t>通过以下方法完成采样：</a:t>
                </a:r>
                <a:endParaRPr lang="en-US" altLang="zh-CN" dirty="0"/>
              </a:p>
              <a:p>
                <a:pPr lvl="1"/>
                <a:r>
                  <a:rPr lang="zh-CN" altLang="en-US" dirty="0"/>
                  <a:t>随机选取某变量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endParaRPr lang="en-US" altLang="zh-CN" dirty="0"/>
              </a:p>
              <a:p>
                <a:pPr lvl="1"/>
                <a:r>
                  <a:rPr lang="zh-CN" altLang="en-US" dirty="0"/>
                  <a:t>根据</a:t>
                </a:r>
                <a14:m>
                  <m:oMath xmlns:m="http://schemas.openxmlformats.org/officeDocument/2006/math">
                    <m:r>
                      <a:rPr lang="en-US" altLang="zh-CN" b="1" i="1" smtClean="0">
                        <a:latin typeface="Cambria Math" panose="02040503050406030204" pitchFamily="18" charset="0"/>
                      </a:rPr>
                      <m:t>𝒙</m:t>
                    </m:r>
                    <m:r>
                      <a:rPr lang="zh-CN" altLang="en-US" b="1" i="1">
                        <a:latin typeface="Cambria Math" panose="02040503050406030204" pitchFamily="18" charset="0"/>
                      </a:rPr>
                      <m:t>中</m:t>
                    </m:r>
                    <m:r>
                      <a:rPr lang="zh-CN" altLang="en-US" b="1" i="1" smtClean="0">
                        <a:latin typeface="Cambria Math" panose="02040503050406030204" pitchFamily="18" charset="0"/>
                      </a:rPr>
                      <m:t>除</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外</m:t>
                    </m:r>
                    <m:r>
                      <a:rPr lang="zh-CN" altLang="en-US" i="1" smtClean="0">
                        <a:latin typeface="Cambria Math" panose="02040503050406030204" pitchFamily="18" charset="0"/>
                      </a:rPr>
                      <m:t>的</m:t>
                    </m:r>
                  </m:oMath>
                </a14:m>
                <a:r>
                  <a:rPr lang="zh-CN" altLang="en-US" dirty="0"/>
                  <a:t>变量，计算条件概率</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oMath>
                </a14:m>
                <a:r>
                  <a:rPr lang="en-US" altLang="zh-CN" b="0" dirty="0"/>
                  <a:t>)</a:t>
                </a:r>
              </a:p>
              <a:p>
                <a:pPr lvl="1"/>
                <a:r>
                  <a:rPr lang="zh-CN" altLang="en-US" dirty="0"/>
                  <a:t>根据条件概率对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采样</m:t>
                    </m:r>
                  </m:oMath>
                </a14:m>
                <a:r>
                  <a:rPr lang="zh-CN" altLang="en-US" dirty="0"/>
                  <a:t>，代替原值。</a:t>
                </a:r>
                <a:endParaRPr lang="en-US" altLang="zh-CN" dirty="0"/>
              </a:p>
              <a:p>
                <a:pPr lvl="1"/>
                <a:r>
                  <a:rPr lang="zh-CN" altLang="en-US" dirty="0"/>
                  <a:t>循环上述操作</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6535723" cy="4709399"/>
              </a:xfrm>
              <a:blipFill>
                <a:blip r:embed="rId3"/>
                <a:stretch>
                  <a:fillRect l="-1679" t="-2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1335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512338" y="2659934"/>
            <a:ext cx="6448425" cy="4010025"/>
          </a:xfrm>
          <a:prstGeom prst="rect">
            <a:avLst/>
          </a:prstGeom>
        </p:spPr>
      </p:pic>
      <p:sp>
        <p:nvSpPr>
          <p:cNvPr id="2" name="标题 1"/>
          <p:cNvSpPr>
            <a:spLocks noGrp="1"/>
          </p:cNvSpPr>
          <p:nvPr>
            <p:ph type="title"/>
          </p:nvPr>
        </p:nvSpPr>
        <p:spPr/>
        <p:txBody>
          <a:bodyPr/>
          <a:lstStyle/>
          <a:p>
            <a:r>
              <a:rPr lang="zh-CN" altLang="en-US" dirty="0"/>
              <a:t>吉布斯采样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6535723" cy="4709399"/>
              </a:xfrm>
            </p:spPr>
            <p:txBody>
              <a:bodyPr>
                <a:normAutofit/>
              </a:bodyPr>
              <a:lstStyle/>
              <a:p>
                <a:r>
                  <a:rPr lang="zh-CN" altLang="en-US" dirty="0"/>
                  <a:t>分解状态空间</a:t>
                </a:r>
                <a:endParaRPr lang="en-US" altLang="zh-CN" dirty="0"/>
              </a:p>
              <a:p>
                <a:r>
                  <a:rPr lang="zh-CN" altLang="en-US" dirty="0"/>
                  <a:t>通过以下方法完成采样：</a:t>
                </a:r>
                <a:endParaRPr lang="en-US" altLang="zh-CN" dirty="0"/>
              </a:p>
              <a:p>
                <a:pPr lvl="1"/>
                <a:r>
                  <a:rPr lang="zh-CN" altLang="en-US" dirty="0"/>
                  <a:t>随机选取某变量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endParaRPr lang="en-US" altLang="zh-CN" dirty="0"/>
              </a:p>
              <a:p>
                <a:pPr lvl="1"/>
                <a:r>
                  <a:rPr lang="zh-CN" altLang="en-US" dirty="0"/>
                  <a:t>根据</a:t>
                </a:r>
                <a14:m>
                  <m:oMath xmlns:m="http://schemas.openxmlformats.org/officeDocument/2006/math">
                    <m:r>
                      <a:rPr lang="en-US" altLang="zh-CN" b="1" i="1" smtClean="0">
                        <a:latin typeface="Cambria Math" panose="02040503050406030204" pitchFamily="18" charset="0"/>
                      </a:rPr>
                      <m:t>𝒙</m:t>
                    </m:r>
                    <m:r>
                      <a:rPr lang="zh-CN" altLang="en-US" b="1" i="1">
                        <a:latin typeface="Cambria Math" panose="02040503050406030204" pitchFamily="18" charset="0"/>
                      </a:rPr>
                      <m:t>中</m:t>
                    </m:r>
                    <m:r>
                      <a:rPr lang="zh-CN" altLang="en-US" b="1" i="1" smtClean="0">
                        <a:latin typeface="Cambria Math" panose="02040503050406030204" pitchFamily="18" charset="0"/>
                      </a:rPr>
                      <m:t>除</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外</m:t>
                    </m:r>
                    <m:r>
                      <a:rPr lang="zh-CN" altLang="en-US" i="1" smtClean="0">
                        <a:latin typeface="Cambria Math" panose="02040503050406030204" pitchFamily="18" charset="0"/>
                      </a:rPr>
                      <m:t>的</m:t>
                    </m:r>
                  </m:oMath>
                </a14:m>
                <a:r>
                  <a:rPr lang="zh-CN" altLang="en-US" dirty="0"/>
                  <a:t>变量，计算条件概率</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oMath>
                </a14:m>
                <a:r>
                  <a:rPr lang="en-US" altLang="zh-CN" b="0" dirty="0"/>
                  <a:t>)</a:t>
                </a:r>
              </a:p>
              <a:p>
                <a:pPr lvl="1"/>
                <a:r>
                  <a:rPr lang="zh-CN" altLang="en-US" dirty="0"/>
                  <a:t>根据条件概率对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采样</m:t>
                    </m:r>
                  </m:oMath>
                </a14:m>
                <a:r>
                  <a:rPr lang="zh-CN" altLang="en-US" dirty="0"/>
                  <a:t>，代替原值。</a:t>
                </a:r>
                <a:endParaRPr lang="en-US" altLang="zh-CN" dirty="0"/>
              </a:p>
              <a:p>
                <a:pPr lvl="1"/>
                <a:r>
                  <a:rPr lang="zh-CN" altLang="en-US" dirty="0"/>
                  <a:t>循环上述操作</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6535723" cy="4709399"/>
              </a:xfrm>
              <a:blipFill>
                <a:blip r:embed="rId4"/>
                <a:stretch>
                  <a:fillRect l="-1679" t="-2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93262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TotalTime>
  <Words>13641</Words>
  <Application>Microsoft Office PowerPoint</Application>
  <PresentationFormat>宽屏</PresentationFormat>
  <Paragraphs>1296</Paragraphs>
  <Slides>139</Slides>
  <Notes>111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139</vt:i4>
      </vt:variant>
    </vt:vector>
  </HeadingPairs>
  <TitlesOfParts>
    <vt:vector size="145" baseType="lpstr">
      <vt:lpstr>Informal Roman</vt:lpstr>
      <vt:lpstr>等线</vt:lpstr>
      <vt:lpstr>等线 Light</vt:lpstr>
      <vt:lpstr>Arial</vt:lpstr>
      <vt:lpstr>Cambria Math</vt:lpstr>
      <vt:lpstr>Office 主题​​</vt:lpstr>
      <vt:lpstr>概率图模型 Probabilistic Graphical Model </vt:lpstr>
      <vt:lpstr>目录</vt:lpstr>
      <vt:lpstr>概率图：概率论与图论的结合</vt:lpstr>
      <vt:lpstr>基础知识</vt:lpstr>
      <vt:lpstr>例子</vt:lpstr>
      <vt:lpstr>条件独立</vt:lpstr>
      <vt:lpstr>概率图模型</vt:lpstr>
      <vt:lpstr>贝叶斯网络</vt:lpstr>
      <vt:lpstr>贝叶斯网络例子</vt:lpstr>
      <vt:lpstr>贝叶斯网络例子</vt:lpstr>
      <vt:lpstr>D-分离准则</vt:lpstr>
      <vt:lpstr>条件独立性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隐马尔科夫模型</vt:lpstr>
      <vt:lpstr>贝叶斯网中的独立性</vt:lpstr>
      <vt:lpstr>贝叶斯网语义</vt:lpstr>
      <vt:lpstr>d-分离(d-Separation)</vt:lpstr>
      <vt:lpstr>d-分离(d-Separation)</vt:lpstr>
      <vt:lpstr>图与分布</vt:lpstr>
      <vt:lpstr>独立图(I-map)</vt:lpstr>
      <vt:lpstr>独立图(I-map)</vt:lpstr>
      <vt:lpstr>等价性</vt:lpstr>
      <vt:lpstr>因子分解→条件独立</vt:lpstr>
      <vt:lpstr>条件独立→因子分解</vt:lpstr>
      <vt:lpstr>等价性</vt:lpstr>
      <vt:lpstr>等价性</vt:lpstr>
      <vt:lpstr>马尔可夫网</vt:lpstr>
      <vt:lpstr>马尔可夫网</vt:lpstr>
      <vt:lpstr>例子</vt:lpstr>
      <vt:lpstr>因子</vt:lpstr>
      <vt:lpstr>因子</vt:lpstr>
      <vt:lpstr>吉布斯分布</vt:lpstr>
      <vt:lpstr>如何理解因子</vt:lpstr>
      <vt:lpstr>团位势</vt:lpstr>
      <vt:lpstr>马尔可夫网中的独立性</vt:lpstr>
      <vt:lpstr>分离</vt:lpstr>
      <vt:lpstr>分离</vt:lpstr>
      <vt:lpstr>其他独立性</vt:lpstr>
      <vt:lpstr>等价性</vt:lpstr>
      <vt:lpstr>贝叶斯网 → 马尔可夫网</vt:lpstr>
      <vt:lpstr>推断（Inference）</vt:lpstr>
      <vt:lpstr>推断(inference)</vt:lpstr>
      <vt:lpstr>常见算法</vt:lpstr>
      <vt:lpstr>变量消去(Variable Elimination)</vt:lpstr>
      <vt:lpstr>变量消去(Variable Elimination)</vt:lpstr>
      <vt:lpstr>变量消去(Variable Elimination)</vt:lpstr>
      <vt:lpstr>变量消去(Variable Elimination)</vt:lpstr>
      <vt:lpstr>变量消去顺序</vt:lpstr>
      <vt:lpstr>找到变量消去顺序</vt:lpstr>
      <vt:lpstr>聚类图(Cluster Graph)</vt:lpstr>
      <vt:lpstr>聚类图</vt:lpstr>
      <vt:lpstr>聚类图</vt:lpstr>
      <vt:lpstr>聚类图</vt:lpstr>
      <vt:lpstr>聚类图的性质</vt:lpstr>
      <vt:lpstr>聚类图的性质</vt:lpstr>
      <vt:lpstr>Bethe聚类图</vt:lpstr>
      <vt:lpstr>传递信息</vt:lpstr>
      <vt:lpstr>传递信息</vt:lpstr>
      <vt:lpstr>信念传播算法</vt:lpstr>
      <vt:lpstr>二次扫描</vt:lpstr>
      <vt:lpstr>团树算法</vt:lpstr>
      <vt:lpstr>团树算法</vt:lpstr>
      <vt:lpstr>团树解决推断问题</vt:lpstr>
      <vt:lpstr>团树算法与独立性</vt:lpstr>
      <vt:lpstr>变量消去与团树算法</vt:lpstr>
      <vt:lpstr>用变量消去生成团树</vt:lpstr>
      <vt:lpstr>用变量消去生成团树</vt:lpstr>
      <vt:lpstr>用变量消去生成团树</vt:lpstr>
      <vt:lpstr>近似推断</vt:lpstr>
      <vt:lpstr>采样算法</vt:lpstr>
      <vt:lpstr>采样算法</vt:lpstr>
      <vt:lpstr>采样算法</vt:lpstr>
      <vt:lpstr>采样算法</vt:lpstr>
      <vt:lpstr>采样算法</vt:lpstr>
      <vt:lpstr>采样算法</vt:lpstr>
      <vt:lpstr>马尔科夫链蒙特卡洛方法</vt:lpstr>
      <vt:lpstr>马尔科夫链</vt:lpstr>
      <vt:lpstr>转移</vt:lpstr>
      <vt:lpstr>转移</vt:lpstr>
      <vt:lpstr>转移</vt:lpstr>
      <vt:lpstr>转移</vt:lpstr>
      <vt:lpstr>转移</vt:lpstr>
      <vt:lpstr>马尔科夫链的平稳分布</vt:lpstr>
      <vt:lpstr>马尔科夫蒙特卡洛方法(MCMC)</vt:lpstr>
      <vt:lpstr>Metropolis Hastings方法</vt:lpstr>
      <vt:lpstr>Metropolis Hastings方法</vt:lpstr>
      <vt:lpstr>概率图上的马尔科夫链</vt:lpstr>
      <vt:lpstr>概率图上的马尔科夫链</vt:lpstr>
      <vt:lpstr>概率图上的马尔科夫链</vt:lpstr>
      <vt:lpstr>概率图上的马尔科夫链</vt:lpstr>
      <vt:lpstr>概率图上的马尔科夫链</vt:lpstr>
      <vt:lpstr>吉布斯采样</vt:lpstr>
      <vt:lpstr>吉布斯采样</vt:lpstr>
      <vt:lpstr>生成样本</vt:lpstr>
      <vt:lpstr>生成样本</vt:lpstr>
      <vt:lpstr>生成样本</vt:lpstr>
      <vt:lpstr>生成样本</vt:lpstr>
      <vt:lpstr>生成样本</vt:lpstr>
      <vt:lpstr>生成样本</vt:lpstr>
      <vt:lpstr>变分推断</vt:lpstr>
      <vt:lpstr>变分推断</vt:lpstr>
      <vt:lpstr>平均场理论</vt:lpstr>
      <vt:lpstr>平均场理论</vt:lpstr>
      <vt:lpstr>平均场理论</vt:lpstr>
      <vt:lpstr>平均场理论</vt:lpstr>
      <vt:lpstr>步骤</vt:lpstr>
      <vt:lpstr>近似算法对比</vt:lpstr>
      <vt:lpstr>学习（Learning）</vt:lpstr>
      <vt:lpstr>基本定义</vt:lpstr>
      <vt:lpstr>学习任务</vt:lpstr>
      <vt:lpstr>学习任务</vt:lpstr>
      <vt:lpstr>学习任务</vt:lpstr>
      <vt:lpstr>学习任务的目标</vt:lpstr>
      <vt:lpstr>参数学习</vt:lpstr>
      <vt:lpstr>极大似然估计</vt:lpstr>
      <vt:lpstr>极大似然估计</vt:lpstr>
      <vt:lpstr>贝叶斯网络中的极大似然估计</vt:lpstr>
      <vt:lpstr>贝叶斯网络中的极大似然估计</vt:lpstr>
      <vt:lpstr>参数的极大似然估计</vt:lpstr>
      <vt:lpstr>独立参数的极大似然估计</vt:lpstr>
      <vt:lpstr>贝叶斯估计</vt:lpstr>
      <vt:lpstr>贝叶斯估计</vt:lpstr>
      <vt:lpstr>先验-狄利克雷分布</vt:lpstr>
      <vt:lpstr>先验-狄利克雷分布</vt:lpstr>
      <vt:lpstr>贝叶斯估计</vt:lpstr>
      <vt:lpstr>贝叶斯估计</vt:lpstr>
      <vt:lpstr>马尔科夫网络中的参数估计</vt:lpstr>
      <vt:lpstr>贝叶斯网络结构学习</vt:lpstr>
      <vt:lpstr>基于Score的方法</vt:lpstr>
      <vt:lpstr>The Likelihood Score</vt:lpstr>
      <vt:lpstr>似然得分的局限</vt:lpstr>
      <vt:lpstr>贝叶斯得分</vt:lpstr>
      <vt:lpstr>BIC得分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精确推断</dc:title>
  <dc:creator>734809931@qq.com</dc:creator>
  <cp:lastModifiedBy>734809931@qq.com</cp:lastModifiedBy>
  <cp:revision>125</cp:revision>
  <dcterms:created xsi:type="dcterms:W3CDTF">2018-05-27T06:13:35Z</dcterms:created>
  <dcterms:modified xsi:type="dcterms:W3CDTF">2018-05-30T09:38:20Z</dcterms:modified>
</cp:coreProperties>
</file>